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5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6.xml" ContentType="application/vnd.openxmlformats-officedocument.presentationml.tags+xml"/>
  <Override PartName="/ppt/notesSlides/notesSlide17.xml" ContentType="application/vnd.openxmlformats-officedocument.presentationml.notesSlide+xml"/>
  <Override PartName="/ppt/tags/tag7.xml" ContentType="application/vnd.openxmlformats-officedocument.presentationml.tags+xml"/>
  <Override PartName="/ppt/notesSlides/notesSlide18.xml" ContentType="application/vnd.openxmlformats-officedocument.presentationml.notesSlide+xml"/>
  <Override PartName="/ppt/tags/tag8.xml" ContentType="application/vnd.openxmlformats-officedocument.presentationml.tags+xml"/>
  <Override PartName="/ppt/notesSlides/notesSlide19.xml" ContentType="application/vnd.openxmlformats-officedocument.presentationml.notesSlide+xml"/>
  <Override PartName="/ppt/tags/tag9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4"/>
  </p:notesMasterIdLst>
  <p:sldIdLst>
    <p:sldId id="261" r:id="rId2"/>
    <p:sldId id="264" r:id="rId3"/>
    <p:sldId id="263" r:id="rId4"/>
    <p:sldId id="265" r:id="rId5"/>
    <p:sldId id="266" r:id="rId6"/>
    <p:sldId id="267" r:id="rId7"/>
    <p:sldId id="270" r:id="rId8"/>
    <p:sldId id="272" r:id="rId9"/>
    <p:sldId id="273" r:id="rId10"/>
    <p:sldId id="274" r:id="rId11"/>
    <p:sldId id="275" r:id="rId12"/>
    <p:sldId id="276" r:id="rId13"/>
    <p:sldId id="315" r:id="rId14"/>
    <p:sldId id="278" r:id="rId15"/>
    <p:sldId id="279" r:id="rId16"/>
    <p:sldId id="280" r:id="rId17"/>
    <p:sldId id="281" r:id="rId18"/>
    <p:sldId id="284" r:id="rId19"/>
    <p:sldId id="283" r:id="rId20"/>
    <p:sldId id="290" r:id="rId21"/>
    <p:sldId id="285" r:id="rId22"/>
    <p:sldId id="291" r:id="rId23"/>
    <p:sldId id="294" r:id="rId24"/>
    <p:sldId id="296" r:id="rId25"/>
    <p:sldId id="295" r:id="rId26"/>
    <p:sldId id="297" r:id="rId27"/>
    <p:sldId id="298" r:id="rId28"/>
    <p:sldId id="292" r:id="rId29"/>
    <p:sldId id="299" r:id="rId30"/>
    <p:sldId id="293" r:id="rId31"/>
    <p:sldId id="300" r:id="rId32"/>
    <p:sldId id="313" r:id="rId33"/>
    <p:sldId id="289" r:id="rId34"/>
    <p:sldId id="301" r:id="rId35"/>
    <p:sldId id="302" r:id="rId36"/>
    <p:sldId id="316" r:id="rId37"/>
    <p:sldId id="286" r:id="rId38"/>
    <p:sldId id="303" r:id="rId39"/>
    <p:sldId id="305" r:id="rId40"/>
    <p:sldId id="304" r:id="rId41"/>
    <p:sldId id="317" r:id="rId42"/>
    <p:sldId id="306" r:id="rId43"/>
    <p:sldId id="308" r:id="rId44"/>
    <p:sldId id="319" r:id="rId45"/>
    <p:sldId id="320" r:id="rId46"/>
    <p:sldId id="321" r:id="rId47"/>
    <p:sldId id="287" r:id="rId48"/>
    <p:sldId id="269" r:id="rId49"/>
    <p:sldId id="318" r:id="rId50"/>
    <p:sldId id="307" r:id="rId51"/>
    <p:sldId id="322" r:id="rId52"/>
    <p:sldId id="282" r:id="rId53"/>
  </p:sldIdLst>
  <p:sldSz cx="12192000" cy="6858000"/>
  <p:notesSz cx="6858000" cy="9144000"/>
  <p:custDataLst>
    <p:tags r:id="rId5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2600"/>
    <a:srgbClr val="E48312"/>
    <a:srgbClr val="004FA3"/>
    <a:srgbClr val="000000"/>
    <a:srgbClr val="BD582C"/>
    <a:srgbClr val="FFFFFF"/>
    <a:srgbClr val="003D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4010" autoAdjust="0"/>
  </p:normalViewPr>
  <p:slideViewPr>
    <p:cSldViewPr snapToGrid="0">
      <p:cViewPr varScale="1">
        <p:scale>
          <a:sx n="76" d="100"/>
          <a:sy n="76" d="100"/>
        </p:scale>
        <p:origin x="946" y="43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DFADC7B-2216-7A45-909B-EDB754485934}" type="doc">
      <dgm:prSet loTypeId="urn:microsoft.com/office/officeart/2005/8/layout/lProcess3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D16838B-AC16-4D43-AC8F-1984AC2A22F4}">
      <dgm:prSet phldrT="[Text]"/>
      <dgm:spPr/>
      <dgm:t>
        <a:bodyPr/>
        <a:lstStyle/>
        <a:p>
          <a:r>
            <a:rPr lang="en-US" dirty="0" smtClean="0"/>
            <a:t>Eliminate channel</a:t>
          </a:r>
          <a:r>
            <a:rPr lang="en-US" baseline="0" dirty="0" smtClean="0"/>
            <a:t> quality estimation</a:t>
          </a:r>
          <a:endParaRPr lang="en-US" dirty="0"/>
        </a:p>
      </dgm:t>
    </dgm:pt>
    <dgm:pt modelId="{67106683-A7C0-E846-8DFB-ADC669F6CCAA}" type="parTrans" cxnId="{CC304E84-9598-FE47-86F8-4F1AD8A68833}">
      <dgm:prSet/>
      <dgm:spPr/>
      <dgm:t>
        <a:bodyPr/>
        <a:lstStyle/>
        <a:p>
          <a:endParaRPr lang="en-US"/>
        </a:p>
      </dgm:t>
    </dgm:pt>
    <dgm:pt modelId="{2F3A5D3A-02C9-1542-BB93-77A4C8085B15}" type="sibTrans" cxnId="{CC304E84-9598-FE47-86F8-4F1AD8A68833}">
      <dgm:prSet/>
      <dgm:spPr/>
      <dgm:t>
        <a:bodyPr/>
        <a:lstStyle/>
        <a:p>
          <a:endParaRPr lang="en-US"/>
        </a:p>
      </dgm:t>
    </dgm:pt>
    <dgm:pt modelId="{4529B212-903D-3445-BDFC-419D1310CA85}">
      <dgm:prSet phldrT="[Text]"/>
      <dgm:spPr/>
      <dgm:t>
        <a:bodyPr/>
        <a:lstStyle/>
        <a:p>
          <a:r>
            <a:rPr lang="en-US" dirty="0" smtClean="0"/>
            <a:t>Reduce Energy Consumption</a:t>
          </a:r>
          <a:endParaRPr lang="en-US" dirty="0"/>
        </a:p>
      </dgm:t>
    </dgm:pt>
    <dgm:pt modelId="{34810F8E-0BA7-2E4E-8D11-D71E02A3D64B}" type="parTrans" cxnId="{A7E6988F-5EB0-A442-A941-728EAFF0B5FD}">
      <dgm:prSet/>
      <dgm:spPr/>
      <dgm:t>
        <a:bodyPr/>
        <a:lstStyle/>
        <a:p>
          <a:endParaRPr lang="en-US"/>
        </a:p>
      </dgm:t>
    </dgm:pt>
    <dgm:pt modelId="{4E3782B3-EA2B-0148-9566-EE56659D9E5A}" type="sibTrans" cxnId="{A7E6988F-5EB0-A442-A941-728EAFF0B5FD}">
      <dgm:prSet/>
      <dgm:spPr/>
      <dgm:t>
        <a:bodyPr/>
        <a:lstStyle/>
        <a:p>
          <a:endParaRPr lang="en-US"/>
        </a:p>
      </dgm:t>
    </dgm:pt>
    <dgm:pt modelId="{B4913988-5A45-6D4D-B7C6-7F91AB287DF2}">
      <dgm:prSet phldrT="[Text]"/>
      <dgm:spPr/>
      <dgm:t>
        <a:bodyPr/>
        <a:lstStyle/>
        <a:p>
          <a:r>
            <a:rPr lang="en-US" dirty="0" smtClean="0"/>
            <a:t>Exploit channel diversity</a:t>
          </a:r>
          <a:endParaRPr lang="en-US" dirty="0"/>
        </a:p>
      </dgm:t>
    </dgm:pt>
    <dgm:pt modelId="{3C879F7C-5AB2-CD40-9BA0-4B7A3ABEE6DA}" type="parTrans" cxnId="{E62D4B81-78CA-6042-890B-F110B89526DA}">
      <dgm:prSet/>
      <dgm:spPr/>
      <dgm:t>
        <a:bodyPr/>
        <a:lstStyle/>
        <a:p>
          <a:endParaRPr lang="en-US"/>
        </a:p>
      </dgm:t>
    </dgm:pt>
    <dgm:pt modelId="{B902F20C-2A3C-3F49-BF87-B0274E064121}" type="sibTrans" cxnId="{E62D4B81-78CA-6042-890B-F110B89526DA}">
      <dgm:prSet/>
      <dgm:spPr/>
      <dgm:t>
        <a:bodyPr/>
        <a:lstStyle/>
        <a:p>
          <a:endParaRPr lang="en-US"/>
        </a:p>
      </dgm:t>
    </dgm:pt>
    <dgm:pt modelId="{6EF4CFC9-0FD8-E14E-BF95-9FE81821103C}">
      <dgm:prSet phldrT="[Text]"/>
      <dgm:spPr/>
      <dgm:t>
        <a:bodyPr/>
        <a:lstStyle/>
        <a:p>
          <a:r>
            <a:rPr lang="en-US" dirty="0" smtClean="0"/>
            <a:t>Better Resilience</a:t>
          </a:r>
          <a:r>
            <a:rPr lang="en-US" baseline="0" dirty="0" smtClean="0"/>
            <a:t> to CTI</a:t>
          </a:r>
          <a:endParaRPr lang="en-US" dirty="0"/>
        </a:p>
      </dgm:t>
    </dgm:pt>
    <dgm:pt modelId="{32003ECF-FE20-EA43-8ADB-7AA9F1061EB2}" type="parTrans" cxnId="{D04555C1-DBCE-F243-9510-39AEC8B27E38}">
      <dgm:prSet/>
      <dgm:spPr/>
      <dgm:t>
        <a:bodyPr/>
        <a:lstStyle/>
        <a:p>
          <a:endParaRPr lang="en-US"/>
        </a:p>
      </dgm:t>
    </dgm:pt>
    <dgm:pt modelId="{570EA5F0-C13E-9648-BD5B-34E1A96959B2}" type="sibTrans" cxnId="{D04555C1-DBCE-F243-9510-39AEC8B27E38}">
      <dgm:prSet/>
      <dgm:spPr/>
      <dgm:t>
        <a:bodyPr/>
        <a:lstStyle/>
        <a:p>
          <a:endParaRPr lang="en-US"/>
        </a:p>
      </dgm:t>
    </dgm:pt>
    <dgm:pt modelId="{7A146959-1462-6843-A977-F80A5D44501A}">
      <dgm:prSet/>
      <dgm:spPr/>
      <dgm:t>
        <a:bodyPr/>
        <a:lstStyle/>
        <a:p>
          <a:r>
            <a:rPr lang="en-US" dirty="0" smtClean="0"/>
            <a:t>Exploit spatial diversity</a:t>
          </a:r>
          <a:endParaRPr lang="en-US" dirty="0"/>
        </a:p>
      </dgm:t>
    </dgm:pt>
    <dgm:pt modelId="{8DBD6CA5-435E-B244-B278-74C5034817F3}" type="parTrans" cxnId="{6351EC1C-81B3-BD45-85D8-154C3D1B0F42}">
      <dgm:prSet/>
      <dgm:spPr/>
      <dgm:t>
        <a:bodyPr/>
        <a:lstStyle/>
        <a:p>
          <a:endParaRPr lang="en-US"/>
        </a:p>
      </dgm:t>
    </dgm:pt>
    <dgm:pt modelId="{62D50910-D0FE-5D40-8D99-5D563B5F83A0}" type="sibTrans" cxnId="{6351EC1C-81B3-BD45-85D8-154C3D1B0F42}">
      <dgm:prSet/>
      <dgm:spPr/>
      <dgm:t>
        <a:bodyPr/>
        <a:lstStyle/>
        <a:p>
          <a:endParaRPr lang="en-US"/>
        </a:p>
      </dgm:t>
    </dgm:pt>
    <dgm:pt modelId="{3913694B-3BF5-9640-9EB3-20DCCFFD5532}">
      <dgm:prSet/>
      <dgm:spPr/>
      <dgm:t>
        <a:bodyPr/>
        <a:lstStyle/>
        <a:p>
          <a:r>
            <a:rPr lang="en-US" dirty="0" smtClean="0"/>
            <a:t>Reduce end-to-end latency</a:t>
          </a:r>
          <a:endParaRPr lang="en-US" dirty="0"/>
        </a:p>
      </dgm:t>
    </dgm:pt>
    <dgm:pt modelId="{06616138-00AF-BC40-9588-2F19D23BA7A5}" type="parTrans" cxnId="{98E3B0B5-2399-8E4B-B718-84A041A23DBF}">
      <dgm:prSet/>
      <dgm:spPr/>
      <dgm:t>
        <a:bodyPr/>
        <a:lstStyle/>
        <a:p>
          <a:endParaRPr lang="en-US"/>
        </a:p>
      </dgm:t>
    </dgm:pt>
    <dgm:pt modelId="{50900B86-299B-ED41-B5CA-6DFFF0C88F5F}" type="sibTrans" cxnId="{98E3B0B5-2399-8E4B-B718-84A041A23DBF}">
      <dgm:prSet/>
      <dgm:spPr/>
      <dgm:t>
        <a:bodyPr/>
        <a:lstStyle/>
        <a:p>
          <a:endParaRPr lang="en-US"/>
        </a:p>
      </dgm:t>
    </dgm:pt>
    <dgm:pt modelId="{B8454D0B-4F69-5745-A99D-ABA9D2403F04}" type="pres">
      <dgm:prSet presAssocID="{4DFADC7B-2216-7A45-909B-EDB754485934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93884396-89CB-A346-BD10-45027F2856FC}" type="pres">
      <dgm:prSet presAssocID="{FD16838B-AC16-4D43-AC8F-1984AC2A22F4}" presName="horFlow" presStyleCnt="0"/>
      <dgm:spPr/>
    </dgm:pt>
    <dgm:pt modelId="{B0D841EE-CF70-6542-AD91-6D37E0341A18}" type="pres">
      <dgm:prSet presAssocID="{FD16838B-AC16-4D43-AC8F-1984AC2A22F4}" presName="bigChev" presStyleLbl="node1" presStyleIdx="0" presStyleCnt="3" custScaleX="296786"/>
      <dgm:spPr/>
      <dgm:t>
        <a:bodyPr/>
        <a:lstStyle/>
        <a:p>
          <a:endParaRPr lang="en-US"/>
        </a:p>
      </dgm:t>
    </dgm:pt>
    <dgm:pt modelId="{3152B6BA-1625-E34E-8540-211DEA529934}" type="pres">
      <dgm:prSet presAssocID="{34810F8E-0BA7-2E4E-8D11-D71E02A3D64B}" presName="parTrans" presStyleCnt="0"/>
      <dgm:spPr/>
    </dgm:pt>
    <dgm:pt modelId="{EC6C47FE-C6F7-4F40-A556-B1E7631AC785}" type="pres">
      <dgm:prSet presAssocID="{4529B212-903D-3445-BDFC-419D1310CA85}" presName="node" presStyleLbl="alignAccFollowNode1" presStyleIdx="0" presStyleCnt="3" custScaleX="30999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120B2B-5AEA-7244-85DE-A45BB41F1A5A}" type="pres">
      <dgm:prSet presAssocID="{FD16838B-AC16-4D43-AC8F-1984AC2A22F4}" presName="vSp" presStyleCnt="0"/>
      <dgm:spPr/>
    </dgm:pt>
    <dgm:pt modelId="{D9D6C281-0803-974D-841A-362EF2AA1EE8}" type="pres">
      <dgm:prSet presAssocID="{B4913988-5A45-6D4D-B7C6-7F91AB287DF2}" presName="horFlow" presStyleCnt="0"/>
      <dgm:spPr/>
    </dgm:pt>
    <dgm:pt modelId="{4B5CB79A-9DE8-DA48-8A61-B6229A0448EA}" type="pres">
      <dgm:prSet presAssocID="{B4913988-5A45-6D4D-B7C6-7F91AB287DF2}" presName="bigChev" presStyleLbl="node1" presStyleIdx="1" presStyleCnt="3" custScaleX="296786"/>
      <dgm:spPr/>
      <dgm:t>
        <a:bodyPr/>
        <a:lstStyle/>
        <a:p>
          <a:endParaRPr lang="en-US"/>
        </a:p>
      </dgm:t>
    </dgm:pt>
    <dgm:pt modelId="{5203E013-4DA7-5C4E-A03E-5DFC79884E77}" type="pres">
      <dgm:prSet presAssocID="{32003ECF-FE20-EA43-8ADB-7AA9F1061EB2}" presName="parTrans" presStyleCnt="0"/>
      <dgm:spPr/>
    </dgm:pt>
    <dgm:pt modelId="{EB496173-1260-5B45-B459-3EDDD54B3BE2}" type="pres">
      <dgm:prSet presAssocID="{6EF4CFC9-0FD8-E14E-BF95-9FE81821103C}" presName="node" presStyleLbl="alignAccFollowNode1" presStyleIdx="1" presStyleCnt="3" custScaleX="30999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B8DEC3-147E-7B47-B96F-0BD545629E15}" type="pres">
      <dgm:prSet presAssocID="{B4913988-5A45-6D4D-B7C6-7F91AB287DF2}" presName="vSp" presStyleCnt="0"/>
      <dgm:spPr/>
    </dgm:pt>
    <dgm:pt modelId="{2979B375-DE6F-F144-B414-BDB0890105A3}" type="pres">
      <dgm:prSet presAssocID="{7A146959-1462-6843-A977-F80A5D44501A}" presName="horFlow" presStyleCnt="0"/>
      <dgm:spPr/>
    </dgm:pt>
    <dgm:pt modelId="{1D520B81-4746-F542-B7E5-34BFD4246834}" type="pres">
      <dgm:prSet presAssocID="{7A146959-1462-6843-A977-F80A5D44501A}" presName="bigChev" presStyleLbl="node1" presStyleIdx="2" presStyleCnt="3" custScaleX="296786"/>
      <dgm:spPr/>
      <dgm:t>
        <a:bodyPr/>
        <a:lstStyle/>
        <a:p>
          <a:endParaRPr lang="en-US"/>
        </a:p>
      </dgm:t>
    </dgm:pt>
    <dgm:pt modelId="{C04B5254-1338-1A43-A020-D3C2B59C1FE0}" type="pres">
      <dgm:prSet presAssocID="{06616138-00AF-BC40-9588-2F19D23BA7A5}" presName="parTrans" presStyleCnt="0"/>
      <dgm:spPr/>
    </dgm:pt>
    <dgm:pt modelId="{0889ADEF-2332-E240-B71E-D7B1CED3F8EB}" type="pres">
      <dgm:prSet presAssocID="{3913694B-3BF5-9640-9EB3-20DCCFFD5532}" presName="node" presStyleLbl="alignAccFollowNode1" presStyleIdx="2" presStyleCnt="3" custScaleX="30999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171DB36-6959-AF4E-9C68-C7324FC71B0B}" type="presOf" srcId="{3913694B-3BF5-9640-9EB3-20DCCFFD5532}" destId="{0889ADEF-2332-E240-B71E-D7B1CED3F8EB}" srcOrd="0" destOrd="0" presId="urn:microsoft.com/office/officeart/2005/8/layout/lProcess3"/>
    <dgm:cxn modelId="{352DC916-D288-514B-9061-6AA0CCCB584D}" type="presOf" srcId="{B4913988-5A45-6D4D-B7C6-7F91AB287DF2}" destId="{4B5CB79A-9DE8-DA48-8A61-B6229A0448EA}" srcOrd="0" destOrd="0" presId="urn:microsoft.com/office/officeart/2005/8/layout/lProcess3"/>
    <dgm:cxn modelId="{83B0B24A-6E36-D240-9678-350649A925DD}" type="presOf" srcId="{7A146959-1462-6843-A977-F80A5D44501A}" destId="{1D520B81-4746-F542-B7E5-34BFD4246834}" srcOrd="0" destOrd="0" presId="urn:microsoft.com/office/officeart/2005/8/layout/lProcess3"/>
    <dgm:cxn modelId="{A7E6988F-5EB0-A442-A941-728EAFF0B5FD}" srcId="{FD16838B-AC16-4D43-AC8F-1984AC2A22F4}" destId="{4529B212-903D-3445-BDFC-419D1310CA85}" srcOrd="0" destOrd="0" parTransId="{34810F8E-0BA7-2E4E-8D11-D71E02A3D64B}" sibTransId="{4E3782B3-EA2B-0148-9566-EE56659D9E5A}"/>
    <dgm:cxn modelId="{5BFBD1D5-630B-CC48-AB1C-E9998334EEE9}" type="presOf" srcId="{4529B212-903D-3445-BDFC-419D1310CA85}" destId="{EC6C47FE-C6F7-4F40-A556-B1E7631AC785}" srcOrd="0" destOrd="0" presId="urn:microsoft.com/office/officeart/2005/8/layout/lProcess3"/>
    <dgm:cxn modelId="{6351EC1C-81B3-BD45-85D8-154C3D1B0F42}" srcId="{4DFADC7B-2216-7A45-909B-EDB754485934}" destId="{7A146959-1462-6843-A977-F80A5D44501A}" srcOrd="2" destOrd="0" parTransId="{8DBD6CA5-435E-B244-B278-74C5034817F3}" sibTransId="{62D50910-D0FE-5D40-8D99-5D563B5F83A0}"/>
    <dgm:cxn modelId="{0CBED9A4-4CC4-5748-A7CC-6256305893A9}" type="presOf" srcId="{FD16838B-AC16-4D43-AC8F-1984AC2A22F4}" destId="{B0D841EE-CF70-6542-AD91-6D37E0341A18}" srcOrd="0" destOrd="0" presId="urn:microsoft.com/office/officeart/2005/8/layout/lProcess3"/>
    <dgm:cxn modelId="{DB827F5D-801C-4540-8EB6-DD92303671C2}" type="presOf" srcId="{4DFADC7B-2216-7A45-909B-EDB754485934}" destId="{B8454D0B-4F69-5745-A99D-ABA9D2403F04}" srcOrd="0" destOrd="0" presId="urn:microsoft.com/office/officeart/2005/8/layout/lProcess3"/>
    <dgm:cxn modelId="{CC304E84-9598-FE47-86F8-4F1AD8A68833}" srcId="{4DFADC7B-2216-7A45-909B-EDB754485934}" destId="{FD16838B-AC16-4D43-AC8F-1984AC2A22F4}" srcOrd="0" destOrd="0" parTransId="{67106683-A7C0-E846-8DFB-ADC669F6CCAA}" sibTransId="{2F3A5D3A-02C9-1542-BB93-77A4C8085B15}"/>
    <dgm:cxn modelId="{D04555C1-DBCE-F243-9510-39AEC8B27E38}" srcId="{B4913988-5A45-6D4D-B7C6-7F91AB287DF2}" destId="{6EF4CFC9-0FD8-E14E-BF95-9FE81821103C}" srcOrd="0" destOrd="0" parTransId="{32003ECF-FE20-EA43-8ADB-7AA9F1061EB2}" sibTransId="{570EA5F0-C13E-9648-BD5B-34E1A96959B2}"/>
    <dgm:cxn modelId="{98E3B0B5-2399-8E4B-B718-84A041A23DBF}" srcId="{7A146959-1462-6843-A977-F80A5D44501A}" destId="{3913694B-3BF5-9640-9EB3-20DCCFFD5532}" srcOrd="0" destOrd="0" parTransId="{06616138-00AF-BC40-9588-2F19D23BA7A5}" sibTransId="{50900B86-299B-ED41-B5CA-6DFFF0C88F5F}"/>
    <dgm:cxn modelId="{E62D4B81-78CA-6042-890B-F110B89526DA}" srcId="{4DFADC7B-2216-7A45-909B-EDB754485934}" destId="{B4913988-5A45-6D4D-B7C6-7F91AB287DF2}" srcOrd="1" destOrd="0" parTransId="{3C879F7C-5AB2-CD40-9BA0-4B7A3ABEE6DA}" sibTransId="{B902F20C-2A3C-3F49-BF87-B0274E064121}"/>
    <dgm:cxn modelId="{9DAC0D2A-D337-9647-9B85-A8005BDFF8BC}" type="presOf" srcId="{6EF4CFC9-0FD8-E14E-BF95-9FE81821103C}" destId="{EB496173-1260-5B45-B459-3EDDD54B3BE2}" srcOrd="0" destOrd="0" presId="urn:microsoft.com/office/officeart/2005/8/layout/lProcess3"/>
    <dgm:cxn modelId="{D68B854D-99E7-344D-B18B-1C399F82E1CA}" type="presParOf" srcId="{B8454D0B-4F69-5745-A99D-ABA9D2403F04}" destId="{93884396-89CB-A346-BD10-45027F2856FC}" srcOrd="0" destOrd="0" presId="urn:microsoft.com/office/officeart/2005/8/layout/lProcess3"/>
    <dgm:cxn modelId="{D24B4F99-2A16-4F40-9E75-C467C2A0237D}" type="presParOf" srcId="{93884396-89CB-A346-BD10-45027F2856FC}" destId="{B0D841EE-CF70-6542-AD91-6D37E0341A18}" srcOrd="0" destOrd="0" presId="urn:microsoft.com/office/officeart/2005/8/layout/lProcess3"/>
    <dgm:cxn modelId="{5EE81C34-FA86-1440-8074-A4FA87195FEA}" type="presParOf" srcId="{93884396-89CB-A346-BD10-45027F2856FC}" destId="{3152B6BA-1625-E34E-8540-211DEA529934}" srcOrd="1" destOrd="0" presId="urn:microsoft.com/office/officeart/2005/8/layout/lProcess3"/>
    <dgm:cxn modelId="{5FFDCF3E-4A4E-AA44-8F29-86510316554D}" type="presParOf" srcId="{93884396-89CB-A346-BD10-45027F2856FC}" destId="{EC6C47FE-C6F7-4F40-A556-B1E7631AC785}" srcOrd="2" destOrd="0" presId="urn:microsoft.com/office/officeart/2005/8/layout/lProcess3"/>
    <dgm:cxn modelId="{25741104-981D-E140-94DC-F10612D89EA9}" type="presParOf" srcId="{B8454D0B-4F69-5745-A99D-ABA9D2403F04}" destId="{56120B2B-5AEA-7244-85DE-A45BB41F1A5A}" srcOrd="1" destOrd="0" presId="urn:microsoft.com/office/officeart/2005/8/layout/lProcess3"/>
    <dgm:cxn modelId="{13415780-63E3-1B43-9540-654F3FE0768F}" type="presParOf" srcId="{B8454D0B-4F69-5745-A99D-ABA9D2403F04}" destId="{D9D6C281-0803-974D-841A-362EF2AA1EE8}" srcOrd="2" destOrd="0" presId="urn:microsoft.com/office/officeart/2005/8/layout/lProcess3"/>
    <dgm:cxn modelId="{1E30FE2B-463D-F246-8F71-FCE7083ACEB4}" type="presParOf" srcId="{D9D6C281-0803-974D-841A-362EF2AA1EE8}" destId="{4B5CB79A-9DE8-DA48-8A61-B6229A0448EA}" srcOrd="0" destOrd="0" presId="urn:microsoft.com/office/officeart/2005/8/layout/lProcess3"/>
    <dgm:cxn modelId="{3883FC17-ABE8-2F40-8BAA-A4EE530E8A7C}" type="presParOf" srcId="{D9D6C281-0803-974D-841A-362EF2AA1EE8}" destId="{5203E013-4DA7-5C4E-A03E-5DFC79884E77}" srcOrd="1" destOrd="0" presId="urn:microsoft.com/office/officeart/2005/8/layout/lProcess3"/>
    <dgm:cxn modelId="{898637DB-8D78-B646-8C36-5E0FDEBB5718}" type="presParOf" srcId="{D9D6C281-0803-974D-841A-362EF2AA1EE8}" destId="{EB496173-1260-5B45-B459-3EDDD54B3BE2}" srcOrd="2" destOrd="0" presId="urn:microsoft.com/office/officeart/2005/8/layout/lProcess3"/>
    <dgm:cxn modelId="{F497E7AC-861B-0340-942F-B1724236D812}" type="presParOf" srcId="{B8454D0B-4F69-5745-A99D-ABA9D2403F04}" destId="{3CB8DEC3-147E-7B47-B96F-0BD545629E15}" srcOrd="3" destOrd="0" presId="urn:microsoft.com/office/officeart/2005/8/layout/lProcess3"/>
    <dgm:cxn modelId="{AF432431-1768-5F44-9D7B-B6FB12D8B69C}" type="presParOf" srcId="{B8454D0B-4F69-5745-A99D-ABA9D2403F04}" destId="{2979B375-DE6F-F144-B414-BDB0890105A3}" srcOrd="4" destOrd="0" presId="urn:microsoft.com/office/officeart/2005/8/layout/lProcess3"/>
    <dgm:cxn modelId="{2B7A5F54-09FC-AA47-891B-8B55B54A91F7}" type="presParOf" srcId="{2979B375-DE6F-F144-B414-BDB0890105A3}" destId="{1D520B81-4746-F542-B7E5-34BFD4246834}" srcOrd="0" destOrd="0" presId="urn:microsoft.com/office/officeart/2005/8/layout/lProcess3"/>
    <dgm:cxn modelId="{17F2A5F7-FEDA-754D-A786-4D2C73AC855A}" type="presParOf" srcId="{2979B375-DE6F-F144-B414-BDB0890105A3}" destId="{C04B5254-1338-1A43-A020-D3C2B59C1FE0}" srcOrd="1" destOrd="0" presId="urn:microsoft.com/office/officeart/2005/8/layout/lProcess3"/>
    <dgm:cxn modelId="{0E53330A-F66F-4A45-A766-CFDD2A0D7A7D}" type="presParOf" srcId="{2979B375-DE6F-F144-B414-BDB0890105A3}" destId="{0889ADEF-2332-E240-B71E-D7B1CED3F8EB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DFADC7B-2216-7A45-909B-EDB754485934}" type="doc">
      <dgm:prSet loTypeId="urn:microsoft.com/office/officeart/2005/8/layout/lProcess3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D16838B-AC16-4D43-AC8F-1984AC2A22F4}">
      <dgm:prSet phldrT="[Text]"/>
      <dgm:spPr>
        <a:solidFill>
          <a:schemeClr val="tx1"/>
        </a:solidFill>
      </dgm:spPr>
      <dgm:t>
        <a:bodyPr/>
        <a:lstStyle/>
        <a:p>
          <a:r>
            <a:rPr lang="en-US" dirty="0" smtClean="0"/>
            <a:t>Eliminate channel</a:t>
          </a:r>
          <a:r>
            <a:rPr lang="en-US" baseline="0" dirty="0" smtClean="0"/>
            <a:t> quality estimation</a:t>
          </a:r>
          <a:endParaRPr lang="en-US" dirty="0"/>
        </a:p>
      </dgm:t>
    </dgm:pt>
    <dgm:pt modelId="{67106683-A7C0-E846-8DFB-ADC669F6CCAA}" type="parTrans" cxnId="{CC304E84-9598-FE47-86F8-4F1AD8A68833}">
      <dgm:prSet/>
      <dgm:spPr/>
      <dgm:t>
        <a:bodyPr/>
        <a:lstStyle/>
        <a:p>
          <a:endParaRPr lang="en-US"/>
        </a:p>
      </dgm:t>
    </dgm:pt>
    <dgm:pt modelId="{2F3A5D3A-02C9-1542-BB93-77A4C8085B15}" type="sibTrans" cxnId="{CC304E84-9598-FE47-86F8-4F1AD8A68833}">
      <dgm:prSet/>
      <dgm:spPr/>
      <dgm:t>
        <a:bodyPr/>
        <a:lstStyle/>
        <a:p>
          <a:endParaRPr lang="en-US"/>
        </a:p>
      </dgm:t>
    </dgm:pt>
    <dgm:pt modelId="{4529B212-903D-3445-BDFC-419D1310CA85}">
      <dgm:prSet phldrT="[Text]"/>
      <dgm:spPr>
        <a:solidFill>
          <a:schemeClr val="tx1">
            <a:lumMod val="50000"/>
            <a:lumOff val="50000"/>
            <a:alpha val="90000"/>
          </a:schemeClr>
        </a:solidFill>
      </dgm:spPr>
      <dgm:t>
        <a:bodyPr/>
        <a:lstStyle/>
        <a:p>
          <a:r>
            <a:rPr lang="en-US" dirty="0" smtClean="0"/>
            <a:t>Reduce Energy Consumption</a:t>
          </a:r>
          <a:endParaRPr lang="en-US" dirty="0"/>
        </a:p>
      </dgm:t>
    </dgm:pt>
    <dgm:pt modelId="{34810F8E-0BA7-2E4E-8D11-D71E02A3D64B}" type="parTrans" cxnId="{A7E6988F-5EB0-A442-A941-728EAFF0B5FD}">
      <dgm:prSet/>
      <dgm:spPr/>
      <dgm:t>
        <a:bodyPr/>
        <a:lstStyle/>
        <a:p>
          <a:endParaRPr lang="en-US"/>
        </a:p>
      </dgm:t>
    </dgm:pt>
    <dgm:pt modelId="{4E3782B3-EA2B-0148-9566-EE56659D9E5A}" type="sibTrans" cxnId="{A7E6988F-5EB0-A442-A941-728EAFF0B5FD}">
      <dgm:prSet/>
      <dgm:spPr/>
      <dgm:t>
        <a:bodyPr/>
        <a:lstStyle/>
        <a:p>
          <a:endParaRPr lang="en-US"/>
        </a:p>
      </dgm:t>
    </dgm:pt>
    <dgm:pt modelId="{B4913988-5A45-6D4D-B7C6-7F91AB287DF2}">
      <dgm:prSet phldrT="[Text]"/>
      <dgm:spPr/>
      <dgm:t>
        <a:bodyPr/>
        <a:lstStyle/>
        <a:p>
          <a:r>
            <a:rPr lang="en-US" dirty="0" smtClean="0"/>
            <a:t>Exploit channel diversity</a:t>
          </a:r>
          <a:endParaRPr lang="en-US" dirty="0"/>
        </a:p>
      </dgm:t>
    </dgm:pt>
    <dgm:pt modelId="{3C879F7C-5AB2-CD40-9BA0-4B7A3ABEE6DA}" type="parTrans" cxnId="{E62D4B81-78CA-6042-890B-F110B89526DA}">
      <dgm:prSet/>
      <dgm:spPr/>
      <dgm:t>
        <a:bodyPr/>
        <a:lstStyle/>
        <a:p>
          <a:endParaRPr lang="en-US"/>
        </a:p>
      </dgm:t>
    </dgm:pt>
    <dgm:pt modelId="{B902F20C-2A3C-3F49-BF87-B0274E064121}" type="sibTrans" cxnId="{E62D4B81-78CA-6042-890B-F110B89526DA}">
      <dgm:prSet/>
      <dgm:spPr/>
      <dgm:t>
        <a:bodyPr/>
        <a:lstStyle/>
        <a:p>
          <a:endParaRPr lang="en-US"/>
        </a:p>
      </dgm:t>
    </dgm:pt>
    <dgm:pt modelId="{6EF4CFC9-0FD8-E14E-BF95-9FE81821103C}">
      <dgm:prSet phldrT="[Text]"/>
      <dgm:spPr/>
      <dgm:t>
        <a:bodyPr/>
        <a:lstStyle/>
        <a:p>
          <a:r>
            <a:rPr lang="en-US" dirty="0" smtClean="0"/>
            <a:t>Better Resilience</a:t>
          </a:r>
          <a:r>
            <a:rPr lang="en-US" baseline="0" dirty="0" smtClean="0"/>
            <a:t> to CTI</a:t>
          </a:r>
          <a:endParaRPr lang="en-US" dirty="0"/>
        </a:p>
      </dgm:t>
    </dgm:pt>
    <dgm:pt modelId="{32003ECF-FE20-EA43-8ADB-7AA9F1061EB2}" type="parTrans" cxnId="{D04555C1-DBCE-F243-9510-39AEC8B27E38}">
      <dgm:prSet/>
      <dgm:spPr/>
      <dgm:t>
        <a:bodyPr/>
        <a:lstStyle/>
        <a:p>
          <a:endParaRPr lang="en-US"/>
        </a:p>
      </dgm:t>
    </dgm:pt>
    <dgm:pt modelId="{570EA5F0-C13E-9648-BD5B-34E1A96959B2}" type="sibTrans" cxnId="{D04555C1-DBCE-F243-9510-39AEC8B27E38}">
      <dgm:prSet/>
      <dgm:spPr/>
      <dgm:t>
        <a:bodyPr/>
        <a:lstStyle/>
        <a:p>
          <a:endParaRPr lang="en-US"/>
        </a:p>
      </dgm:t>
    </dgm:pt>
    <dgm:pt modelId="{7A146959-1462-6843-A977-F80A5D44501A}">
      <dgm:prSet/>
      <dgm:spPr/>
      <dgm:t>
        <a:bodyPr/>
        <a:lstStyle/>
        <a:p>
          <a:r>
            <a:rPr lang="en-US" dirty="0" smtClean="0"/>
            <a:t>Exploit spatial diversity</a:t>
          </a:r>
          <a:endParaRPr lang="en-US" dirty="0"/>
        </a:p>
      </dgm:t>
    </dgm:pt>
    <dgm:pt modelId="{8DBD6CA5-435E-B244-B278-74C5034817F3}" type="parTrans" cxnId="{6351EC1C-81B3-BD45-85D8-154C3D1B0F42}">
      <dgm:prSet/>
      <dgm:spPr/>
      <dgm:t>
        <a:bodyPr/>
        <a:lstStyle/>
        <a:p>
          <a:endParaRPr lang="en-US"/>
        </a:p>
      </dgm:t>
    </dgm:pt>
    <dgm:pt modelId="{62D50910-D0FE-5D40-8D99-5D563B5F83A0}" type="sibTrans" cxnId="{6351EC1C-81B3-BD45-85D8-154C3D1B0F42}">
      <dgm:prSet/>
      <dgm:spPr/>
      <dgm:t>
        <a:bodyPr/>
        <a:lstStyle/>
        <a:p>
          <a:endParaRPr lang="en-US"/>
        </a:p>
      </dgm:t>
    </dgm:pt>
    <dgm:pt modelId="{3913694B-3BF5-9640-9EB3-20DCCFFD5532}">
      <dgm:prSet/>
      <dgm:spPr/>
      <dgm:t>
        <a:bodyPr/>
        <a:lstStyle/>
        <a:p>
          <a:r>
            <a:rPr lang="en-US" dirty="0" smtClean="0"/>
            <a:t>Reduce end-to-end latency</a:t>
          </a:r>
          <a:endParaRPr lang="en-US" dirty="0"/>
        </a:p>
      </dgm:t>
    </dgm:pt>
    <dgm:pt modelId="{06616138-00AF-BC40-9588-2F19D23BA7A5}" type="parTrans" cxnId="{98E3B0B5-2399-8E4B-B718-84A041A23DBF}">
      <dgm:prSet/>
      <dgm:spPr/>
      <dgm:t>
        <a:bodyPr/>
        <a:lstStyle/>
        <a:p>
          <a:endParaRPr lang="en-US"/>
        </a:p>
      </dgm:t>
    </dgm:pt>
    <dgm:pt modelId="{50900B86-299B-ED41-B5CA-6DFFF0C88F5F}" type="sibTrans" cxnId="{98E3B0B5-2399-8E4B-B718-84A041A23DBF}">
      <dgm:prSet/>
      <dgm:spPr/>
      <dgm:t>
        <a:bodyPr/>
        <a:lstStyle/>
        <a:p>
          <a:endParaRPr lang="en-US"/>
        </a:p>
      </dgm:t>
    </dgm:pt>
    <dgm:pt modelId="{B8454D0B-4F69-5745-A99D-ABA9D2403F04}" type="pres">
      <dgm:prSet presAssocID="{4DFADC7B-2216-7A45-909B-EDB754485934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93884396-89CB-A346-BD10-45027F2856FC}" type="pres">
      <dgm:prSet presAssocID="{FD16838B-AC16-4D43-AC8F-1984AC2A22F4}" presName="horFlow" presStyleCnt="0"/>
      <dgm:spPr/>
    </dgm:pt>
    <dgm:pt modelId="{B0D841EE-CF70-6542-AD91-6D37E0341A18}" type="pres">
      <dgm:prSet presAssocID="{FD16838B-AC16-4D43-AC8F-1984AC2A22F4}" presName="bigChev" presStyleLbl="node1" presStyleIdx="0" presStyleCnt="3" custScaleX="296786"/>
      <dgm:spPr/>
      <dgm:t>
        <a:bodyPr/>
        <a:lstStyle/>
        <a:p>
          <a:endParaRPr lang="en-US"/>
        </a:p>
      </dgm:t>
    </dgm:pt>
    <dgm:pt modelId="{3152B6BA-1625-E34E-8540-211DEA529934}" type="pres">
      <dgm:prSet presAssocID="{34810F8E-0BA7-2E4E-8D11-D71E02A3D64B}" presName="parTrans" presStyleCnt="0"/>
      <dgm:spPr/>
    </dgm:pt>
    <dgm:pt modelId="{EC6C47FE-C6F7-4F40-A556-B1E7631AC785}" type="pres">
      <dgm:prSet presAssocID="{4529B212-903D-3445-BDFC-419D1310CA85}" presName="node" presStyleLbl="alignAccFollowNode1" presStyleIdx="0" presStyleCnt="3" custScaleX="30999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120B2B-5AEA-7244-85DE-A45BB41F1A5A}" type="pres">
      <dgm:prSet presAssocID="{FD16838B-AC16-4D43-AC8F-1984AC2A22F4}" presName="vSp" presStyleCnt="0"/>
      <dgm:spPr/>
    </dgm:pt>
    <dgm:pt modelId="{D9D6C281-0803-974D-841A-362EF2AA1EE8}" type="pres">
      <dgm:prSet presAssocID="{B4913988-5A45-6D4D-B7C6-7F91AB287DF2}" presName="horFlow" presStyleCnt="0"/>
      <dgm:spPr/>
    </dgm:pt>
    <dgm:pt modelId="{4B5CB79A-9DE8-DA48-8A61-B6229A0448EA}" type="pres">
      <dgm:prSet presAssocID="{B4913988-5A45-6D4D-B7C6-7F91AB287DF2}" presName="bigChev" presStyleLbl="node1" presStyleIdx="1" presStyleCnt="3" custScaleX="296786"/>
      <dgm:spPr/>
      <dgm:t>
        <a:bodyPr/>
        <a:lstStyle/>
        <a:p>
          <a:endParaRPr lang="en-US"/>
        </a:p>
      </dgm:t>
    </dgm:pt>
    <dgm:pt modelId="{5203E013-4DA7-5C4E-A03E-5DFC79884E77}" type="pres">
      <dgm:prSet presAssocID="{32003ECF-FE20-EA43-8ADB-7AA9F1061EB2}" presName="parTrans" presStyleCnt="0"/>
      <dgm:spPr/>
    </dgm:pt>
    <dgm:pt modelId="{EB496173-1260-5B45-B459-3EDDD54B3BE2}" type="pres">
      <dgm:prSet presAssocID="{6EF4CFC9-0FD8-E14E-BF95-9FE81821103C}" presName="node" presStyleLbl="alignAccFollowNode1" presStyleIdx="1" presStyleCnt="3" custScaleX="30999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B8DEC3-147E-7B47-B96F-0BD545629E15}" type="pres">
      <dgm:prSet presAssocID="{B4913988-5A45-6D4D-B7C6-7F91AB287DF2}" presName="vSp" presStyleCnt="0"/>
      <dgm:spPr/>
    </dgm:pt>
    <dgm:pt modelId="{2979B375-DE6F-F144-B414-BDB0890105A3}" type="pres">
      <dgm:prSet presAssocID="{7A146959-1462-6843-A977-F80A5D44501A}" presName="horFlow" presStyleCnt="0"/>
      <dgm:spPr/>
    </dgm:pt>
    <dgm:pt modelId="{1D520B81-4746-F542-B7E5-34BFD4246834}" type="pres">
      <dgm:prSet presAssocID="{7A146959-1462-6843-A977-F80A5D44501A}" presName="bigChev" presStyleLbl="node1" presStyleIdx="2" presStyleCnt="3" custScaleX="296786"/>
      <dgm:spPr/>
      <dgm:t>
        <a:bodyPr/>
        <a:lstStyle/>
        <a:p>
          <a:endParaRPr lang="en-US"/>
        </a:p>
      </dgm:t>
    </dgm:pt>
    <dgm:pt modelId="{C04B5254-1338-1A43-A020-D3C2B59C1FE0}" type="pres">
      <dgm:prSet presAssocID="{06616138-00AF-BC40-9588-2F19D23BA7A5}" presName="parTrans" presStyleCnt="0"/>
      <dgm:spPr/>
    </dgm:pt>
    <dgm:pt modelId="{0889ADEF-2332-E240-B71E-D7B1CED3F8EB}" type="pres">
      <dgm:prSet presAssocID="{3913694B-3BF5-9640-9EB3-20DCCFFD5532}" presName="node" presStyleLbl="alignAccFollowNode1" presStyleIdx="2" presStyleCnt="3" custScaleX="30999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E41EF43-A7A0-5E42-8200-7E25AC068247}" type="presOf" srcId="{6EF4CFC9-0FD8-E14E-BF95-9FE81821103C}" destId="{EB496173-1260-5B45-B459-3EDDD54B3BE2}" srcOrd="0" destOrd="0" presId="urn:microsoft.com/office/officeart/2005/8/layout/lProcess3"/>
    <dgm:cxn modelId="{20DBB07F-CA72-AC42-8090-1F9134F42FB3}" type="presOf" srcId="{4529B212-903D-3445-BDFC-419D1310CA85}" destId="{EC6C47FE-C6F7-4F40-A556-B1E7631AC785}" srcOrd="0" destOrd="0" presId="urn:microsoft.com/office/officeart/2005/8/layout/lProcess3"/>
    <dgm:cxn modelId="{3FF4C8EE-8F2B-E846-8D0A-2B799ACE21F8}" type="presOf" srcId="{4DFADC7B-2216-7A45-909B-EDB754485934}" destId="{B8454D0B-4F69-5745-A99D-ABA9D2403F04}" srcOrd="0" destOrd="0" presId="urn:microsoft.com/office/officeart/2005/8/layout/lProcess3"/>
    <dgm:cxn modelId="{5D815595-05BE-3848-907A-2C3A248C9683}" type="presOf" srcId="{3913694B-3BF5-9640-9EB3-20DCCFFD5532}" destId="{0889ADEF-2332-E240-B71E-D7B1CED3F8EB}" srcOrd="0" destOrd="0" presId="urn:microsoft.com/office/officeart/2005/8/layout/lProcess3"/>
    <dgm:cxn modelId="{D04555C1-DBCE-F243-9510-39AEC8B27E38}" srcId="{B4913988-5A45-6D4D-B7C6-7F91AB287DF2}" destId="{6EF4CFC9-0FD8-E14E-BF95-9FE81821103C}" srcOrd="0" destOrd="0" parTransId="{32003ECF-FE20-EA43-8ADB-7AA9F1061EB2}" sibTransId="{570EA5F0-C13E-9648-BD5B-34E1A96959B2}"/>
    <dgm:cxn modelId="{5AC79542-E9C8-744B-8DF5-2E78D09871E1}" type="presOf" srcId="{FD16838B-AC16-4D43-AC8F-1984AC2A22F4}" destId="{B0D841EE-CF70-6542-AD91-6D37E0341A18}" srcOrd="0" destOrd="0" presId="urn:microsoft.com/office/officeart/2005/8/layout/lProcess3"/>
    <dgm:cxn modelId="{D8B2AEDF-AD1D-1C49-BDA2-DB8BFCF99F35}" type="presOf" srcId="{7A146959-1462-6843-A977-F80A5D44501A}" destId="{1D520B81-4746-F542-B7E5-34BFD4246834}" srcOrd="0" destOrd="0" presId="urn:microsoft.com/office/officeart/2005/8/layout/lProcess3"/>
    <dgm:cxn modelId="{A7E6988F-5EB0-A442-A941-728EAFF0B5FD}" srcId="{FD16838B-AC16-4D43-AC8F-1984AC2A22F4}" destId="{4529B212-903D-3445-BDFC-419D1310CA85}" srcOrd="0" destOrd="0" parTransId="{34810F8E-0BA7-2E4E-8D11-D71E02A3D64B}" sibTransId="{4E3782B3-EA2B-0148-9566-EE56659D9E5A}"/>
    <dgm:cxn modelId="{6351EC1C-81B3-BD45-85D8-154C3D1B0F42}" srcId="{4DFADC7B-2216-7A45-909B-EDB754485934}" destId="{7A146959-1462-6843-A977-F80A5D44501A}" srcOrd="2" destOrd="0" parTransId="{8DBD6CA5-435E-B244-B278-74C5034817F3}" sibTransId="{62D50910-D0FE-5D40-8D99-5D563B5F83A0}"/>
    <dgm:cxn modelId="{98E3B0B5-2399-8E4B-B718-84A041A23DBF}" srcId="{7A146959-1462-6843-A977-F80A5D44501A}" destId="{3913694B-3BF5-9640-9EB3-20DCCFFD5532}" srcOrd="0" destOrd="0" parTransId="{06616138-00AF-BC40-9588-2F19D23BA7A5}" sibTransId="{50900B86-299B-ED41-B5CA-6DFFF0C88F5F}"/>
    <dgm:cxn modelId="{E62D4B81-78CA-6042-890B-F110B89526DA}" srcId="{4DFADC7B-2216-7A45-909B-EDB754485934}" destId="{B4913988-5A45-6D4D-B7C6-7F91AB287DF2}" srcOrd="1" destOrd="0" parTransId="{3C879F7C-5AB2-CD40-9BA0-4B7A3ABEE6DA}" sibTransId="{B902F20C-2A3C-3F49-BF87-B0274E064121}"/>
    <dgm:cxn modelId="{C20D4A0B-B46B-034E-99D9-B81EE1A8CA25}" type="presOf" srcId="{B4913988-5A45-6D4D-B7C6-7F91AB287DF2}" destId="{4B5CB79A-9DE8-DA48-8A61-B6229A0448EA}" srcOrd="0" destOrd="0" presId="urn:microsoft.com/office/officeart/2005/8/layout/lProcess3"/>
    <dgm:cxn modelId="{CC304E84-9598-FE47-86F8-4F1AD8A68833}" srcId="{4DFADC7B-2216-7A45-909B-EDB754485934}" destId="{FD16838B-AC16-4D43-AC8F-1984AC2A22F4}" srcOrd="0" destOrd="0" parTransId="{67106683-A7C0-E846-8DFB-ADC669F6CCAA}" sibTransId="{2F3A5D3A-02C9-1542-BB93-77A4C8085B15}"/>
    <dgm:cxn modelId="{928A2AF8-729E-2148-B5BC-7504A790E7BA}" type="presParOf" srcId="{B8454D0B-4F69-5745-A99D-ABA9D2403F04}" destId="{93884396-89CB-A346-BD10-45027F2856FC}" srcOrd="0" destOrd="0" presId="urn:microsoft.com/office/officeart/2005/8/layout/lProcess3"/>
    <dgm:cxn modelId="{4D258A02-88A9-A946-908F-FB4ECEE40163}" type="presParOf" srcId="{93884396-89CB-A346-BD10-45027F2856FC}" destId="{B0D841EE-CF70-6542-AD91-6D37E0341A18}" srcOrd="0" destOrd="0" presId="urn:microsoft.com/office/officeart/2005/8/layout/lProcess3"/>
    <dgm:cxn modelId="{B1851779-F12A-7645-AA67-ACD0B1D2435D}" type="presParOf" srcId="{93884396-89CB-A346-BD10-45027F2856FC}" destId="{3152B6BA-1625-E34E-8540-211DEA529934}" srcOrd="1" destOrd="0" presId="urn:microsoft.com/office/officeart/2005/8/layout/lProcess3"/>
    <dgm:cxn modelId="{CDFB5D4B-C111-F04A-A976-F6835617E631}" type="presParOf" srcId="{93884396-89CB-A346-BD10-45027F2856FC}" destId="{EC6C47FE-C6F7-4F40-A556-B1E7631AC785}" srcOrd="2" destOrd="0" presId="urn:microsoft.com/office/officeart/2005/8/layout/lProcess3"/>
    <dgm:cxn modelId="{348F25F1-FCFC-C245-AF59-6023E953ADE1}" type="presParOf" srcId="{B8454D0B-4F69-5745-A99D-ABA9D2403F04}" destId="{56120B2B-5AEA-7244-85DE-A45BB41F1A5A}" srcOrd="1" destOrd="0" presId="urn:microsoft.com/office/officeart/2005/8/layout/lProcess3"/>
    <dgm:cxn modelId="{127F6D6D-D688-BE43-BA6F-43CEE2EAE826}" type="presParOf" srcId="{B8454D0B-4F69-5745-A99D-ABA9D2403F04}" destId="{D9D6C281-0803-974D-841A-362EF2AA1EE8}" srcOrd="2" destOrd="0" presId="urn:microsoft.com/office/officeart/2005/8/layout/lProcess3"/>
    <dgm:cxn modelId="{BBC5BA40-0D5B-FC4C-9A81-827FCD4B68C3}" type="presParOf" srcId="{D9D6C281-0803-974D-841A-362EF2AA1EE8}" destId="{4B5CB79A-9DE8-DA48-8A61-B6229A0448EA}" srcOrd="0" destOrd="0" presId="urn:microsoft.com/office/officeart/2005/8/layout/lProcess3"/>
    <dgm:cxn modelId="{EEE12526-D767-E44F-8E13-21A310956D03}" type="presParOf" srcId="{D9D6C281-0803-974D-841A-362EF2AA1EE8}" destId="{5203E013-4DA7-5C4E-A03E-5DFC79884E77}" srcOrd="1" destOrd="0" presId="urn:microsoft.com/office/officeart/2005/8/layout/lProcess3"/>
    <dgm:cxn modelId="{9BF58EC5-74F4-7649-AF5C-037AA240CFD2}" type="presParOf" srcId="{D9D6C281-0803-974D-841A-362EF2AA1EE8}" destId="{EB496173-1260-5B45-B459-3EDDD54B3BE2}" srcOrd="2" destOrd="0" presId="urn:microsoft.com/office/officeart/2005/8/layout/lProcess3"/>
    <dgm:cxn modelId="{DD18419D-D5DD-BA45-B98A-EE8B62087A43}" type="presParOf" srcId="{B8454D0B-4F69-5745-A99D-ABA9D2403F04}" destId="{3CB8DEC3-147E-7B47-B96F-0BD545629E15}" srcOrd="3" destOrd="0" presId="urn:microsoft.com/office/officeart/2005/8/layout/lProcess3"/>
    <dgm:cxn modelId="{0D52C854-4105-A840-92B5-2E4545AA9B4F}" type="presParOf" srcId="{B8454D0B-4F69-5745-A99D-ABA9D2403F04}" destId="{2979B375-DE6F-F144-B414-BDB0890105A3}" srcOrd="4" destOrd="0" presId="urn:microsoft.com/office/officeart/2005/8/layout/lProcess3"/>
    <dgm:cxn modelId="{2E02EE12-0D86-674C-ABFD-AA07F6301AAF}" type="presParOf" srcId="{2979B375-DE6F-F144-B414-BDB0890105A3}" destId="{1D520B81-4746-F542-B7E5-34BFD4246834}" srcOrd="0" destOrd="0" presId="urn:microsoft.com/office/officeart/2005/8/layout/lProcess3"/>
    <dgm:cxn modelId="{897329CC-2F48-9744-AD37-DE2FABD886BC}" type="presParOf" srcId="{2979B375-DE6F-F144-B414-BDB0890105A3}" destId="{C04B5254-1338-1A43-A020-D3C2B59C1FE0}" srcOrd="1" destOrd="0" presId="urn:microsoft.com/office/officeart/2005/8/layout/lProcess3"/>
    <dgm:cxn modelId="{699469C4-62CC-EC4F-B0BF-ECF9D7716CE2}" type="presParOf" srcId="{2979B375-DE6F-F144-B414-BDB0890105A3}" destId="{0889ADEF-2332-E240-B71E-D7B1CED3F8EB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DFADC7B-2216-7A45-909B-EDB754485934}" type="doc">
      <dgm:prSet loTypeId="urn:microsoft.com/office/officeart/2005/8/layout/lProcess3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D16838B-AC16-4D43-AC8F-1984AC2A22F4}">
      <dgm:prSet phldrT="[Text]"/>
      <dgm:spPr/>
      <dgm:t>
        <a:bodyPr/>
        <a:lstStyle/>
        <a:p>
          <a:r>
            <a:rPr lang="en-US" dirty="0" smtClean="0"/>
            <a:t>Eliminate channel</a:t>
          </a:r>
          <a:r>
            <a:rPr lang="en-US" baseline="0" dirty="0" smtClean="0"/>
            <a:t> quality estimation</a:t>
          </a:r>
          <a:endParaRPr lang="en-US" dirty="0"/>
        </a:p>
      </dgm:t>
    </dgm:pt>
    <dgm:pt modelId="{67106683-A7C0-E846-8DFB-ADC669F6CCAA}" type="parTrans" cxnId="{CC304E84-9598-FE47-86F8-4F1AD8A68833}">
      <dgm:prSet/>
      <dgm:spPr/>
      <dgm:t>
        <a:bodyPr/>
        <a:lstStyle/>
        <a:p>
          <a:endParaRPr lang="en-US"/>
        </a:p>
      </dgm:t>
    </dgm:pt>
    <dgm:pt modelId="{2F3A5D3A-02C9-1542-BB93-77A4C8085B15}" type="sibTrans" cxnId="{CC304E84-9598-FE47-86F8-4F1AD8A68833}">
      <dgm:prSet/>
      <dgm:spPr/>
      <dgm:t>
        <a:bodyPr/>
        <a:lstStyle/>
        <a:p>
          <a:endParaRPr lang="en-US"/>
        </a:p>
      </dgm:t>
    </dgm:pt>
    <dgm:pt modelId="{4529B212-903D-3445-BDFC-419D1310CA85}">
      <dgm:prSet phldrT="[Text]"/>
      <dgm:spPr/>
      <dgm:t>
        <a:bodyPr/>
        <a:lstStyle/>
        <a:p>
          <a:r>
            <a:rPr lang="en-US" dirty="0" smtClean="0"/>
            <a:t>Reduce Energy Consumption</a:t>
          </a:r>
          <a:endParaRPr lang="en-US" dirty="0"/>
        </a:p>
      </dgm:t>
    </dgm:pt>
    <dgm:pt modelId="{34810F8E-0BA7-2E4E-8D11-D71E02A3D64B}" type="parTrans" cxnId="{A7E6988F-5EB0-A442-A941-728EAFF0B5FD}">
      <dgm:prSet/>
      <dgm:spPr/>
      <dgm:t>
        <a:bodyPr/>
        <a:lstStyle/>
        <a:p>
          <a:endParaRPr lang="en-US"/>
        </a:p>
      </dgm:t>
    </dgm:pt>
    <dgm:pt modelId="{4E3782B3-EA2B-0148-9566-EE56659D9E5A}" type="sibTrans" cxnId="{A7E6988F-5EB0-A442-A941-728EAFF0B5FD}">
      <dgm:prSet/>
      <dgm:spPr/>
      <dgm:t>
        <a:bodyPr/>
        <a:lstStyle/>
        <a:p>
          <a:endParaRPr lang="en-US"/>
        </a:p>
      </dgm:t>
    </dgm:pt>
    <dgm:pt modelId="{B4913988-5A45-6D4D-B7C6-7F91AB287DF2}">
      <dgm:prSet phldrT="[Text]"/>
      <dgm:spPr>
        <a:solidFill>
          <a:schemeClr val="tx1"/>
        </a:solidFill>
      </dgm:spPr>
      <dgm:t>
        <a:bodyPr/>
        <a:lstStyle/>
        <a:p>
          <a:r>
            <a:rPr lang="en-US" dirty="0" smtClean="0"/>
            <a:t>Exploit channel diversity</a:t>
          </a:r>
          <a:endParaRPr lang="en-US" dirty="0"/>
        </a:p>
      </dgm:t>
    </dgm:pt>
    <dgm:pt modelId="{3C879F7C-5AB2-CD40-9BA0-4B7A3ABEE6DA}" type="parTrans" cxnId="{E62D4B81-78CA-6042-890B-F110B89526DA}">
      <dgm:prSet/>
      <dgm:spPr/>
      <dgm:t>
        <a:bodyPr/>
        <a:lstStyle/>
        <a:p>
          <a:endParaRPr lang="en-US"/>
        </a:p>
      </dgm:t>
    </dgm:pt>
    <dgm:pt modelId="{B902F20C-2A3C-3F49-BF87-B0274E064121}" type="sibTrans" cxnId="{E62D4B81-78CA-6042-890B-F110B89526DA}">
      <dgm:prSet/>
      <dgm:spPr/>
      <dgm:t>
        <a:bodyPr/>
        <a:lstStyle/>
        <a:p>
          <a:endParaRPr lang="en-US"/>
        </a:p>
      </dgm:t>
    </dgm:pt>
    <dgm:pt modelId="{6EF4CFC9-0FD8-E14E-BF95-9FE81821103C}">
      <dgm:prSet phldrT="[Text]"/>
      <dgm:spPr>
        <a:solidFill>
          <a:schemeClr val="tx1">
            <a:lumMod val="50000"/>
            <a:lumOff val="50000"/>
            <a:alpha val="90000"/>
          </a:schemeClr>
        </a:solidFill>
      </dgm:spPr>
      <dgm:t>
        <a:bodyPr/>
        <a:lstStyle/>
        <a:p>
          <a:r>
            <a:rPr lang="en-US" dirty="0" smtClean="0"/>
            <a:t>Better Resilience</a:t>
          </a:r>
          <a:r>
            <a:rPr lang="en-US" baseline="0" dirty="0" smtClean="0"/>
            <a:t> to CTI</a:t>
          </a:r>
          <a:endParaRPr lang="en-US" dirty="0"/>
        </a:p>
      </dgm:t>
    </dgm:pt>
    <dgm:pt modelId="{32003ECF-FE20-EA43-8ADB-7AA9F1061EB2}" type="parTrans" cxnId="{D04555C1-DBCE-F243-9510-39AEC8B27E38}">
      <dgm:prSet/>
      <dgm:spPr/>
      <dgm:t>
        <a:bodyPr/>
        <a:lstStyle/>
        <a:p>
          <a:endParaRPr lang="en-US"/>
        </a:p>
      </dgm:t>
    </dgm:pt>
    <dgm:pt modelId="{570EA5F0-C13E-9648-BD5B-34E1A96959B2}" type="sibTrans" cxnId="{D04555C1-DBCE-F243-9510-39AEC8B27E38}">
      <dgm:prSet/>
      <dgm:spPr/>
      <dgm:t>
        <a:bodyPr/>
        <a:lstStyle/>
        <a:p>
          <a:endParaRPr lang="en-US"/>
        </a:p>
      </dgm:t>
    </dgm:pt>
    <dgm:pt modelId="{7A146959-1462-6843-A977-F80A5D44501A}">
      <dgm:prSet/>
      <dgm:spPr/>
      <dgm:t>
        <a:bodyPr/>
        <a:lstStyle/>
        <a:p>
          <a:r>
            <a:rPr lang="en-US" dirty="0" smtClean="0"/>
            <a:t>Exploit spatial diversity</a:t>
          </a:r>
          <a:endParaRPr lang="en-US" dirty="0"/>
        </a:p>
      </dgm:t>
    </dgm:pt>
    <dgm:pt modelId="{8DBD6CA5-435E-B244-B278-74C5034817F3}" type="parTrans" cxnId="{6351EC1C-81B3-BD45-85D8-154C3D1B0F42}">
      <dgm:prSet/>
      <dgm:spPr/>
      <dgm:t>
        <a:bodyPr/>
        <a:lstStyle/>
        <a:p>
          <a:endParaRPr lang="en-US"/>
        </a:p>
      </dgm:t>
    </dgm:pt>
    <dgm:pt modelId="{62D50910-D0FE-5D40-8D99-5D563B5F83A0}" type="sibTrans" cxnId="{6351EC1C-81B3-BD45-85D8-154C3D1B0F42}">
      <dgm:prSet/>
      <dgm:spPr/>
      <dgm:t>
        <a:bodyPr/>
        <a:lstStyle/>
        <a:p>
          <a:endParaRPr lang="en-US"/>
        </a:p>
      </dgm:t>
    </dgm:pt>
    <dgm:pt modelId="{3913694B-3BF5-9640-9EB3-20DCCFFD5532}">
      <dgm:prSet/>
      <dgm:spPr/>
      <dgm:t>
        <a:bodyPr/>
        <a:lstStyle/>
        <a:p>
          <a:r>
            <a:rPr lang="en-US" dirty="0" smtClean="0"/>
            <a:t>Reduce end-to-end latency</a:t>
          </a:r>
          <a:endParaRPr lang="en-US" dirty="0"/>
        </a:p>
      </dgm:t>
    </dgm:pt>
    <dgm:pt modelId="{06616138-00AF-BC40-9588-2F19D23BA7A5}" type="parTrans" cxnId="{98E3B0B5-2399-8E4B-B718-84A041A23DBF}">
      <dgm:prSet/>
      <dgm:spPr/>
      <dgm:t>
        <a:bodyPr/>
        <a:lstStyle/>
        <a:p>
          <a:endParaRPr lang="en-US"/>
        </a:p>
      </dgm:t>
    </dgm:pt>
    <dgm:pt modelId="{50900B86-299B-ED41-B5CA-6DFFF0C88F5F}" type="sibTrans" cxnId="{98E3B0B5-2399-8E4B-B718-84A041A23DBF}">
      <dgm:prSet/>
      <dgm:spPr/>
      <dgm:t>
        <a:bodyPr/>
        <a:lstStyle/>
        <a:p>
          <a:endParaRPr lang="en-US"/>
        </a:p>
      </dgm:t>
    </dgm:pt>
    <dgm:pt modelId="{B8454D0B-4F69-5745-A99D-ABA9D2403F04}" type="pres">
      <dgm:prSet presAssocID="{4DFADC7B-2216-7A45-909B-EDB754485934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93884396-89CB-A346-BD10-45027F2856FC}" type="pres">
      <dgm:prSet presAssocID="{FD16838B-AC16-4D43-AC8F-1984AC2A22F4}" presName="horFlow" presStyleCnt="0"/>
      <dgm:spPr/>
    </dgm:pt>
    <dgm:pt modelId="{B0D841EE-CF70-6542-AD91-6D37E0341A18}" type="pres">
      <dgm:prSet presAssocID="{FD16838B-AC16-4D43-AC8F-1984AC2A22F4}" presName="bigChev" presStyleLbl="node1" presStyleIdx="0" presStyleCnt="3" custScaleX="296786"/>
      <dgm:spPr/>
      <dgm:t>
        <a:bodyPr/>
        <a:lstStyle/>
        <a:p>
          <a:endParaRPr lang="en-US"/>
        </a:p>
      </dgm:t>
    </dgm:pt>
    <dgm:pt modelId="{3152B6BA-1625-E34E-8540-211DEA529934}" type="pres">
      <dgm:prSet presAssocID="{34810F8E-0BA7-2E4E-8D11-D71E02A3D64B}" presName="parTrans" presStyleCnt="0"/>
      <dgm:spPr/>
    </dgm:pt>
    <dgm:pt modelId="{EC6C47FE-C6F7-4F40-A556-B1E7631AC785}" type="pres">
      <dgm:prSet presAssocID="{4529B212-903D-3445-BDFC-419D1310CA85}" presName="node" presStyleLbl="alignAccFollowNode1" presStyleIdx="0" presStyleCnt="3" custScaleX="30999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120B2B-5AEA-7244-85DE-A45BB41F1A5A}" type="pres">
      <dgm:prSet presAssocID="{FD16838B-AC16-4D43-AC8F-1984AC2A22F4}" presName="vSp" presStyleCnt="0"/>
      <dgm:spPr/>
    </dgm:pt>
    <dgm:pt modelId="{D9D6C281-0803-974D-841A-362EF2AA1EE8}" type="pres">
      <dgm:prSet presAssocID="{B4913988-5A45-6D4D-B7C6-7F91AB287DF2}" presName="horFlow" presStyleCnt="0"/>
      <dgm:spPr/>
    </dgm:pt>
    <dgm:pt modelId="{4B5CB79A-9DE8-DA48-8A61-B6229A0448EA}" type="pres">
      <dgm:prSet presAssocID="{B4913988-5A45-6D4D-B7C6-7F91AB287DF2}" presName="bigChev" presStyleLbl="node1" presStyleIdx="1" presStyleCnt="3" custScaleX="296786"/>
      <dgm:spPr/>
      <dgm:t>
        <a:bodyPr/>
        <a:lstStyle/>
        <a:p>
          <a:endParaRPr lang="en-US"/>
        </a:p>
      </dgm:t>
    </dgm:pt>
    <dgm:pt modelId="{5203E013-4DA7-5C4E-A03E-5DFC79884E77}" type="pres">
      <dgm:prSet presAssocID="{32003ECF-FE20-EA43-8ADB-7AA9F1061EB2}" presName="parTrans" presStyleCnt="0"/>
      <dgm:spPr/>
    </dgm:pt>
    <dgm:pt modelId="{EB496173-1260-5B45-B459-3EDDD54B3BE2}" type="pres">
      <dgm:prSet presAssocID="{6EF4CFC9-0FD8-E14E-BF95-9FE81821103C}" presName="node" presStyleLbl="alignAccFollowNode1" presStyleIdx="1" presStyleCnt="3" custScaleX="30999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B8DEC3-147E-7B47-B96F-0BD545629E15}" type="pres">
      <dgm:prSet presAssocID="{B4913988-5A45-6D4D-B7C6-7F91AB287DF2}" presName="vSp" presStyleCnt="0"/>
      <dgm:spPr/>
    </dgm:pt>
    <dgm:pt modelId="{2979B375-DE6F-F144-B414-BDB0890105A3}" type="pres">
      <dgm:prSet presAssocID="{7A146959-1462-6843-A977-F80A5D44501A}" presName="horFlow" presStyleCnt="0"/>
      <dgm:spPr/>
    </dgm:pt>
    <dgm:pt modelId="{1D520B81-4746-F542-B7E5-34BFD4246834}" type="pres">
      <dgm:prSet presAssocID="{7A146959-1462-6843-A977-F80A5D44501A}" presName="bigChev" presStyleLbl="node1" presStyleIdx="2" presStyleCnt="3" custScaleX="296786"/>
      <dgm:spPr/>
      <dgm:t>
        <a:bodyPr/>
        <a:lstStyle/>
        <a:p>
          <a:endParaRPr lang="en-US"/>
        </a:p>
      </dgm:t>
    </dgm:pt>
    <dgm:pt modelId="{C04B5254-1338-1A43-A020-D3C2B59C1FE0}" type="pres">
      <dgm:prSet presAssocID="{06616138-00AF-BC40-9588-2F19D23BA7A5}" presName="parTrans" presStyleCnt="0"/>
      <dgm:spPr/>
    </dgm:pt>
    <dgm:pt modelId="{0889ADEF-2332-E240-B71E-D7B1CED3F8EB}" type="pres">
      <dgm:prSet presAssocID="{3913694B-3BF5-9640-9EB3-20DCCFFD5532}" presName="node" presStyleLbl="alignAccFollowNode1" presStyleIdx="2" presStyleCnt="3" custScaleX="30999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FE7061F-61D2-8A43-B2CE-6F5155B52DB2}" type="presOf" srcId="{FD16838B-AC16-4D43-AC8F-1984AC2A22F4}" destId="{B0D841EE-CF70-6542-AD91-6D37E0341A18}" srcOrd="0" destOrd="0" presId="urn:microsoft.com/office/officeart/2005/8/layout/lProcess3"/>
    <dgm:cxn modelId="{A7E6988F-5EB0-A442-A941-728EAFF0B5FD}" srcId="{FD16838B-AC16-4D43-AC8F-1984AC2A22F4}" destId="{4529B212-903D-3445-BDFC-419D1310CA85}" srcOrd="0" destOrd="0" parTransId="{34810F8E-0BA7-2E4E-8D11-D71E02A3D64B}" sibTransId="{4E3782B3-EA2B-0148-9566-EE56659D9E5A}"/>
    <dgm:cxn modelId="{53211AD8-FFC3-8C46-81C7-D10FD0D290D1}" type="presOf" srcId="{6EF4CFC9-0FD8-E14E-BF95-9FE81821103C}" destId="{EB496173-1260-5B45-B459-3EDDD54B3BE2}" srcOrd="0" destOrd="0" presId="urn:microsoft.com/office/officeart/2005/8/layout/lProcess3"/>
    <dgm:cxn modelId="{6351EC1C-81B3-BD45-85D8-154C3D1B0F42}" srcId="{4DFADC7B-2216-7A45-909B-EDB754485934}" destId="{7A146959-1462-6843-A977-F80A5D44501A}" srcOrd="2" destOrd="0" parTransId="{8DBD6CA5-435E-B244-B278-74C5034817F3}" sibTransId="{62D50910-D0FE-5D40-8D99-5D563B5F83A0}"/>
    <dgm:cxn modelId="{6C2B53EC-CF96-0641-AC4E-003FB531E47F}" type="presOf" srcId="{4DFADC7B-2216-7A45-909B-EDB754485934}" destId="{B8454D0B-4F69-5745-A99D-ABA9D2403F04}" srcOrd="0" destOrd="0" presId="urn:microsoft.com/office/officeart/2005/8/layout/lProcess3"/>
    <dgm:cxn modelId="{CC304E84-9598-FE47-86F8-4F1AD8A68833}" srcId="{4DFADC7B-2216-7A45-909B-EDB754485934}" destId="{FD16838B-AC16-4D43-AC8F-1984AC2A22F4}" srcOrd="0" destOrd="0" parTransId="{67106683-A7C0-E846-8DFB-ADC669F6CCAA}" sibTransId="{2F3A5D3A-02C9-1542-BB93-77A4C8085B15}"/>
    <dgm:cxn modelId="{54CCC34A-D85E-F640-9D68-F546241D7406}" type="presOf" srcId="{4529B212-903D-3445-BDFC-419D1310CA85}" destId="{EC6C47FE-C6F7-4F40-A556-B1E7631AC785}" srcOrd="0" destOrd="0" presId="urn:microsoft.com/office/officeart/2005/8/layout/lProcess3"/>
    <dgm:cxn modelId="{D04555C1-DBCE-F243-9510-39AEC8B27E38}" srcId="{B4913988-5A45-6D4D-B7C6-7F91AB287DF2}" destId="{6EF4CFC9-0FD8-E14E-BF95-9FE81821103C}" srcOrd="0" destOrd="0" parTransId="{32003ECF-FE20-EA43-8ADB-7AA9F1061EB2}" sibTransId="{570EA5F0-C13E-9648-BD5B-34E1A96959B2}"/>
    <dgm:cxn modelId="{98E3B0B5-2399-8E4B-B718-84A041A23DBF}" srcId="{7A146959-1462-6843-A977-F80A5D44501A}" destId="{3913694B-3BF5-9640-9EB3-20DCCFFD5532}" srcOrd="0" destOrd="0" parTransId="{06616138-00AF-BC40-9588-2F19D23BA7A5}" sibTransId="{50900B86-299B-ED41-B5CA-6DFFF0C88F5F}"/>
    <dgm:cxn modelId="{51518918-64A7-8D46-BEA7-A26F8604882A}" type="presOf" srcId="{B4913988-5A45-6D4D-B7C6-7F91AB287DF2}" destId="{4B5CB79A-9DE8-DA48-8A61-B6229A0448EA}" srcOrd="0" destOrd="0" presId="urn:microsoft.com/office/officeart/2005/8/layout/lProcess3"/>
    <dgm:cxn modelId="{DF12EB1E-594B-2548-B99B-E1BD8DEA2EBA}" type="presOf" srcId="{3913694B-3BF5-9640-9EB3-20DCCFFD5532}" destId="{0889ADEF-2332-E240-B71E-D7B1CED3F8EB}" srcOrd="0" destOrd="0" presId="urn:microsoft.com/office/officeart/2005/8/layout/lProcess3"/>
    <dgm:cxn modelId="{E62D4B81-78CA-6042-890B-F110B89526DA}" srcId="{4DFADC7B-2216-7A45-909B-EDB754485934}" destId="{B4913988-5A45-6D4D-B7C6-7F91AB287DF2}" srcOrd="1" destOrd="0" parTransId="{3C879F7C-5AB2-CD40-9BA0-4B7A3ABEE6DA}" sibTransId="{B902F20C-2A3C-3F49-BF87-B0274E064121}"/>
    <dgm:cxn modelId="{EFA726BA-3FC8-D147-9235-2D8C204DC427}" type="presOf" srcId="{7A146959-1462-6843-A977-F80A5D44501A}" destId="{1D520B81-4746-F542-B7E5-34BFD4246834}" srcOrd="0" destOrd="0" presId="urn:microsoft.com/office/officeart/2005/8/layout/lProcess3"/>
    <dgm:cxn modelId="{9EA5C45B-2D94-2442-9480-F50A803C64CA}" type="presParOf" srcId="{B8454D0B-4F69-5745-A99D-ABA9D2403F04}" destId="{93884396-89CB-A346-BD10-45027F2856FC}" srcOrd="0" destOrd="0" presId="urn:microsoft.com/office/officeart/2005/8/layout/lProcess3"/>
    <dgm:cxn modelId="{655413A1-3953-8E45-B53F-CDE14659ABAF}" type="presParOf" srcId="{93884396-89CB-A346-BD10-45027F2856FC}" destId="{B0D841EE-CF70-6542-AD91-6D37E0341A18}" srcOrd="0" destOrd="0" presId="urn:microsoft.com/office/officeart/2005/8/layout/lProcess3"/>
    <dgm:cxn modelId="{A65A5E81-79E2-9C49-9BA6-22457319B985}" type="presParOf" srcId="{93884396-89CB-A346-BD10-45027F2856FC}" destId="{3152B6BA-1625-E34E-8540-211DEA529934}" srcOrd="1" destOrd="0" presId="urn:microsoft.com/office/officeart/2005/8/layout/lProcess3"/>
    <dgm:cxn modelId="{68DDA37A-B632-A44F-A19E-942020433E1F}" type="presParOf" srcId="{93884396-89CB-A346-BD10-45027F2856FC}" destId="{EC6C47FE-C6F7-4F40-A556-B1E7631AC785}" srcOrd="2" destOrd="0" presId="urn:microsoft.com/office/officeart/2005/8/layout/lProcess3"/>
    <dgm:cxn modelId="{8F2AEC50-3EFF-CB49-B8C1-48F4806E522D}" type="presParOf" srcId="{B8454D0B-4F69-5745-A99D-ABA9D2403F04}" destId="{56120B2B-5AEA-7244-85DE-A45BB41F1A5A}" srcOrd="1" destOrd="0" presId="urn:microsoft.com/office/officeart/2005/8/layout/lProcess3"/>
    <dgm:cxn modelId="{D4041D16-AC84-2D47-9C11-9A2CD41DCA39}" type="presParOf" srcId="{B8454D0B-4F69-5745-A99D-ABA9D2403F04}" destId="{D9D6C281-0803-974D-841A-362EF2AA1EE8}" srcOrd="2" destOrd="0" presId="urn:microsoft.com/office/officeart/2005/8/layout/lProcess3"/>
    <dgm:cxn modelId="{AEFB86AF-B760-674A-B464-B328A290D57E}" type="presParOf" srcId="{D9D6C281-0803-974D-841A-362EF2AA1EE8}" destId="{4B5CB79A-9DE8-DA48-8A61-B6229A0448EA}" srcOrd="0" destOrd="0" presId="urn:microsoft.com/office/officeart/2005/8/layout/lProcess3"/>
    <dgm:cxn modelId="{82F23E3E-D4F9-1044-A990-1F976DF48497}" type="presParOf" srcId="{D9D6C281-0803-974D-841A-362EF2AA1EE8}" destId="{5203E013-4DA7-5C4E-A03E-5DFC79884E77}" srcOrd="1" destOrd="0" presId="urn:microsoft.com/office/officeart/2005/8/layout/lProcess3"/>
    <dgm:cxn modelId="{B4463181-F19F-5D4D-81AE-51781DEA4C85}" type="presParOf" srcId="{D9D6C281-0803-974D-841A-362EF2AA1EE8}" destId="{EB496173-1260-5B45-B459-3EDDD54B3BE2}" srcOrd="2" destOrd="0" presId="urn:microsoft.com/office/officeart/2005/8/layout/lProcess3"/>
    <dgm:cxn modelId="{3909910E-7462-C54B-B70E-61C85F1CB795}" type="presParOf" srcId="{B8454D0B-4F69-5745-A99D-ABA9D2403F04}" destId="{3CB8DEC3-147E-7B47-B96F-0BD545629E15}" srcOrd="3" destOrd="0" presId="urn:microsoft.com/office/officeart/2005/8/layout/lProcess3"/>
    <dgm:cxn modelId="{4D4F9268-8C4C-6E45-91A8-CF31CEE88D7C}" type="presParOf" srcId="{B8454D0B-4F69-5745-A99D-ABA9D2403F04}" destId="{2979B375-DE6F-F144-B414-BDB0890105A3}" srcOrd="4" destOrd="0" presId="urn:microsoft.com/office/officeart/2005/8/layout/lProcess3"/>
    <dgm:cxn modelId="{B18E878B-AB3B-4A42-B080-B1568FEAFC69}" type="presParOf" srcId="{2979B375-DE6F-F144-B414-BDB0890105A3}" destId="{1D520B81-4746-F542-B7E5-34BFD4246834}" srcOrd="0" destOrd="0" presId="urn:microsoft.com/office/officeart/2005/8/layout/lProcess3"/>
    <dgm:cxn modelId="{6C899C7C-DA70-234A-AD8F-6B2A8482DFEA}" type="presParOf" srcId="{2979B375-DE6F-F144-B414-BDB0890105A3}" destId="{C04B5254-1338-1A43-A020-D3C2B59C1FE0}" srcOrd="1" destOrd="0" presId="urn:microsoft.com/office/officeart/2005/8/layout/lProcess3"/>
    <dgm:cxn modelId="{2B7AF148-398F-6C4F-AA6E-FABE76DAA1CB}" type="presParOf" srcId="{2979B375-DE6F-F144-B414-BDB0890105A3}" destId="{0889ADEF-2332-E240-B71E-D7B1CED3F8EB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DFADC7B-2216-7A45-909B-EDB754485934}" type="doc">
      <dgm:prSet loTypeId="urn:microsoft.com/office/officeart/2005/8/layout/lProcess3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D16838B-AC16-4D43-AC8F-1984AC2A22F4}">
      <dgm:prSet phldrT="[Text]"/>
      <dgm:spPr/>
      <dgm:t>
        <a:bodyPr/>
        <a:lstStyle/>
        <a:p>
          <a:r>
            <a:rPr lang="en-US" dirty="0" smtClean="0"/>
            <a:t>Eliminate channel</a:t>
          </a:r>
          <a:r>
            <a:rPr lang="en-US" baseline="0" dirty="0" smtClean="0"/>
            <a:t> quality estimation</a:t>
          </a:r>
          <a:endParaRPr lang="en-US" dirty="0"/>
        </a:p>
      </dgm:t>
    </dgm:pt>
    <dgm:pt modelId="{67106683-A7C0-E846-8DFB-ADC669F6CCAA}" type="parTrans" cxnId="{CC304E84-9598-FE47-86F8-4F1AD8A68833}">
      <dgm:prSet/>
      <dgm:spPr/>
      <dgm:t>
        <a:bodyPr/>
        <a:lstStyle/>
        <a:p>
          <a:endParaRPr lang="en-US"/>
        </a:p>
      </dgm:t>
    </dgm:pt>
    <dgm:pt modelId="{2F3A5D3A-02C9-1542-BB93-77A4C8085B15}" type="sibTrans" cxnId="{CC304E84-9598-FE47-86F8-4F1AD8A68833}">
      <dgm:prSet/>
      <dgm:spPr/>
      <dgm:t>
        <a:bodyPr/>
        <a:lstStyle/>
        <a:p>
          <a:endParaRPr lang="en-US"/>
        </a:p>
      </dgm:t>
    </dgm:pt>
    <dgm:pt modelId="{4529B212-903D-3445-BDFC-419D1310CA85}">
      <dgm:prSet phldrT="[Text]"/>
      <dgm:spPr/>
      <dgm:t>
        <a:bodyPr/>
        <a:lstStyle/>
        <a:p>
          <a:r>
            <a:rPr lang="en-US" dirty="0" smtClean="0"/>
            <a:t>Reduce Energy Consumption</a:t>
          </a:r>
          <a:endParaRPr lang="en-US" dirty="0"/>
        </a:p>
      </dgm:t>
    </dgm:pt>
    <dgm:pt modelId="{34810F8E-0BA7-2E4E-8D11-D71E02A3D64B}" type="parTrans" cxnId="{A7E6988F-5EB0-A442-A941-728EAFF0B5FD}">
      <dgm:prSet/>
      <dgm:spPr/>
      <dgm:t>
        <a:bodyPr/>
        <a:lstStyle/>
        <a:p>
          <a:endParaRPr lang="en-US"/>
        </a:p>
      </dgm:t>
    </dgm:pt>
    <dgm:pt modelId="{4E3782B3-EA2B-0148-9566-EE56659D9E5A}" type="sibTrans" cxnId="{A7E6988F-5EB0-A442-A941-728EAFF0B5FD}">
      <dgm:prSet/>
      <dgm:spPr/>
      <dgm:t>
        <a:bodyPr/>
        <a:lstStyle/>
        <a:p>
          <a:endParaRPr lang="en-US"/>
        </a:p>
      </dgm:t>
    </dgm:pt>
    <dgm:pt modelId="{B4913988-5A45-6D4D-B7C6-7F91AB287DF2}">
      <dgm:prSet phldrT="[Text]"/>
      <dgm:spPr/>
      <dgm:t>
        <a:bodyPr/>
        <a:lstStyle/>
        <a:p>
          <a:r>
            <a:rPr lang="en-US" dirty="0" smtClean="0"/>
            <a:t>Exploit channel diversity</a:t>
          </a:r>
          <a:endParaRPr lang="en-US" dirty="0"/>
        </a:p>
      </dgm:t>
    </dgm:pt>
    <dgm:pt modelId="{3C879F7C-5AB2-CD40-9BA0-4B7A3ABEE6DA}" type="parTrans" cxnId="{E62D4B81-78CA-6042-890B-F110B89526DA}">
      <dgm:prSet/>
      <dgm:spPr/>
      <dgm:t>
        <a:bodyPr/>
        <a:lstStyle/>
        <a:p>
          <a:endParaRPr lang="en-US"/>
        </a:p>
      </dgm:t>
    </dgm:pt>
    <dgm:pt modelId="{B902F20C-2A3C-3F49-BF87-B0274E064121}" type="sibTrans" cxnId="{E62D4B81-78CA-6042-890B-F110B89526DA}">
      <dgm:prSet/>
      <dgm:spPr/>
      <dgm:t>
        <a:bodyPr/>
        <a:lstStyle/>
        <a:p>
          <a:endParaRPr lang="en-US"/>
        </a:p>
      </dgm:t>
    </dgm:pt>
    <dgm:pt modelId="{6EF4CFC9-0FD8-E14E-BF95-9FE81821103C}">
      <dgm:prSet phldrT="[Text]"/>
      <dgm:spPr/>
      <dgm:t>
        <a:bodyPr/>
        <a:lstStyle/>
        <a:p>
          <a:r>
            <a:rPr lang="en-US" dirty="0" smtClean="0"/>
            <a:t>Better Resilience</a:t>
          </a:r>
          <a:r>
            <a:rPr lang="en-US" baseline="0" dirty="0" smtClean="0"/>
            <a:t> to CTI</a:t>
          </a:r>
          <a:endParaRPr lang="en-US" dirty="0"/>
        </a:p>
      </dgm:t>
    </dgm:pt>
    <dgm:pt modelId="{32003ECF-FE20-EA43-8ADB-7AA9F1061EB2}" type="parTrans" cxnId="{D04555C1-DBCE-F243-9510-39AEC8B27E38}">
      <dgm:prSet/>
      <dgm:spPr/>
      <dgm:t>
        <a:bodyPr/>
        <a:lstStyle/>
        <a:p>
          <a:endParaRPr lang="en-US"/>
        </a:p>
      </dgm:t>
    </dgm:pt>
    <dgm:pt modelId="{570EA5F0-C13E-9648-BD5B-34E1A96959B2}" type="sibTrans" cxnId="{D04555C1-DBCE-F243-9510-39AEC8B27E38}">
      <dgm:prSet/>
      <dgm:spPr/>
      <dgm:t>
        <a:bodyPr/>
        <a:lstStyle/>
        <a:p>
          <a:endParaRPr lang="en-US"/>
        </a:p>
      </dgm:t>
    </dgm:pt>
    <dgm:pt modelId="{7A146959-1462-6843-A977-F80A5D44501A}">
      <dgm:prSet/>
      <dgm:spPr>
        <a:solidFill>
          <a:schemeClr val="tx1"/>
        </a:solidFill>
      </dgm:spPr>
      <dgm:t>
        <a:bodyPr/>
        <a:lstStyle/>
        <a:p>
          <a:r>
            <a:rPr lang="en-US" dirty="0" smtClean="0"/>
            <a:t>Exploit spatial diversity</a:t>
          </a:r>
          <a:endParaRPr lang="en-US" dirty="0"/>
        </a:p>
      </dgm:t>
    </dgm:pt>
    <dgm:pt modelId="{8DBD6CA5-435E-B244-B278-74C5034817F3}" type="parTrans" cxnId="{6351EC1C-81B3-BD45-85D8-154C3D1B0F42}">
      <dgm:prSet/>
      <dgm:spPr/>
      <dgm:t>
        <a:bodyPr/>
        <a:lstStyle/>
        <a:p>
          <a:endParaRPr lang="en-US"/>
        </a:p>
      </dgm:t>
    </dgm:pt>
    <dgm:pt modelId="{62D50910-D0FE-5D40-8D99-5D563B5F83A0}" type="sibTrans" cxnId="{6351EC1C-81B3-BD45-85D8-154C3D1B0F42}">
      <dgm:prSet/>
      <dgm:spPr/>
      <dgm:t>
        <a:bodyPr/>
        <a:lstStyle/>
        <a:p>
          <a:endParaRPr lang="en-US"/>
        </a:p>
      </dgm:t>
    </dgm:pt>
    <dgm:pt modelId="{3913694B-3BF5-9640-9EB3-20DCCFFD5532}">
      <dgm:prSet/>
      <dgm:spPr>
        <a:solidFill>
          <a:schemeClr val="tx1">
            <a:lumMod val="50000"/>
            <a:lumOff val="50000"/>
            <a:alpha val="90000"/>
          </a:schemeClr>
        </a:solidFill>
      </dgm:spPr>
      <dgm:t>
        <a:bodyPr/>
        <a:lstStyle/>
        <a:p>
          <a:r>
            <a:rPr lang="en-US" dirty="0" smtClean="0"/>
            <a:t>Reduce end-to-end latency</a:t>
          </a:r>
          <a:endParaRPr lang="en-US" dirty="0"/>
        </a:p>
      </dgm:t>
    </dgm:pt>
    <dgm:pt modelId="{06616138-00AF-BC40-9588-2F19D23BA7A5}" type="parTrans" cxnId="{98E3B0B5-2399-8E4B-B718-84A041A23DBF}">
      <dgm:prSet/>
      <dgm:spPr/>
      <dgm:t>
        <a:bodyPr/>
        <a:lstStyle/>
        <a:p>
          <a:endParaRPr lang="en-US"/>
        </a:p>
      </dgm:t>
    </dgm:pt>
    <dgm:pt modelId="{50900B86-299B-ED41-B5CA-6DFFF0C88F5F}" type="sibTrans" cxnId="{98E3B0B5-2399-8E4B-B718-84A041A23DBF}">
      <dgm:prSet/>
      <dgm:spPr/>
      <dgm:t>
        <a:bodyPr/>
        <a:lstStyle/>
        <a:p>
          <a:endParaRPr lang="en-US"/>
        </a:p>
      </dgm:t>
    </dgm:pt>
    <dgm:pt modelId="{B8454D0B-4F69-5745-A99D-ABA9D2403F04}" type="pres">
      <dgm:prSet presAssocID="{4DFADC7B-2216-7A45-909B-EDB754485934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93884396-89CB-A346-BD10-45027F2856FC}" type="pres">
      <dgm:prSet presAssocID="{FD16838B-AC16-4D43-AC8F-1984AC2A22F4}" presName="horFlow" presStyleCnt="0"/>
      <dgm:spPr/>
    </dgm:pt>
    <dgm:pt modelId="{B0D841EE-CF70-6542-AD91-6D37E0341A18}" type="pres">
      <dgm:prSet presAssocID="{FD16838B-AC16-4D43-AC8F-1984AC2A22F4}" presName="bigChev" presStyleLbl="node1" presStyleIdx="0" presStyleCnt="3" custScaleX="296786"/>
      <dgm:spPr/>
      <dgm:t>
        <a:bodyPr/>
        <a:lstStyle/>
        <a:p>
          <a:endParaRPr lang="en-US"/>
        </a:p>
      </dgm:t>
    </dgm:pt>
    <dgm:pt modelId="{3152B6BA-1625-E34E-8540-211DEA529934}" type="pres">
      <dgm:prSet presAssocID="{34810F8E-0BA7-2E4E-8D11-D71E02A3D64B}" presName="parTrans" presStyleCnt="0"/>
      <dgm:spPr/>
    </dgm:pt>
    <dgm:pt modelId="{EC6C47FE-C6F7-4F40-A556-B1E7631AC785}" type="pres">
      <dgm:prSet presAssocID="{4529B212-903D-3445-BDFC-419D1310CA85}" presName="node" presStyleLbl="alignAccFollowNode1" presStyleIdx="0" presStyleCnt="3" custScaleX="30999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120B2B-5AEA-7244-85DE-A45BB41F1A5A}" type="pres">
      <dgm:prSet presAssocID="{FD16838B-AC16-4D43-AC8F-1984AC2A22F4}" presName="vSp" presStyleCnt="0"/>
      <dgm:spPr/>
    </dgm:pt>
    <dgm:pt modelId="{D9D6C281-0803-974D-841A-362EF2AA1EE8}" type="pres">
      <dgm:prSet presAssocID="{B4913988-5A45-6D4D-B7C6-7F91AB287DF2}" presName="horFlow" presStyleCnt="0"/>
      <dgm:spPr/>
    </dgm:pt>
    <dgm:pt modelId="{4B5CB79A-9DE8-DA48-8A61-B6229A0448EA}" type="pres">
      <dgm:prSet presAssocID="{B4913988-5A45-6D4D-B7C6-7F91AB287DF2}" presName="bigChev" presStyleLbl="node1" presStyleIdx="1" presStyleCnt="3" custScaleX="296786"/>
      <dgm:spPr/>
      <dgm:t>
        <a:bodyPr/>
        <a:lstStyle/>
        <a:p>
          <a:endParaRPr lang="en-US"/>
        </a:p>
      </dgm:t>
    </dgm:pt>
    <dgm:pt modelId="{5203E013-4DA7-5C4E-A03E-5DFC79884E77}" type="pres">
      <dgm:prSet presAssocID="{32003ECF-FE20-EA43-8ADB-7AA9F1061EB2}" presName="parTrans" presStyleCnt="0"/>
      <dgm:spPr/>
    </dgm:pt>
    <dgm:pt modelId="{EB496173-1260-5B45-B459-3EDDD54B3BE2}" type="pres">
      <dgm:prSet presAssocID="{6EF4CFC9-0FD8-E14E-BF95-9FE81821103C}" presName="node" presStyleLbl="alignAccFollowNode1" presStyleIdx="1" presStyleCnt="3" custScaleX="30999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B8DEC3-147E-7B47-B96F-0BD545629E15}" type="pres">
      <dgm:prSet presAssocID="{B4913988-5A45-6D4D-B7C6-7F91AB287DF2}" presName="vSp" presStyleCnt="0"/>
      <dgm:spPr/>
    </dgm:pt>
    <dgm:pt modelId="{2979B375-DE6F-F144-B414-BDB0890105A3}" type="pres">
      <dgm:prSet presAssocID="{7A146959-1462-6843-A977-F80A5D44501A}" presName="horFlow" presStyleCnt="0"/>
      <dgm:spPr/>
    </dgm:pt>
    <dgm:pt modelId="{1D520B81-4746-F542-B7E5-34BFD4246834}" type="pres">
      <dgm:prSet presAssocID="{7A146959-1462-6843-A977-F80A5D44501A}" presName="bigChev" presStyleLbl="node1" presStyleIdx="2" presStyleCnt="3" custScaleX="296786"/>
      <dgm:spPr/>
      <dgm:t>
        <a:bodyPr/>
        <a:lstStyle/>
        <a:p>
          <a:endParaRPr lang="en-US"/>
        </a:p>
      </dgm:t>
    </dgm:pt>
    <dgm:pt modelId="{C04B5254-1338-1A43-A020-D3C2B59C1FE0}" type="pres">
      <dgm:prSet presAssocID="{06616138-00AF-BC40-9588-2F19D23BA7A5}" presName="parTrans" presStyleCnt="0"/>
      <dgm:spPr/>
    </dgm:pt>
    <dgm:pt modelId="{0889ADEF-2332-E240-B71E-D7B1CED3F8EB}" type="pres">
      <dgm:prSet presAssocID="{3913694B-3BF5-9640-9EB3-20DCCFFD5532}" presName="node" presStyleLbl="alignAccFollowNode1" presStyleIdx="2" presStyleCnt="3" custScaleX="30999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B39F5F6-B5AF-0041-AE04-091F7BF6EC0F}" type="presOf" srcId="{3913694B-3BF5-9640-9EB3-20DCCFFD5532}" destId="{0889ADEF-2332-E240-B71E-D7B1CED3F8EB}" srcOrd="0" destOrd="0" presId="urn:microsoft.com/office/officeart/2005/8/layout/lProcess3"/>
    <dgm:cxn modelId="{A7E6988F-5EB0-A442-A941-728EAFF0B5FD}" srcId="{FD16838B-AC16-4D43-AC8F-1984AC2A22F4}" destId="{4529B212-903D-3445-BDFC-419D1310CA85}" srcOrd="0" destOrd="0" parTransId="{34810F8E-0BA7-2E4E-8D11-D71E02A3D64B}" sibTransId="{4E3782B3-EA2B-0148-9566-EE56659D9E5A}"/>
    <dgm:cxn modelId="{6351EC1C-81B3-BD45-85D8-154C3D1B0F42}" srcId="{4DFADC7B-2216-7A45-909B-EDB754485934}" destId="{7A146959-1462-6843-A977-F80A5D44501A}" srcOrd="2" destOrd="0" parTransId="{8DBD6CA5-435E-B244-B278-74C5034817F3}" sibTransId="{62D50910-D0FE-5D40-8D99-5D563B5F83A0}"/>
    <dgm:cxn modelId="{D0FE2CFE-E75A-0042-ADB9-CABDA6336662}" type="presOf" srcId="{4DFADC7B-2216-7A45-909B-EDB754485934}" destId="{B8454D0B-4F69-5745-A99D-ABA9D2403F04}" srcOrd="0" destOrd="0" presId="urn:microsoft.com/office/officeart/2005/8/layout/lProcess3"/>
    <dgm:cxn modelId="{CC304E84-9598-FE47-86F8-4F1AD8A68833}" srcId="{4DFADC7B-2216-7A45-909B-EDB754485934}" destId="{FD16838B-AC16-4D43-AC8F-1984AC2A22F4}" srcOrd="0" destOrd="0" parTransId="{67106683-A7C0-E846-8DFB-ADC669F6CCAA}" sibTransId="{2F3A5D3A-02C9-1542-BB93-77A4C8085B15}"/>
    <dgm:cxn modelId="{B1FA947A-77D5-B241-BDDF-1BAE291CF10B}" type="presOf" srcId="{6EF4CFC9-0FD8-E14E-BF95-9FE81821103C}" destId="{EB496173-1260-5B45-B459-3EDDD54B3BE2}" srcOrd="0" destOrd="0" presId="urn:microsoft.com/office/officeart/2005/8/layout/lProcess3"/>
    <dgm:cxn modelId="{A63E8456-100C-EE4B-BF8A-7AA9DDF861FC}" type="presOf" srcId="{FD16838B-AC16-4D43-AC8F-1984AC2A22F4}" destId="{B0D841EE-CF70-6542-AD91-6D37E0341A18}" srcOrd="0" destOrd="0" presId="urn:microsoft.com/office/officeart/2005/8/layout/lProcess3"/>
    <dgm:cxn modelId="{D04555C1-DBCE-F243-9510-39AEC8B27E38}" srcId="{B4913988-5A45-6D4D-B7C6-7F91AB287DF2}" destId="{6EF4CFC9-0FD8-E14E-BF95-9FE81821103C}" srcOrd="0" destOrd="0" parTransId="{32003ECF-FE20-EA43-8ADB-7AA9F1061EB2}" sibTransId="{570EA5F0-C13E-9648-BD5B-34E1A96959B2}"/>
    <dgm:cxn modelId="{98E3B0B5-2399-8E4B-B718-84A041A23DBF}" srcId="{7A146959-1462-6843-A977-F80A5D44501A}" destId="{3913694B-3BF5-9640-9EB3-20DCCFFD5532}" srcOrd="0" destOrd="0" parTransId="{06616138-00AF-BC40-9588-2F19D23BA7A5}" sibTransId="{50900B86-299B-ED41-B5CA-6DFFF0C88F5F}"/>
    <dgm:cxn modelId="{AB01F7E6-3EE2-AC49-BD5B-0F1C9C9CE847}" type="presOf" srcId="{B4913988-5A45-6D4D-B7C6-7F91AB287DF2}" destId="{4B5CB79A-9DE8-DA48-8A61-B6229A0448EA}" srcOrd="0" destOrd="0" presId="urn:microsoft.com/office/officeart/2005/8/layout/lProcess3"/>
    <dgm:cxn modelId="{EFA8A2A0-7022-4C41-B29C-6244A8D5123A}" type="presOf" srcId="{7A146959-1462-6843-A977-F80A5D44501A}" destId="{1D520B81-4746-F542-B7E5-34BFD4246834}" srcOrd="0" destOrd="0" presId="urn:microsoft.com/office/officeart/2005/8/layout/lProcess3"/>
    <dgm:cxn modelId="{E62D4B81-78CA-6042-890B-F110B89526DA}" srcId="{4DFADC7B-2216-7A45-909B-EDB754485934}" destId="{B4913988-5A45-6D4D-B7C6-7F91AB287DF2}" srcOrd="1" destOrd="0" parTransId="{3C879F7C-5AB2-CD40-9BA0-4B7A3ABEE6DA}" sibTransId="{B902F20C-2A3C-3F49-BF87-B0274E064121}"/>
    <dgm:cxn modelId="{24A31FE4-EBF3-7B48-8B07-BB952E79255B}" type="presOf" srcId="{4529B212-903D-3445-BDFC-419D1310CA85}" destId="{EC6C47FE-C6F7-4F40-A556-B1E7631AC785}" srcOrd="0" destOrd="0" presId="urn:microsoft.com/office/officeart/2005/8/layout/lProcess3"/>
    <dgm:cxn modelId="{4F4E97E9-6992-E34F-98AF-CA8083A55B80}" type="presParOf" srcId="{B8454D0B-4F69-5745-A99D-ABA9D2403F04}" destId="{93884396-89CB-A346-BD10-45027F2856FC}" srcOrd="0" destOrd="0" presId="urn:microsoft.com/office/officeart/2005/8/layout/lProcess3"/>
    <dgm:cxn modelId="{E5C58A4C-AA39-034C-AFB8-2E70A4D1BB72}" type="presParOf" srcId="{93884396-89CB-A346-BD10-45027F2856FC}" destId="{B0D841EE-CF70-6542-AD91-6D37E0341A18}" srcOrd="0" destOrd="0" presId="urn:microsoft.com/office/officeart/2005/8/layout/lProcess3"/>
    <dgm:cxn modelId="{BEBBEF92-C62A-9F43-8B9B-5BE04E63FD8C}" type="presParOf" srcId="{93884396-89CB-A346-BD10-45027F2856FC}" destId="{3152B6BA-1625-E34E-8540-211DEA529934}" srcOrd="1" destOrd="0" presId="urn:microsoft.com/office/officeart/2005/8/layout/lProcess3"/>
    <dgm:cxn modelId="{1A7E77FC-9E44-C441-B2F6-9B24C405D6FD}" type="presParOf" srcId="{93884396-89CB-A346-BD10-45027F2856FC}" destId="{EC6C47FE-C6F7-4F40-A556-B1E7631AC785}" srcOrd="2" destOrd="0" presId="urn:microsoft.com/office/officeart/2005/8/layout/lProcess3"/>
    <dgm:cxn modelId="{C2249C28-CF09-4640-B56E-DDB49CAEA201}" type="presParOf" srcId="{B8454D0B-4F69-5745-A99D-ABA9D2403F04}" destId="{56120B2B-5AEA-7244-85DE-A45BB41F1A5A}" srcOrd="1" destOrd="0" presId="urn:microsoft.com/office/officeart/2005/8/layout/lProcess3"/>
    <dgm:cxn modelId="{50C3E0E8-FE2D-1A41-8296-EC18B8A45D0D}" type="presParOf" srcId="{B8454D0B-4F69-5745-A99D-ABA9D2403F04}" destId="{D9D6C281-0803-974D-841A-362EF2AA1EE8}" srcOrd="2" destOrd="0" presId="urn:microsoft.com/office/officeart/2005/8/layout/lProcess3"/>
    <dgm:cxn modelId="{36FC0FF8-C0DC-8441-BB04-56CAE36B97BB}" type="presParOf" srcId="{D9D6C281-0803-974D-841A-362EF2AA1EE8}" destId="{4B5CB79A-9DE8-DA48-8A61-B6229A0448EA}" srcOrd="0" destOrd="0" presId="urn:microsoft.com/office/officeart/2005/8/layout/lProcess3"/>
    <dgm:cxn modelId="{2485F23F-C5A2-B64D-9073-9ABB10645148}" type="presParOf" srcId="{D9D6C281-0803-974D-841A-362EF2AA1EE8}" destId="{5203E013-4DA7-5C4E-A03E-5DFC79884E77}" srcOrd="1" destOrd="0" presId="urn:microsoft.com/office/officeart/2005/8/layout/lProcess3"/>
    <dgm:cxn modelId="{96E3AD42-B95B-BA4B-88F0-EF406C80D108}" type="presParOf" srcId="{D9D6C281-0803-974D-841A-362EF2AA1EE8}" destId="{EB496173-1260-5B45-B459-3EDDD54B3BE2}" srcOrd="2" destOrd="0" presId="urn:microsoft.com/office/officeart/2005/8/layout/lProcess3"/>
    <dgm:cxn modelId="{0AE67D59-A3AE-BD41-828E-46A774B53AA6}" type="presParOf" srcId="{B8454D0B-4F69-5745-A99D-ABA9D2403F04}" destId="{3CB8DEC3-147E-7B47-B96F-0BD545629E15}" srcOrd="3" destOrd="0" presId="urn:microsoft.com/office/officeart/2005/8/layout/lProcess3"/>
    <dgm:cxn modelId="{F307BD47-600A-EE4F-BC55-255E31809E72}" type="presParOf" srcId="{B8454D0B-4F69-5745-A99D-ABA9D2403F04}" destId="{2979B375-DE6F-F144-B414-BDB0890105A3}" srcOrd="4" destOrd="0" presId="urn:microsoft.com/office/officeart/2005/8/layout/lProcess3"/>
    <dgm:cxn modelId="{A1B9FE5F-34F2-AA49-B1EB-7B6FFDA5230B}" type="presParOf" srcId="{2979B375-DE6F-F144-B414-BDB0890105A3}" destId="{1D520B81-4746-F542-B7E5-34BFD4246834}" srcOrd="0" destOrd="0" presId="urn:microsoft.com/office/officeart/2005/8/layout/lProcess3"/>
    <dgm:cxn modelId="{71C37F5A-66F1-D644-A7E7-014AB347E8C4}" type="presParOf" srcId="{2979B375-DE6F-F144-B414-BDB0890105A3}" destId="{C04B5254-1338-1A43-A020-D3C2B59C1FE0}" srcOrd="1" destOrd="0" presId="urn:microsoft.com/office/officeart/2005/8/layout/lProcess3"/>
    <dgm:cxn modelId="{4616B98F-0F3E-AD43-8351-9CAAA61C4837}" type="presParOf" srcId="{2979B375-DE6F-F144-B414-BDB0890105A3}" destId="{0889ADEF-2332-E240-B71E-D7B1CED3F8EB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D841EE-CF70-6542-AD91-6D37E0341A18}">
      <dsp:nvSpPr>
        <dsp:cNvPr id="0" name=""/>
        <dsp:cNvSpPr/>
      </dsp:nvSpPr>
      <dsp:spPr>
        <a:xfrm>
          <a:off x="6514" y="3056"/>
          <a:ext cx="5404620" cy="728419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Eliminate channel</a:t>
          </a:r>
          <a:r>
            <a:rPr lang="en-US" sz="2400" kern="1200" baseline="0" dirty="0" smtClean="0"/>
            <a:t> quality estimation</a:t>
          </a:r>
          <a:endParaRPr lang="en-US" sz="2400" kern="1200" dirty="0"/>
        </a:p>
      </dsp:txBody>
      <dsp:txXfrm>
        <a:off x="370724" y="3056"/>
        <a:ext cx="4676201" cy="728419"/>
      </dsp:txXfrm>
    </dsp:sp>
    <dsp:sp modelId="{EC6C47FE-C6F7-4F40-A556-B1E7631AC785}">
      <dsp:nvSpPr>
        <dsp:cNvPr id="0" name=""/>
        <dsp:cNvSpPr/>
      </dsp:nvSpPr>
      <dsp:spPr>
        <a:xfrm>
          <a:off x="5174397" y="64972"/>
          <a:ext cx="4685515" cy="604588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17145" rIns="0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Reduce Energy Consumption</a:t>
          </a:r>
          <a:endParaRPr lang="en-US" sz="2700" kern="1200" dirty="0"/>
        </a:p>
      </dsp:txBody>
      <dsp:txXfrm>
        <a:off x="5476691" y="64972"/>
        <a:ext cx="4080927" cy="604588"/>
      </dsp:txXfrm>
    </dsp:sp>
    <dsp:sp modelId="{4B5CB79A-9DE8-DA48-8A61-B6229A0448EA}">
      <dsp:nvSpPr>
        <dsp:cNvPr id="0" name=""/>
        <dsp:cNvSpPr/>
      </dsp:nvSpPr>
      <dsp:spPr>
        <a:xfrm>
          <a:off x="6514" y="833455"/>
          <a:ext cx="5404620" cy="728419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Exploit channel diversity</a:t>
          </a:r>
          <a:endParaRPr lang="en-US" sz="2400" kern="1200" dirty="0"/>
        </a:p>
      </dsp:txBody>
      <dsp:txXfrm>
        <a:off x="370724" y="833455"/>
        <a:ext cx="4676201" cy="728419"/>
      </dsp:txXfrm>
    </dsp:sp>
    <dsp:sp modelId="{EB496173-1260-5B45-B459-3EDDD54B3BE2}">
      <dsp:nvSpPr>
        <dsp:cNvPr id="0" name=""/>
        <dsp:cNvSpPr/>
      </dsp:nvSpPr>
      <dsp:spPr>
        <a:xfrm>
          <a:off x="5174397" y="895370"/>
          <a:ext cx="4685515" cy="604588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17145" rIns="0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Better Resilience</a:t>
          </a:r>
          <a:r>
            <a:rPr lang="en-US" sz="2700" kern="1200" baseline="0" dirty="0" smtClean="0"/>
            <a:t> to CTI</a:t>
          </a:r>
          <a:endParaRPr lang="en-US" sz="2700" kern="1200" dirty="0"/>
        </a:p>
      </dsp:txBody>
      <dsp:txXfrm>
        <a:off x="5476691" y="895370"/>
        <a:ext cx="4080927" cy="604588"/>
      </dsp:txXfrm>
    </dsp:sp>
    <dsp:sp modelId="{1D520B81-4746-F542-B7E5-34BFD4246834}">
      <dsp:nvSpPr>
        <dsp:cNvPr id="0" name=""/>
        <dsp:cNvSpPr/>
      </dsp:nvSpPr>
      <dsp:spPr>
        <a:xfrm>
          <a:off x="6514" y="1663853"/>
          <a:ext cx="5404620" cy="728419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Exploit spatial diversity</a:t>
          </a:r>
          <a:endParaRPr lang="en-US" sz="2400" kern="1200" dirty="0"/>
        </a:p>
      </dsp:txBody>
      <dsp:txXfrm>
        <a:off x="370724" y="1663853"/>
        <a:ext cx="4676201" cy="728419"/>
      </dsp:txXfrm>
    </dsp:sp>
    <dsp:sp modelId="{0889ADEF-2332-E240-B71E-D7B1CED3F8EB}">
      <dsp:nvSpPr>
        <dsp:cNvPr id="0" name=""/>
        <dsp:cNvSpPr/>
      </dsp:nvSpPr>
      <dsp:spPr>
        <a:xfrm>
          <a:off x="5174397" y="1725769"/>
          <a:ext cx="4685515" cy="604588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17145" rIns="0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Reduce end-to-end latency</a:t>
          </a:r>
          <a:endParaRPr lang="en-US" sz="2700" kern="1200" dirty="0"/>
        </a:p>
      </dsp:txBody>
      <dsp:txXfrm>
        <a:off x="5476691" y="1725769"/>
        <a:ext cx="4080927" cy="60458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D841EE-CF70-6542-AD91-6D37E0341A18}">
      <dsp:nvSpPr>
        <dsp:cNvPr id="0" name=""/>
        <dsp:cNvSpPr/>
      </dsp:nvSpPr>
      <dsp:spPr>
        <a:xfrm>
          <a:off x="6514" y="3056"/>
          <a:ext cx="5404620" cy="728419"/>
        </a:xfrm>
        <a:prstGeom prst="chevron">
          <a:avLst/>
        </a:prstGeom>
        <a:solidFill>
          <a:schemeClr val="tx1"/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Eliminate channel</a:t>
          </a:r>
          <a:r>
            <a:rPr lang="en-US" sz="2400" kern="1200" baseline="0" dirty="0" smtClean="0"/>
            <a:t> quality estimation</a:t>
          </a:r>
          <a:endParaRPr lang="en-US" sz="2400" kern="1200" dirty="0"/>
        </a:p>
      </dsp:txBody>
      <dsp:txXfrm>
        <a:off x="370724" y="3056"/>
        <a:ext cx="4676201" cy="728419"/>
      </dsp:txXfrm>
    </dsp:sp>
    <dsp:sp modelId="{EC6C47FE-C6F7-4F40-A556-B1E7631AC785}">
      <dsp:nvSpPr>
        <dsp:cNvPr id="0" name=""/>
        <dsp:cNvSpPr/>
      </dsp:nvSpPr>
      <dsp:spPr>
        <a:xfrm>
          <a:off x="5174397" y="64972"/>
          <a:ext cx="4685515" cy="604588"/>
        </a:xfrm>
        <a:prstGeom prst="chevron">
          <a:avLst/>
        </a:prstGeom>
        <a:solidFill>
          <a:schemeClr val="tx1">
            <a:lumMod val="50000"/>
            <a:lumOff val="5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17145" rIns="0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Reduce Energy Consumption</a:t>
          </a:r>
          <a:endParaRPr lang="en-US" sz="2700" kern="1200" dirty="0"/>
        </a:p>
      </dsp:txBody>
      <dsp:txXfrm>
        <a:off x="5476691" y="64972"/>
        <a:ext cx="4080927" cy="604588"/>
      </dsp:txXfrm>
    </dsp:sp>
    <dsp:sp modelId="{4B5CB79A-9DE8-DA48-8A61-B6229A0448EA}">
      <dsp:nvSpPr>
        <dsp:cNvPr id="0" name=""/>
        <dsp:cNvSpPr/>
      </dsp:nvSpPr>
      <dsp:spPr>
        <a:xfrm>
          <a:off x="6514" y="833455"/>
          <a:ext cx="5404620" cy="728419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Exploit channel diversity</a:t>
          </a:r>
          <a:endParaRPr lang="en-US" sz="2400" kern="1200" dirty="0"/>
        </a:p>
      </dsp:txBody>
      <dsp:txXfrm>
        <a:off x="370724" y="833455"/>
        <a:ext cx="4676201" cy="728419"/>
      </dsp:txXfrm>
    </dsp:sp>
    <dsp:sp modelId="{EB496173-1260-5B45-B459-3EDDD54B3BE2}">
      <dsp:nvSpPr>
        <dsp:cNvPr id="0" name=""/>
        <dsp:cNvSpPr/>
      </dsp:nvSpPr>
      <dsp:spPr>
        <a:xfrm>
          <a:off x="5174397" y="895370"/>
          <a:ext cx="4685515" cy="604588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17145" rIns="0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Better Resilience</a:t>
          </a:r>
          <a:r>
            <a:rPr lang="en-US" sz="2700" kern="1200" baseline="0" dirty="0" smtClean="0"/>
            <a:t> to CTI</a:t>
          </a:r>
          <a:endParaRPr lang="en-US" sz="2700" kern="1200" dirty="0"/>
        </a:p>
      </dsp:txBody>
      <dsp:txXfrm>
        <a:off x="5476691" y="895370"/>
        <a:ext cx="4080927" cy="604588"/>
      </dsp:txXfrm>
    </dsp:sp>
    <dsp:sp modelId="{1D520B81-4746-F542-B7E5-34BFD4246834}">
      <dsp:nvSpPr>
        <dsp:cNvPr id="0" name=""/>
        <dsp:cNvSpPr/>
      </dsp:nvSpPr>
      <dsp:spPr>
        <a:xfrm>
          <a:off x="6514" y="1663853"/>
          <a:ext cx="5404620" cy="728419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Exploit spatial diversity</a:t>
          </a:r>
          <a:endParaRPr lang="en-US" sz="2400" kern="1200" dirty="0"/>
        </a:p>
      </dsp:txBody>
      <dsp:txXfrm>
        <a:off x="370724" y="1663853"/>
        <a:ext cx="4676201" cy="728419"/>
      </dsp:txXfrm>
    </dsp:sp>
    <dsp:sp modelId="{0889ADEF-2332-E240-B71E-D7B1CED3F8EB}">
      <dsp:nvSpPr>
        <dsp:cNvPr id="0" name=""/>
        <dsp:cNvSpPr/>
      </dsp:nvSpPr>
      <dsp:spPr>
        <a:xfrm>
          <a:off x="5174397" y="1725769"/>
          <a:ext cx="4685515" cy="604588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17145" rIns="0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Reduce end-to-end latency</a:t>
          </a:r>
          <a:endParaRPr lang="en-US" sz="2700" kern="1200" dirty="0"/>
        </a:p>
      </dsp:txBody>
      <dsp:txXfrm>
        <a:off x="5476691" y="1725769"/>
        <a:ext cx="4080927" cy="60458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D841EE-CF70-6542-AD91-6D37E0341A18}">
      <dsp:nvSpPr>
        <dsp:cNvPr id="0" name=""/>
        <dsp:cNvSpPr/>
      </dsp:nvSpPr>
      <dsp:spPr>
        <a:xfrm>
          <a:off x="6514" y="3056"/>
          <a:ext cx="5404620" cy="728419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Eliminate channel</a:t>
          </a:r>
          <a:r>
            <a:rPr lang="en-US" sz="2400" kern="1200" baseline="0" dirty="0" smtClean="0"/>
            <a:t> quality estimation</a:t>
          </a:r>
          <a:endParaRPr lang="en-US" sz="2400" kern="1200" dirty="0"/>
        </a:p>
      </dsp:txBody>
      <dsp:txXfrm>
        <a:off x="370724" y="3056"/>
        <a:ext cx="4676201" cy="728419"/>
      </dsp:txXfrm>
    </dsp:sp>
    <dsp:sp modelId="{EC6C47FE-C6F7-4F40-A556-B1E7631AC785}">
      <dsp:nvSpPr>
        <dsp:cNvPr id="0" name=""/>
        <dsp:cNvSpPr/>
      </dsp:nvSpPr>
      <dsp:spPr>
        <a:xfrm>
          <a:off x="5174397" y="64972"/>
          <a:ext cx="4685515" cy="604588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17145" rIns="0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Reduce Energy Consumption</a:t>
          </a:r>
          <a:endParaRPr lang="en-US" sz="2700" kern="1200" dirty="0"/>
        </a:p>
      </dsp:txBody>
      <dsp:txXfrm>
        <a:off x="5476691" y="64972"/>
        <a:ext cx="4080927" cy="604588"/>
      </dsp:txXfrm>
    </dsp:sp>
    <dsp:sp modelId="{4B5CB79A-9DE8-DA48-8A61-B6229A0448EA}">
      <dsp:nvSpPr>
        <dsp:cNvPr id="0" name=""/>
        <dsp:cNvSpPr/>
      </dsp:nvSpPr>
      <dsp:spPr>
        <a:xfrm>
          <a:off x="6514" y="833455"/>
          <a:ext cx="5404620" cy="728419"/>
        </a:xfrm>
        <a:prstGeom prst="chevron">
          <a:avLst/>
        </a:prstGeom>
        <a:solidFill>
          <a:schemeClr val="tx1"/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Exploit channel diversity</a:t>
          </a:r>
          <a:endParaRPr lang="en-US" sz="2400" kern="1200" dirty="0"/>
        </a:p>
      </dsp:txBody>
      <dsp:txXfrm>
        <a:off x="370724" y="833455"/>
        <a:ext cx="4676201" cy="728419"/>
      </dsp:txXfrm>
    </dsp:sp>
    <dsp:sp modelId="{EB496173-1260-5B45-B459-3EDDD54B3BE2}">
      <dsp:nvSpPr>
        <dsp:cNvPr id="0" name=""/>
        <dsp:cNvSpPr/>
      </dsp:nvSpPr>
      <dsp:spPr>
        <a:xfrm>
          <a:off x="5174397" y="895370"/>
          <a:ext cx="4685515" cy="604588"/>
        </a:xfrm>
        <a:prstGeom prst="chevron">
          <a:avLst/>
        </a:prstGeom>
        <a:solidFill>
          <a:schemeClr val="tx1">
            <a:lumMod val="50000"/>
            <a:lumOff val="5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17145" rIns="0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Better Resilience</a:t>
          </a:r>
          <a:r>
            <a:rPr lang="en-US" sz="2700" kern="1200" baseline="0" dirty="0" smtClean="0"/>
            <a:t> to CTI</a:t>
          </a:r>
          <a:endParaRPr lang="en-US" sz="2700" kern="1200" dirty="0"/>
        </a:p>
      </dsp:txBody>
      <dsp:txXfrm>
        <a:off x="5476691" y="895370"/>
        <a:ext cx="4080927" cy="604588"/>
      </dsp:txXfrm>
    </dsp:sp>
    <dsp:sp modelId="{1D520B81-4746-F542-B7E5-34BFD4246834}">
      <dsp:nvSpPr>
        <dsp:cNvPr id="0" name=""/>
        <dsp:cNvSpPr/>
      </dsp:nvSpPr>
      <dsp:spPr>
        <a:xfrm>
          <a:off x="6514" y="1663853"/>
          <a:ext cx="5404620" cy="728419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Exploit spatial diversity</a:t>
          </a:r>
          <a:endParaRPr lang="en-US" sz="2400" kern="1200" dirty="0"/>
        </a:p>
      </dsp:txBody>
      <dsp:txXfrm>
        <a:off x="370724" y="1663853"/>
        <a:ext cx="4676201" cy="728419"/>
      </dsp:txXfrm>
    </dsp:sp>
    <dsp:sp modelId="{0889ADEF-2332-E240-B71E-D7B1CED3F8EB}">
      <dsp:nvSpPr>
        <dsp:cNvPr id="0" name=""/>
        <dsp:cNvSpPr/>
      </dsp:nvSpPr>
      <dsp:spPr>
        <a:xfrm>
          <a:off x="5174397" y="1725769"/>
          <a:ext cx="4685515" cy="604588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17145" rIns="0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Reduce end-to-end latency</a:t>
          </a:r>
          <a:endParaRPr lang="en-US" sz="2700" kern="1200" dirty="0"/>
        </a:p>
      </dsp:txBody>
      <dsp:txXfrm>
        <a:off x="5476691" y="1725769"/>
        <a:ext cx="4080927" cy="60458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D841EE-CF70-6542-AD91-6D37E0341A18}">
      <dsp:nvSpPr>
        <dsp:cNvPr id="0" name=""/>
        <dsp:cNvSpPr/>
      </dsp:nvSpPr>
      <dsp:spPr>
        <a:xfrm>
          <a:off x="6514" y="3056"/>
          <a:ext cx="5404620" cy="728419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Eliminate channel</a:t>
          </a:r>
          <a:r>
            <a:rPr lang="en-US" sz="2400" kern="1200" baseline="0" dirty="0" smtClean="0"/>
            <a:t> quality estimation</a:t>
          </a:r>
          <a:endParaRPr lang="en-US" sz="2400" kern="1200" dirty="0"/>
        </a:p>
      </dsp:txBody>
      <dsp:txXfrm>
        <a:off x="370724" y="3056"/>
        <a:ext cx="4676201" cy="728419"/>
      </dsp:txXfrm>
    </dsp:sp>
    <dsp:sp modelId="{EC6C47FE-C6F7-4F40-A556-B1E7631AC785}">
      <dsp:nvSpPr>
        <dsp:cNvPr id="0" name=""/>
        <dsp:cNvSpPr/>
      </dsp:nvSpPr>
      <dsp:spPr>
        <a:xfrm>
          <a:off x="5174397" y="64972"/>
          <a:ext cx="4685515" cy="604588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17145" rIns="0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Reduce Energy Consumption</a:t>
          </a:r>
          <a:endParaRPr lang="en-US" sz="2700" kern="1200" dirty="0"/>
        </a:p>
      </dsp:txBody>
      <dsp:txXfrm>
        <a:off x="5476691" y="64972"/>
        <a:ext cx="4080927" cy="604588"/>
      </dsp:txXfrm>
    </dsp:sp>
    <dsp:sp modelId="{4B5CB79A-9DE8-DA48-8A61-B6229A0448EA}">
      <dsp:nvSpPr>
        <dsp:cNvPr id="0" name=""/>
        <dsp:cNvSpPr/>
      </dsp:nvSpPr>
      <dsp:spPr>
        <a:xfrm>
          <a:off x="6514" y="833455"/>
          <a:ext cx="5404620" cy="728419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Exploit channel diversity</a:t>
          </a:r>
          <a:endParaRPr lang="en-US" sz="2400" kern="1200" dirty="0"/>
        </a:p>
      </dsp:txBody>
      <dsp:txXfrm>
        <a:off x="370724" y="833455"/>
        <a:ext cx="4676201" cy="728419"/>
      </dsp:txXfrm>
    </dsp:sp>
    <dsp:sp modelId="{EB496173-1260-5B45-B459-3EDDD54B3BE2}">
      <dsp:nvSpPr>
        <dsp:cNvPr id="0" name=""/>
        <dsp:cNvSpPr/>
      </dsp:nvSpPr>
      <dsp:spPr>
        <a:xfrm>
          <a:off x="5174397" y="895370"/>
          <a:ext cx="4685515" cy="604588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17145" rIns="0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Better Resilience</a:t>
          </a:r>
          <a:r>
            <a:rPr lang="en-US" sz="2700" kern="1200" baseline="0" dirty="0" smtClean="0"/>
            <a:t> to CTI</a:t>
          </a:r>
          <a:endParaRPr lang="en-US" sz="2700" kern="1200" dirty="0"/>
        </a:p>
      </dsp:txBody>
      <dsp:txXfrm>
        <a:off x="5476691" y="895370"/>
        <a:ext cx="4080927" cy="604588"/>
      </dsp:txXfrm>
    </dsp:sp>
    <dsp:sp modelId="{1D520B81-4746-F542-B7E5-34BFD4246834}">
      <dsp:nvSpPr>
        <dsp:cNvPr id="0" name=""/>
        <dsp:cNvSpPr/>
      </dsp:nvSpPr>
      <dsp:spPr>
        <a:xfrm>
          <a:off x="6514" y="1663853"/>
          <a:ext cx="5404620" cy="728419"/>
        </a:xfrm>
        <a:prstGeom prst="chevron">
          <a:avLst/>
        </a:prstGeom>
        <a:solidFill>
          <a:schemeClr val="tx1"/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Exploit spatial diversity</a:t>
          </a:r>
          <a:endParaRPr lang="en-US" sz="2400" kern="1200" dirty="0"/>
        </a:p>
      </dsp:txBody>
      <dsp:txXfrm>
        <a:off x="370724" y="1663853"/>
        <a:ext cx="4676201" cy="728419"/>
      </dsp:txXfrm>
    </dsp:sp>
    <dsp:sp modelId="{0889ADEF-2332-E240-B71E-D7B1CED3F8EB}">
      <dsp:nvSpPr>
        <dsp:cNvPr id="0" name=""/>
        <dsp:cNvSpPr/>
      </dsp:nvSpPr>
      <dsp:spPr>
        <a:xfrm>
          <a:off x="5174397" y="1725769"/>
          <a:ext cx="4685515" cy="604588"/>
        </a:xfrm>
        <a:prstGeom prst="chevron">
          <a:avLst/>
        </a:prstGeom>
        <a:solidFill>
          <a:schemeClr val="tx1">
            <a:lumMod val="50000"/>
            <a:lumOff val="5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17145" rIns="0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Reduce end-to-end latency</a:t>
          </a:r>
          <a:endParaRPr lang="en-US" sz="2700" kern="1200" dirty="0"/>
        </a:p>
      </dsp:txBody>
      <dsp:txXfrm>
        <a:off x="5476691" y="1725769"/>
        <a:ext cx="4080927" cy="6045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3A6583-A123-4697-B4DC-91F2BD8AE991}" type="datetimeFigureOut">
              <a:rPr lang="en-SG" smtClean="0"/>
              <a:t>13/4/2016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3F6B47-118A-41B5-A7E9-3032A3C4BE5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94207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2A70B-78F2-4DCF-B53B-C990D2FAFB8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6420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Given that there</a:t>
            </a:r>
            <a:r>
              <a:rPr lang="en-US" baseline="0" dirty="0" smtClean="0"/>
              <a:t> are many possible </a:t>
            </a:r>
            <a:r>
              <a:rPr lang="en-US" baseline="0" dirty="0" err="1" smtClean="0"/>
              <a:t>WiFi</a:t>
            </a:r>
            <a:r>
              <a:rPr lang="en-US" baseline="0" dirty="0" smtClean="0"/>
              <a:t> channel assignment strategies, 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F6B47-118A-41B5-A7E9-3032A3C4BE5E}" type="slidenum">
              <a:rPr lang="en-SG" smtClean="0"/>
              <a:t>10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410705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often assume that we</a:t>
            </a:r>
            <a:r>
              <a:rPr lang="en-US" baseline="0" dirty="0" smtClean="0"/>
              <a:t> have at least 4 ZigBee channels orthogonal to the most common </a:t>
            </a:r>
            <a:r>
              <a:rPr lang="en-US" baseline="0" dirty="0" err="1" smtClean="0"/>
              <a:t>WiFi</a:t>
            </a:r>
            <a:r>
              <a:rPr lang="en-US" baseline="0" dirty="0" smtClean="0"/>
              <a:t> channel </a:t>
            </a:r>
            <a:r>
              <a:rPr lang="en-US" baseline="0" dirty="0" err="1" smtClean="0"/>
              <a:t>assignment.s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F6B47-118A-41B5-A7E9-3032A3C4BE5E}" type="slidenum">
              <a:rPr lang="en-SG" smtClean="0"/>
              <a:t>11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177068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F6B47-118A-41B5-A7E9-3032A3C4BE5E}" type="slidenum">
              <a:rPr lang="en-SG" smtClean="0"/>
              <a:t>12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507108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F6B47-118A-41B5-A7E9-3032A3C4BE5E}" type="slidenum">
              <a:rPr lang="en-SG" smtClean="0"/>
              <a:t>13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399681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F6B47-118A-41B5-A7E9-3032A3C4BE5E}" type="slidenum">
              <a:rPr lang="en-SG" smtClean="0"/>
              <a:t>14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060192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F6B47-118A-41B5-A7E9-3032A3C4BE5E}" type="slidenum">
              <a:rPr lang="en-SG" smtClean="0"/>
              <a:t>15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36333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F6B47-118A-41B5-A7E9-3032A3C4BE5E}" type="slidenum">
              <a:rPr lang="en-SG" smtClean="0"/>
              <a:t>16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031466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F6B47-118A-41B5-A7E9-3032A3C4BE5E}" type="slidenum">
              <a:rPr lang="en-SG" smtClean="0"/>
              <a:t>17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9911273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F6B47-118A-41B5-A7E9-3032A3C4BE5E}" type="slidenum">
              <a:rPr lang="en-SG" smtClean="0"/>
              <a:t>18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423567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F6B47-118A-41B5-A7E9-3032A3C4BE5E}" type="slidenum">
              <a:rPr lang="en-SG" smtClean="0"/>
              <a:t>19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755920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we look back,</a:t>
            </a:r>
            <a:r>
              <a:rPr lang="en-US" baseline="0" dirty="0" smtClean="0"/>
              <a:t> we can recall some amazing wireless sensor network deployments. Some of them are deployments in the forest like </a:t>
            </a:r>
            <a:r>
              <a:rPr lang="en-US" baseline="0" dirty="0" err="1" smtClean="0"/>
              <a:t>Greenorbs</a:t>
            </a:r>
            <a:r>
              <a:rPr lang="en-US" baseline="0" dirty="0" smtClean="0"/>
              <a:t>, or on the Golden gate bridge for its structural monitoring.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F6B47-118A-41B5-A7E9-3032A3C4BE5E}" type="slidenum">
              <a:rPr lang="en-SG" smtClean="0"/>
              <a:t>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89933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brings us to </a:t>
            </a:r>
            <a:r>
              <a:rPr lang="en-US" dirty="0" err="1" smtClean="0"/>
              <a:t>Oppcast</a:t>
            </a:r>
            <a:r>
              <a:rPr lang="en-US" dirty="0" smtClean="0"/>
              <a:t>. With respect to other protocols that have been designed in the past,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Oppcast</a:t>
            </a:r>
            <a:r>
              <a:rPr lang="en-US" baseline="0" dirty="0" smtClean="0"/>
              <a:t> tries to fill in the gap in the top right…!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F6B47-118A-41B5-A7E9-3032A3C4BE5E}" type="slidenum">
              <a:rPr lang="en-SG" smtClean="0"/>
              <a:t>20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98574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we do</a:t>
            </a:r>
            <a:r>
              <a:rPr lang="en-US" baseline="0" dirty="0" smtClean="0"/>
              <a:t> so by incorporating three different techniques, each having different yet equally important goals…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F6B47-118A-41B5-A7E9-3032A3C4BE5E}" type="slidenum">
              <a:rPr lang="en-SG" smtClean="0"/>
              <a:t>21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653366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F6B47-118A-41B5-A7E9-3032A3C4BE5E}" type="slidenum">
              <a:rPr lang="en-SG" smtClean="0"/>
              <a:t>22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912639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What I mean</a:t>
            </a:r>
            <a:r>
              <a:rPr lang="en-US" baseline="0" dirty="0" smtClean="0"/>
              <a:t> by being far apart is that they are separated in the frequency space so that a single </a:t>
            </a:r>
            <a:r>
              <a:rPr lang="en-US" baseline="0" dirty="0" err="1" smtClean="0"/>
              <a:t>WiFi</a:t>
            </a:r>
            <a:r>
              <a:rPr lang="en-US" baseline="0" dirty="0" smtClean="0"/>
              <a:t> AP cannot cover multiple ZigBee channels…</a:t>
            </a:r>
            <a:endParaRPr lang="en-SG" dirty="0" smtClean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F6B47-118A-41B5-A7E9-3032A3C4BE5E}" type="slidenum">
              <a:rPr lang="en-SG" smtClean="0"/>
              <a:t>23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25176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F6B47-118A-41B5-A7E9-3032A3C4BE5E}" type="slidenum">
              <a:rPr lang="en-SG" smtClean="0"/>
              <a:t>24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394692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F6B47-118A-41B5-A7E9-3032A3C4BE5E}" type="slidenum">
              <a:rPr lang="en-SG" smtClean="0"/>
              <a:t>25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66259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F6B47-118A-41B5-A7E9-3032A3C4BE5E}" type="slidenum">
              <a:rPr lang="en-SG" smtClean="0"/>
              <a:t>26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185795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F6B47-118A-41B5-A7E9-3032A3C4BE5E}" type="slidenum">
              <a:rPr lang="en-SG" smtClean="0"/>
              <a:t>27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036725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next issue was to</a:t>
            </a:r>
            <a:r>
              <a:rPr lang="en-US" baseline="0" dirty="0" smtClean="0"/>
              <a:t> exploit all of these channels in an efficient manner to achieve better resilience to CTI…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F6B47-118A-41B5-A7E9-3032A3C4BE5E}" type="slidenum">
              <a:rPr lang="en-SG" smtClean="0"/>
              <a:t>28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740390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</a:t>
            </a:r>
            <a:r>
              <a:rPr lang="en-US" baseline="0" dirty="0" smtClean="0"/>
              <a:t> we look how a receiver and sender and tries to communicate over multiple channels, it is quite expensive…</a:t>
            </a:r>
          </a:p>
          <a:p>
            <a:r>
              <a:rPr lang="en-US" baseline="0" dirty="0" smtClean="0"/>
              <a:t>However this has a problem of encountering a channel chasing problem. However, our next technique of simultaneously incorporating spatial diversity mitigates this….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F6B47-118A-41B5-A7E9-3032A3C4BE5E}" type="slidenum">
              <a:rPr lang="en-SG" smtClean="0"/>
              <a:t>29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067880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Besides</a:t>
            </a:r>
            <a:r>
              <a:rPr lang="en-US" baseline="0" dirty="0" smtClean="0"/>
              <a:t> them, there are some large scale testbeds like </a:t>
            </a:r>
            <a:r>
              <a:rPr lang="en-US" baseline="0" dirty="0" err="1" smtClean="0"/>
              <a:t>Indriya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bla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bla</a:t>
            </a:r>
            <a:r>
              <a:rPr lang="en-US" baseline="0" dirty="0" smtClean="0"/>
              <a:t> deployed inside research labs and academic institutions.</a:t>
            </a:r>
          </a:p>
          <a:p>
            <a:r>
              <a:rPr lang="en-US" baseline="0" dirty="0" smtClean="0"/>
              <a:t>However, one thing to notice is that in all these deployments, the interference is either not there, or controlled…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F6B47-118A-41B5-A7E9-3032A3C4BE5E}" type="slidenum">
              <a:rPr lang="en-SG" smtClean="0"/>
              <a:t>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5326454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F6B47-118A-41B5-A7E9-3032A3C4BE5E}" type="slidenum">
              <a:rPr lang="en-SG" smtClean="0"/>
              <a:t>30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752357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F6B47-118A-41B5-A7E9-3032A3C4BE5E}" type="slidenum">
              <a:rPr lang="en-SG" smtClean="0"/>
              <a:t>31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3877761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F6B47-118A-41B5-A7E9-3032A3C4BE5E}" type="slidenum">
              <a:rPr lang="en-SG" smtClean="0"/>
              <a:t>32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3221059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F6B47-118A-41B5-A7E9-3032A3C4BE5E}" type="slidenum">
              <a:rPr lang="en-SG" smtClean="0"/>
              <a:t>33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96477157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F6B47-118A-41B5-A7E9-3032A3C4BE5E}" type="slidenum">
              <a:rPr lang="en-SG" smtClean="0"/>
              <a:t>34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6712310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F6B47-118A-41B5-A7E9-3032A3C4BE5E}" type="slidenum">
              <a:rPr lang="en-SG" smtClean="0"/>
              <a:t>35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9457163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the channel used for ORPL/RPL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F6B47-118A-41B5-A7E9-3032A3C4BE5E}" type="slidenum">
              <a:rPr lang="en-SG" smtClean="0"/>
              <a:t>37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5329251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F6B47-118A-41B5-A7E9-3032A3C4BE5E}" type="slidenum">
              <a:rPr lang="en-SG" smtClean="0"/>
              <a:t>38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7353251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F6B47-118A-41B5-A7E9-3032A3C4BE5E}" type="slidenum">
              <a:rPr lang="en-SG" smtClean="0"/>
              <a:t>39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8827654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F6B47-118A-41B5-A7E9-3032A3C4BE5E}" type="slidenum">
              <a:rPr lang="en-SG" smtClean="0"/>
              <a:t>40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559721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we quite often ignore is the environment</a:t>
            </a:r>
            <a:r>
              <a:rPr lang="en-US" baseline="0" dirty="0" smtClean="0"/>
              <a:t> around us.. Places where we live or quite often visit.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F6B47-118A-41B5-A7E9-3032A3C4BE5E}" type="slidenum">
              <a:rPr lang="en-SG" smtClean="0"/>
              <a:t>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1131754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F6B47-118A-41B5-A7E9-3032A3C4BE5E}" type="slidenum">
              <a:rPr lang="en-SG" smtClean="0"/>
              <a:t>42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1633099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 smtClean="0"/>
              <a:t>Before heading for outdoor</a:t>
            </a:r>
            <a:r>
              <a:rPr lang="en-SG" baseline="0" dirty="0" smtClean="0"/>
              <a:t> deployment, we chose to stress test </a:t>
            </a:r>
            <a:r>
              <a:rPr lang="en-SG" baseline="0" dirty="0" err="1" smtClean="0"/>
              <a:t>Oppcast</a:t>
            </a:r>
            <a:r>
              <a:rPr lang="en-SG" baseline="0" dirty="0" smtClean="0"/>
              <a:t> under controlled settings.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F6B47-118A-41B5-A7E9-3032A3C4BE5E}" type="slidenum">
              <a:rPr lang="en-SG" smtClean="0"/>
              <a:t>43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739521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F6B47-118A-41B5-A7E9-3032A3C4BE5E}" type="slidenum">
              <a:rPr lang="en-SG" smtClean="0"/>
              <a:t>47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2823067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 smtClean="0"/>
              <a:t>Before heading for outdoor</a:t>
            </a:r>
            <a:r>
              <a:rPr lang="en-SG" baseline="0" dirty="0" smtClean="0"/>
              <a:t> deployment, we chose to stress test </a:t>
            </a:r>
            <a:r>
              <a:rPr lang="en-SG" baseline="0" dirty="0" err="1" smtClean="0"/>
              <a:t>Oppcast</a:t>
            </a:r>
            <a:r>
              <a:rPr lang="en-SG" baseline="0" dirty="0" smtClean="0"/>
              <a:t> under controlled settings.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F6B47-118A-41B5-A7E9-3032A3C4BE5E}" type="slidenum">
              <a:rPr lang="en-SG" smtClean="0"/>
              <a:t>50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6328036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F6B47-118A-41B5-A7E9-3032A3C4BE5E}" type="slidenum">
              <a:rPr lang="en-SG" smtClean="0"/>
              <a:t>51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2392164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F6B47-118A-41B5-A7E9-3032A3C4BE5E}" type="slidenum">
              <a:rPr lang="en-SG" smtClean="0"/>
              <a:t>52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980023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F6B47-118A-41B5-A7E9-3032A3C4BE5E}" type="slidenum">
              <a:rPr lang="en-SG" smtClean="0"/>
              <a:t>5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64455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F6B47-118A-41B5-A7E9-3032A3C4BE5E}" type="slidenum">
              <a:rPr lang="en-SG" smtClean="0"/>
              <a:t>6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327329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All of these urban settings suffer from severe cross-technology</a:t>
            </a:r>
            <a:r>
              <a:rPr lang="en-US" baseline="0" dirty="0" smtClean="0"/>
              <a:t> interference…</a:t>
            </a:r>
          </a:p>
          <a:p>
            <a:endParaRPr lang="en-US" dirty="0" smtClean="0"/>
          </a:p>
          <a:p>
            <a:r>
              <a:rPr lang="en-US" dirty="0" smtClean="0"/>
              <a:t>Microwave: http://www.comparison.com.au/system/image_library/34769/sharp_r240ys_microwave_oven.jpg?1319523819</a:t>
            </a:r>
          </a:p>
          <a:p>
            <a:r>
              <a:rPr lang="en-US" dirty="0" smtClean="0"/>
              <a:t>Cordless Phone: http://stat.homeshop18.com/homeshop18/images/productImages/474/siemens-gigaset-cordless-phone-a490-duo-white-large_fc6819f3217a439bfc12cd0edc547391.jpg</a:t>
            </a:r>
          </a:p>
          <a:p>
            <a:r>
              <a:rPr lang="en-US" dirty="0" smtClean="0"/>
              <a:t>Car Alarm: http://cdn.toptenreviews.com/rev/site/cms/category_headers/675-h_main-w.png</a:t>
            </a:r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F6B47-118A-41B5-A7E9-3032A3C4BE5E}" type="slidenum">
              <a:rPr lang="en-SG" smtClean="0"/>
              <a:t>7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3079272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If we just talk about </a:t>
            </a:r>
            <a:r>
              <a:rPr lang="en-US" baseline="0" dirty="0" err="1" smtClean="0"/>
              <a:t>WiFi</a:t>
            </a:r>
            <a:r>
              <a:rPr lang="en-US" baseline="0" dirty="0" smtClean="0"/>
              <a:t>, the most prevalent source of interference in an urban environment….</a:t>
            </a:r>
            <a:endParaRPr lang="en-SG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F6B47-118A-41B5-A7E9-3032A3C4BE5E}" type="slidenum">
              <a:rPr lang="en-SG" smtClean="0"/>
              <a:t>8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044054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all know how much the overlap</a:t>
            </a:r>
            <a:r>
              <a:rPr lang="en-US" baseline="0" dirty="0" smtClean="0"/>
              <a:t> with ZigBee…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F6B47-118A-41B5-A7E9-3032A3C4BE5E}" type="slidenum">
              <a:rPr lang="en-SG" smtClean="0"/>
              <a:t>9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413175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dirty="0"/>
              <a:t>4/13/2016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dirty="0"/>
              <a:t>4/13/2016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dirty="0"/>
              <a:t>4/13/2016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dirty="0"/>
              <a:t>4/13/2016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dirty="0"/>
              <a:t>4/13/2016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dirty="0"/>
              <a:t>4/13/2016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dirty="0"/>
              <a:t>4/13/2016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dirty="0"/>
              <a:t>4/13/2016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dirty="0"/>
              <a:t>4/13/2016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2ABBEA6-7C60-4B02-AE87-00D78D8422AF}" type="datetimeFigureOut">
              <a:rPr lang="en-US" dirty="0"/>
              <a:t>4/13/2016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dirty="0"/>
              <a:t>4/13/2016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SG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8624D31-43A5-475A-80CF-332C9F6DCF35}" type="datetimeFigureOut">
              <a:rPr lang="en-US" dirty="0"/>
              <a:t>4/13/2016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tiff"/><Relationship Id="rId5" Type="http://schemas.openxmlformats.org/officeDocument/2006/relationships/image" Target="../media/image29.tiff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3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3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36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37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microsoft.com/office/2007/relationships/hdphoto" Target="../media/hdphoto3.wdp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microsoft.com/office/2007/relationships/hdphoto" Target="../media/hdphoto1.wdp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tiff"/><Relationship Id="rId3" Type="http://schemas.openxmlformats.org/officeDocument/2006/relationships/image" Target="../media/image46.png"/><Relationship Id="rId7" Type="http://schemas.openxmlformats.org/officeDocument/2006/relationships/image" Target="../media/image49.tif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tiff"/><Relationship Id="rId5" Type="http://schemas.openxmlformats.org/officeDocument/2006/relationships/image" Target="../media/image47.tiff"/><Relationship Id="rId4" Type="http://schemas.microsoft.com/office/2007/relationships/hdphoto" Target="../media/hdphoto4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8.tif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tiff"/><Relationship Id="rId5" Type="http://schemas.openxmlformats.org/officeDocument/2006/relationships/image" Target="../media/image47.tiff"/><Relationship Id="rId4" Type="http://schemas.microsoft.com/office/2007/relationships/hdphoto" Target="../media/hdphoto4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volcano-erasmusplus.eu/" TargetMode="External"/><Relationship Id="rId3" Type="http://schemas.openxmlformats.org/officeDocument/2006/relationships/hyperlink" Target="https://i.ytimg.com/vi/aMZx2C8YDsU/maxresdefault.jpg" TargetMode="External"/><Relationship Id="rId7" Type="http://schemas.openxmlformats.org/officeDocument/2006/relationships/hyperlink" Target="http://weknowyourdreamz.com/image.php?pic=/images/zebra/zebra-02.jpg" TargetMode="External"/><Relationship Id="rId2" Type="http://schemas.openxmlformats.org/officeDocument/2006/relationships/hyperlink" Target="https://i.ytimg.com/vi/lPG0VfAJpZc/maxresdefault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dn.history.com/sites/2/2015/05/hith-golden-gate-144833144-E.jpeg" TargetMode="External"/><Relationship Id="rId5" Type="http://schemas.openxmlformats.org/officeDocument/2006/relationships/hyperlink" Target="http://www.cs.ust.hk/~liu/GreenOrbs2011.pdf" TargetMode="External"/><Relationship Id="rId10" Type="http://schemas.openxmlformats.org/officeDocument/2006/relationships/hyperlink" Target="http://www.willow.co.uk/html/telosb_mote_platform.php" TargetMode="External"/><Relationship Id="rId4" Type="http://schemas.openxmlformats.org/officeDocument/2006/relationships/hyperlink" Target="http://www.chinasmack.com/" TargetMode="External"/><Relationship Id="rId9" Type="http://schemas.openxmlformats.org/officeDocument/2006/relationships/hyperlink" Target="http://www.ntu.edu.sg/home/limo/papers/sensys14-final15.pdf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4.png"/><Relationship Id="rId4" Type="http://schemas.openxmlformats.org/officeDocument/2006/relationships/image" Target="../media/image6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5178" y="4813868"/>
            <a:ext cx="3055724" cy="1395447"/>
          </a:xfrm>
          <a:prstGeom prst="rect">
            <a:avLst/>
          </a:prstGeom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45" b="13525"/>
          <a:stretch/>
        </p:blipFill>
        <p:spPr>
          <a:xfrm>
            <a:off x="-4" y="-6499"/>
            <a:ext cx="12188825" cy="401969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365688" y="912706"/>
            <a:ext cx="7457440" cy="1818640"/>
          </a:xfrm>
          <a:prstGeom prst="rect">
            <a:avLst/>
          </a:prstGeom>
          <a:solidFill>
            <a:srgbClr val="FFFFFF">
              <a:alpha val="50196"/>
            </a:srgbClr>
          </a:solidFill>
          <a:ln w="3810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9600" dirty="0">
                <a:solidFill>
                  <a:schemeClr val="tx1"/>
                </a:solidFill>
                <a:latin typeface="Calibri Light" panose="020F0302020204030204" pitchFamily="34" charset="0"/>
              </a:rPr>
              <a:t>OPPCAST</a:t>
            </a:r>
            <a:endParaRPr lang="en-SG" sz="96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pic>
        <p:nvPicPr>
          <p:cNvPr id="1026" name="Picture 2" descr="https://upload.wikimedia.org/wikipedia/en/thumb/9/91/Logo_of_A*STAR.svg/1280px-Logo_of_A*STAR.sv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14" y="4822334"/>
            <a:ext cx="2939446" cy="1366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77000" y="4169747"/>
            <a:ext cx="110348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Exploiting Spatial and Channel Diversity for Robust Data Collection in Urban Environments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81001" y="4879884"/>
            <a:ext cx="29466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Mobashir Mohammad</a:t>
            </a:r>
          </a:p>
          <a:p>
            <a:pPr algn="ctr"/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Xiang Fa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Guo</a:t>
            </a: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  <a:p>
            <a:pPr algn="ctr"/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Mun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Choon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 Chan</a:t>
            </a:r>
            <a:endParaRPr lang="en-SG" sz="2400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3" y="6445124"/>
            <a:ext cx="1136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 Light" panose="020F0302020204030204" pitchFamily="34" charset="0"/>
              </a:rPr>
              <a:t>IPSN 2016</a:t>
            </a:r>
            <a:endParaRPr lang="en-SG" dirty="0">
              <a:latin typeface="Calibri Light" panose="020F03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17869" y="6445124"/>
            <a:ext cx="28729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Mobashir </a:t>
            </a:r>
            <a:r>
              <a:rPr lang="en-US" dirty="0" smtClean="0">
                <a:latin typeface="Calibri Light" panose="020F0302020204030204" pitchFamily="34" charset="0"/>
              </a:rPr>
              <a:t>Mohammad | NUS</a:t>
            </a:r>
            <a:endParaRPr lang="en-SG" dirty="0"/>
          </a:p>
        </p:txBody>
      </p:sp>
      <p:sp>
        <p:nvSpPr>
          <p:cNvPr id="11" name="Rectangle 10"/>
          <p:cNvSpPr/>
          <p:nvPr/>
        </p:nvSpPr>
        <p:spPr>
          <a:xfrm>
            <a:off x="11068521" y="6445124"/>
            <a:ext cx="942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Calibri Light" panose="020F0302020204030204" pitchFamily="34" charset="0"/>
              </a:rPr>
              <a:t>Oppcast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2595483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Cross-Technology Interference</a:t>
            </a:r>
            <a:endParaRPr lang="en-SG" dirty="0"/>
          </a:p>
        </p:txBody>
      </p:sp>
      <p:sp>
        <p:nvSpPr>
          <p:cNvPr id="11" name="TextBox 10"/>
          <p:cNvSpPr txBox="1"/>
          <p:nvPr/>
        </p:nvSpPr>
        <p:spPr>
          <a:xfrm>
            <a:off x="152403" y="6445124"/>
            <a:ext cx="1136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 Light" panose="020F0302020204030204" pitchFamily="34" charset="0"/>
              </a:rPr>
              <a:t>IPSN 2016</a:t>
            </a:r>
            <a:endParaRPr lang="en-SG" dirty="0">
              <a:latin typeface="Calibri Light" panose="020F03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17869" y="6445124"/>
            <a:ext cx="28729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Mobashir </a:t>
            </a:r>
            <a:r>
              <a:rPr lang="en-US" dirty="0" smtClean="0">
                <a:latin typeface="Calibri Light" panose="020F0302020204030204" pitchFamily="34" charset="0"/>
              </a:rPr>
              <a:t>Mohammad | NUS</a:t>
            </a:r>
            <a:endParaRPr lang="en-SG" dirty="0"/>
          </a:p>
        </p:txBody>
      </p:sp>
      <p:sp>
        <p:nvSpPr>
          <p:cNvPr id="13" name="Rectangle 12"/>
          <p:cNvSpPr/>
          <p:nvPr/>
        </p:nvSpPr>
        <p:spPr>
          <a:xfrm>
            <a:off x="11068521" y="6445124"/>
            <a:ext cx="942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Calibri Light" panose="020F0302020204030204" pitchFamily="34" charset="0"/>
              </a:rPr>
              <a:t>Oppcast</a:t>
            </a:r>
            <a:endParaRPr lang="en-SG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251" y="1840274"/>
            <a:ext cx="6835234" cy="4451134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6578600" y="2999546"/>
            <a:ext cx="1745343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498674" y="2784568"/>
            <a:ext cx="22060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ZigBee Channels</a:t>
            </a:r>
            <a:endParaRPr lang="en-SG" sz="2400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7277100" y="2537881"/>
            <a:ext cx="1046843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498674" y="2322903"/>
            <a:ext cx="19287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WiFi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 Channels</a:t>
            </a:r>
            <a:endParaRPr lang="en-SG" sz="2400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3" name="Right Brace 2"/>
          <p:cNvSpPr/>
          <p:nvPr/>
        </p:nvSpPr>
        <p:spPr>
          <a:xfrm>
            <a:off x="7827496" y="3595942"/>
            <a:ext cx="463189" cy="2019300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8498673" y="4171559"/>
            <a:ext cx="29052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Possible Channel </a:t>
            </a:r>
            <a:b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</a:br>
            <a:r>
              <a:rPr lang="en-US" sz="240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Assignment Strategies</a:t>
            </a:r>
            <a:endParaRPr lang="en-SG" sz="2400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9242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Cross-Technology Interference</a:t>
            </a:r>
            <a:endParaRPr lang="en-SG" dirty="0"/>
          </a:p>
        </p:txBody>
      </p:sp>
      <p:sp>
        <p:nvSpPr>
          <p:cNvPr id="11" name="TextBox 10"/>
          <p:cNvSpPr txBox="1"/>
          <p:nvPr/>
        </p:nvSpPr>
        <p:spPr>
          <a:xfrm>
            <a:off x="152403" y="6445124"/>
            <a:ext cx="1136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 Light" panose="020F0302020204030204" pitchFamily="34" charset="0"/>
              </a:rPr>
              <a:t>IPSN 2016</a:t>
            </a:r>
            <a:endParaRPr lang="en-SG" dirty="0">
              <a:latin typeface="Calibri Light" panose="020F03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17869" y="6445124"/>
            <a:ext cx="28729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Mobashir </a:t>
            </a:r>
            <a:r>
              <a:rPr lang="en-US" dirty="0" smtClean="0">
                <a:latin typeface="Calibri Light" panose="020F0302020204030204" pitchFamily="34" charset="0"/>
              </a:rPr>
              <a:t>Mohammad | NUS</a:t>
            </a:r>
            <a:endParaRPr lang="en-SG" dirty="0"/>
          </a:p>
        </p:txBody>
      </p:sp>
      <p:sp>
        <p:nvSpPr>
          <p:cNvPr id="13" name="Rectangle 12"/>
          <p:cNvSpPr/>
          <p:nvPr/>
        </p:nvSpPr>
        <p:spPr>
          <a:xfrm>
            <a:off x="11068521" y="6445124"/>
            <a:ext cx="942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Calibri Light" panose="020F0302020204030204" pitchFamily="34" charset="0"/>
              </a:rPr>
              <a:t>Oppcast</a:t>
            </a:r>
            <a:endParaRPr lang="en-SG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251" y="1840275"/>
            <a:ext cx="6835233" cy="4451133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6578600" y="2999546"/>
            <a:ext cx="1745343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498674" y="2784568"/>
            <a:ext cx="22060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ZigBee Channels</a:t>
            </a:r>
            <a:endParaRPr lang="en-SG" sz="2400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7277100" y="2537881"/>
            <a:ext cx="1046843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498674" y="2322903"/>
            <a:ext cx="19287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WiFi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 Channels</a:t>
            </a:r>
            <a:endParaRPr lang="en-SG" sz="2400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3" name="Right Brace 2"/>
          <p:cNvSpPr/>
          <p:nvPr/>
        </p:nvSpPr>
        <p:spPr>
          <a:xfrm>
            <a:off x="7827496" y="3595942"/>
            <a:ext cx="463189" cy="2019300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8498673" y="4171559"/>
            <a:ext cx="29052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Possible Channel </a:t>
            </a:r>
            <a:b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</a:br>
            <a:r>
              <a:rPr lang="en-US" sz="240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Assignment Strategies</a:t>
            </a:r>
            <a:endParaRPr lang="en-SG" sz="2400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8317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Cross-Technology Interference</a:t>
            </a:r>
            <a:endParaRPr lang="en-SG" dirty="0"/>
          </a:p>
        </p:txBody>
      </p:sp>
      <p:sp>
        <p:nvSpPr>
          <p:cNvPr id="11" name="TextBox 10"/>
          <p:cNvSpPr txBox="1"/>
          <p:nvPr/>
        </p:nvSpPr>
        <p:spPr>
          <a:xfrm>
            <a:off x="152403" y="6445124"/>
            <a:ext cx="1136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 Light" panose="020F0302020204030204" pitchFamily="34" charset="0"/>
              </a:rPr>
              <a:t>IPSN 2016</a:t>
            </a:r>
            <a:endParaRPr lang="en-SG" dirty="0">
              <a:latin typeface="Calibri Light" panose="020F03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17869" y="6445124"/>
            <a:ext cx="28729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Mobashir </a:t>
            </a:r>
            <a:r>
              <a:rPr lang="en-US" dirty="0" smtClean="0">
                <a:latin typeface="Calibri Light" panose="020F0302020204030204" pitchFamily="34" charset="0"/>
              </a:rPr>
              <a:t>Mohammad | NUS</a:t>
            </a:r>
            <a:endParaRPr lang="en-SG" dirty="0"/>
          </a:p>
        </p:txBody>
      </p:sp>
      <p:sp>
        <p:nvSpPr>
          <p:cNvPr id="13" name="Rectangle 12"/>
          <p:cNvSpPr/>
          <p:nvPr/>
        </p:nvSpPr>
        <p:spPr>
          <a:xfrm>
            <a:off x="11068521" y="6445124"/>
            <a:ext cx="942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Calibri Light" panose="020F0302020204030204" pitchFamily="34" charset="0"/>
              </a:rPr>
              <a:t>Oppcast</a:t>
            </a:r>
            <a:endParaRPr lang="en-SG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251" y="1840275"/>
            <a:ext cx="6835233" cy="4451133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6578600" y="2999546"/>
            <a:ext cx="1745343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498674" y="2784568"/>
            <a:ext cx="22060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ZigBee Channels</a:t>
            </a:r>
            <a:endParaRPr lang="en-SG" sz="2400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7277100" y="2537881"/>
            <a:ext cx="1046843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498674" y="2322903"/>
            <a:ext cx="19287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WiFi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 Channels</a:t>
            </a:r>
            <a:endParaRPr lang="en-SG" sz="2400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3" name="Right Brace 2"/>
          <p:cNvSpPr/>
          <p:nvPr/>
        </p:nvSpPr>
        <p:spPr>
          <a:xfrm>
            <a:off x="7827496" y="3595942"/>
            <a:ext cx="463189" cy="2019300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8498673" y="4171559"/>
            <a:ext cx="29052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Possible Channel </a:t>
            </a:r>
            <a:b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</a:b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Assignment Strategies</a:t>
            </a:r>
            <a:endParaRPr lang="en-SG" sz="2400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86100" y="2537881"/>
            <a:ext cx="254000" cy="1157819"/>
          </a:xfrm>
          <a:prstGeom prst="rect">
            <a:avLst/>
          </a:prstGeom>
          <a:solidFill>
            <a:srgbClr val="E48312">
              <a:alpha val="3490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605167" y="2537880"/>
            <a:ext cx="254000" cy="1157819"/>
          </a:xfrm>
          <a:prstGeom prst="rect">
            <a:avLst/>
          </a:prstGeom>
          <a:solidFill>
            <a:srgbClr val="E48312">
              <a:alpha val="3490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144936" y="2537880"/>
            <a:ext cx="254000" cy="1157819"/>
          </a:xfrm>
          <a:prstGeom prst="rect">
            <a:avLst/>
          </a:prstGeom>
          <a:solidFill>
            <a:srgbClr val="E48312">
              <a:alpha val="3490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6461220" y="2537880"/>
            <a:ext cx="254000" cy="1157819"/>
          </a:xfrm>
          <a:prstGeom prst="rect">
            <a:avLst/>
          </a:prstGeom>
          <a:solidFill>
            <a:srgbClr val="E48312">
              <a:alpha val="3490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42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Cross-Technology Interference Pattern</a:t>
            </a:r>
            <a:endParaRPr lang="en-SG" dirty="0"/>
          </a:p>
        </p:txBody>
      </p:sp>
      <p:sp>
        <p:nvSpPr>
          <p:cNvPr id="11" name="TextBox 10"/>
          <p:cNvSpPr txBox="1"/>
          <p:nvPr/>
        </p:nvSpPr>
        <p:spPr>
          <a:xfrm>
            <a:off x="152403" y="6445124"/>
            <a:ext cx="1136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 Light" panose="020F0302020204030204" pitchFamily="34" charset="0"/>
              </a:rPr>
              <a:t>IPSN 2016</a:t>
            </a:r>
            <a:endParaRPr lang="en-SG" dirty="0">
              <a:latin typeface="Calibri Light" panose="020F03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17869" y="6445124"/>
            <a:ext cx="28729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Mobashir </a:t>
            </a:r>
            <a:r>
              <a:rPr lang="en-US" dirty="0" smtClean="0">
                <a:latin typeface="Calibri Light" panose="020F0302020204030204" pitchFamily="34" charset="0"/>
              </a:rPr>
              <a:t>Mohammad | NUS</a:t>
            </a:r>
            <a:endParaRPr lang="en-SG" dirty="0"/>
          </a:p>
        </p:txBody>
      </p:sp>
      <p:sp>
        <p:nvSpPr>
          <p:cNvPr id="13" name="Rectangle 12"/>
          <p:cNvSpPr/>
          <p:nvPr/>
        </p:nvSpPr>
        <p:spPr>
          <a:xfrm>
            <a:off x="11068521" y="6445124"/>
            <a:ext cx="942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Calibri Light" panose="020F0302020204030204" pitchFamily="34" charset="0"/>
              </a:rPr>
              <a:t>Oppcast</a:t>
            </a:r>
            <a:endParaRPr lang="en-SG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7389" y="1820366"/>
            <a:ext cx="4505181" cy="443202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5058" y="2030287"/>
            <a:ext cx="3812930" cy="174858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4885" y="4309281"/>
            <a:ext cx="2369788" cy="130929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1367282" y="2181670"/>
            <a:ext cx="513410" cy="370941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wordArtVert"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PLANNED CTI</a:t>
            </a:r>
            <a:endParaRPr lang="en-SG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r="69017"/>
          <a:stretch/>
        </p:blipFill>
        <p:spPr>
          <a:xfrm>
            <a:off x="6385723" y="4342063"/>
            <a:ext cx="1552476" cy="190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167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Cross-Technology Interference Pattern</a:t>
            </a:r>
            <a:endParaRPr lang="en-SG" dirty="0"/>
          </a:p>
        </p:txBody>
      </p:sp>
      <p:sp>
        <p:nvSpPr>
          <p:cNvPr id="11" name="TextBox 10"/>
          <p:cNvSpPr txBox="1"/>
          <p:nvPr/>
        </p:nvSpPr>
        <p:spPr>
          <a:xfrm>
            <a:off x="152403" y="6445124"/>
            <a:ext cx="1136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 Light" panose="020F0302020204030204" pitchFamily="34" charset="0"/>
              </a:rPr>
              <a:t>IPSN 2016</a:t>
            </a:r>
            <a:endParaRPr lang="en-SG" dirty="0">
              <a:latin typeface="Calibri Light" panose="020F03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17869" y="6445124"/>
            <a:ext cx="28729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Mobashir </a:t>
            </a:r>
            <a:r>
              <a:rPr lang="en-US" dirty="0" smtClean="0">
                <a:latin typeface="Calibri Light" panose="020F0302020204030204" pitchFamily="34" charset="0"/>
              </a:rPr>
              <a:t>Mohammad | NUS</a:t>
            </a:r>
            <a:endParaRPr lang="en-SG" dirty="0"/>
          </a:p>
        </p:txBody>
      </p:sp>
      <p:sp>
        <p:nvSpPr>
          <p:cNvPr id="13" name="Rectangle 12"/>
          <p:cNvSpPr/>
          <p:nvPr/>
        </p:nvSpPr>
        <p:spPr>
          <a:xfrm>
            <a:off x="11068521" y="6445124"/>
            <a:ext cx="942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Calibri Light" panose="020F0302020204030204" pitchFamily="34" charset="0"/>
              </a:rPr>
              <a:t>Oppcast</a:t>
            </a:r>
            <a:endParaRPr lang="en-SG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853" y="1810737"/>
            <a:ext cx="4507200" cy="44340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500" y="1810737"/>
            <a:ext cx="4485600" cy="443390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1367282" y="1838770"/>
            <a:ext cx="513410" cy="436690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wordArtVert"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UNPLANNED CTI</a:t>
            </a:r>
            <a:endParaRPr lang="en-SG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026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83437 0.00185 " pathEditMode="relative" ptsTypes="AA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83437 0.00185 " pathEditMode="relative" ptsTypes="AA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83437 0.00185 " pathEditMode="relative" ptsTypes="AA">
                                      <p:cBhvr>
                                        <p:cTn id="1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Cross-Technology Interference Pattern</a:t>
            </a:r>
            <a:endParaRPr lang="en-SG" dirty="0"/>
          </a:p>
        </p:txBody>
      </p:sp>
      <p:sp>
        <p:nvSpPr>
          <p:cNvPr id="11" name="TextBox 10"/>
          <p:cNvSpPr txBox="1"/>
          <p:nvPr/>
        </p:nvSpPr>
        <p:spPr>
          <a:xfrm>
            <a:off x="152403" y="6445124"/>
            <a:ext cx="1136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 Light" panose="020F0302020204030204" pitchFamily="34" charset="0"/>
              </a:rPr>
              <a:t>IPSN 2016</a:t>
            </a:r>
            <a:endParaRPr lang="en-SG" dirty="0">
              <a:latin typeface="Calibri Light" panose="020F03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17869" y="6445124"/>
            <a:ext cx="28729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Mobashir </a:t>
            </a:r>
            <a:r>
              <a:rPr lang="en-US" dirty="0" smtClean="0">
                <a:latin typeface="Calibri Light" panose="020F0302020204030204" pitchFamily="34" charset="0"/>
              </a:rPr>
              <a:t>Mohammad | NUS</a:t>
            </a:r>
            <a:endParaRPr lang="en-SG" dirty="0"/>
          </a:p>
        </p:txBody>
      </p:sp>
      <p:sp>
        <p:nvSpPr>
          <p:cNvPr id="13" name="Rectangle 12"/>
          <p:cNvSpPr/>
          <p:nvPr/>
        </p:nvSpPr>
        <p:spPr>
          <a:xfrm>
            <a:off x="11068521" y="6445124"/>
            <a:ext cx="942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Calibri Light" panose="020F0302020204030204" pitchFamily="34" charset="0"/>
              </a:rPr>
              <a:t>Oppcast</a:t>
            </a:r>
            <a:endParaRPr lang="en-SG" dirty="0"/>
          </a:p>
        </p:txBody>
      </p:sp>
      <p:sp>
        <p:nvSpPr>
          <p:cNvPr id="14" name="TextBox 13"/>
          <p:cNvSpPr txBox="1"/>
          <p:nvPr/>
        </p:nvSpPr>
        <p:spPr>
          <a:xfrm>
            <a:off x="1194582" y="1851470"/>
            <a:ext cx="513410" cy="436690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wordArtVert"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UNPLANNED CTI</a:t>
            </a:r>
            <a:endParaRPr lang="en-SG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943100" y="2300424"/>
            <a:ext cx="9212580" cy="38491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dirty="0" smtClean="0">
                <a:latin typeface="Calibri Light" panose="020F0302020204030204" pitchFamily="34" charset="0"/>
              </a:rPr>
              <a:t>Key Observations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800" dirty="0" smtClean="0">
                <a:solidFill>
                  <a:srgbClr val="BD582C"/>
                </a:solidFill>
                <a:latin typeface="Calibri Light" panose="020F0302020204030204" pitchFamily="34" charset="0"/>
              </a:rPr>
              <a:t> </a:t>
            </a:r>
            <a:r>
              <a:rPr lang="en-US" sz="2800" dirty="0">
                <a:latin typeface="Calibri Light" panose="020F0302020204030204" pitchFamily="34" charset="0"/>
              </a:rPr>
              <a:t>Many countries allow unrestricted use of all </a:t>
            </a:r>
            <a:r>
              <a:rPr lang="en-US" sz="2800" dirty="0" err="1">
                <a:latin typeface="Calibri Light" panose="020F0302020204030204" pitchFamily="34" charset="0"/>
              </a:rPr>
              <a:t>WiFi</a:t>
            </a:r>
            <a:r>
              <a:rPr lang="en-US" sz="2800" dirty="0">
                <a:latin typeface="Calibri Light" panose="020F0302020204030204" pitchFamily="34" charset="0"/>
              </a:rPr>
              <a:t> channels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800" dirty="0" smtClean="0">
                <a:latin typeface="Calibri Light" panose="020F0302020204030204" pitchFamily="34" charset="0"/>
              </a:rPr>
              <a:t> One cannot rely on </a:t>
            </a:r>
            <a:r>
              <a:rPr lang="en-US" sz="2800" dirty="0">
                <a:latin typeface="Calibri Light" panose="020F0302020204030204" pitchFamily="34" charset="0"/>
              </a:rPr>
              <a:t>e</a:t>
            </a:r>
            <a:r>
              <a:rPr lang="en-US" sz="2800" dirty="0" smtClean="0">
                <a:latin typeface="Calibri Light" panose="020F0302020204030204" pitchFamily="34" charset="0"/>
              </a:rPr>
              <a:t>xpensive channel quality estimations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800" dirty="0" smtClean="0">
                <a:latin typeface="Calibri Light" panose="020F0302020204030204" pitchFamily="34" charset="0"/>
              </a:rPr>
              <a:t> </a:t>
            </a:r>
            <a:r>
              <a:rPr lang="en-US" sz="2800" dirty="0">
                <a:latin typeface="Calibri Light" panose="020F0302020204030204" pitchFamily="34" charset="0"/>
              </a:rPr>
              <a:t>Predicting CTI is almost </a:t>
            </a:r>
            <a:r>
              <a:rPr lang="en-US" sz="2800" dirty="0" smtClean="0">
                <a:latin typeface="Calibri Light" panose="020F0302020204030204" pitchFamily="34" charset="0"/>
              </a:rPr>
              <a:t>impossible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800" dirty="0" smtClean="0">
                <a:latin typeface="Calibri Light" panose="020F0302020204030204" pitchFamily="34" charset="0"/>
              </a:rPr>
              <a:t> A “</a:t>
            </a:r>
            <a:r>
              <a:rPr lang="en-US" sz="2800" dirty="0" smtClean="0">
                <a:solidFill>
                  <a:srgbClr val="E48312"/>
                </a:solidFill>
                <a:latin typeface="Calibri Light" panose="020F0302020204030204" pitchFamily="34" charset="0"/>
              </a:rPr>
              <a:t>good</a:t>
            </a:r>
            <a:r>
              <a:rPr lang="en-US" sz="2800" dirty="0" smtClean="0">
                <a:latin typeface="Calibri Light" panose="020F0302020204030204" pitchFamily="34" charset="0"/>
              </a:rPr>
              <a:t>” channel now may not be “</a:t>
            </a:r>
            <a:r>
              <a:rPr lang="en-US" sz="2800" dirty="0" smtClean="0">
                <a:solidFill>
                  <a:srgbClr val="E48312"/>
                </a:solidFill>
                <a:latin typeface="Calibri Light" panose="020F0302020204030204" pitchFamily="34" charset="0"/>
              </a:rPr>
              <a:t>good</a:t>
            </a:r>
            <a:r>
              <a:rPr lang="en-US" sz="2800" dirty="0" smtClean="0">
                <a:latin typeface="Calibri Light" panose="020F0302020204030204" pitchFamily="34" charset="0"/>
              </a:rPr>
              <a:t>” the next moment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800" dirty="0">
                <a:latin typeface="Calibri Light" panose="020F0302020204030204" pitchFamily="34" charset="0"/>
              </a:rPr>
              <a:t> A “</a:t>
            </a:r>
            <a:r>
              <a:rPr lang="en-US" sz="2800" dirty="0">
                <a:solidFill>
                  <a:srgbClr val="E48312"/>
                </a:solidFill>
                <a:latin typeface="Calibri Light" panose="020F0302020204030204" pitchFamily="34" charset="0"/>
              </a:rPr>
              <a:t>good</a:t>
            </a:r>
            <a:r>
              <a:rPr lang="en-US" sz="2800" dirty="0">
                <a:latin typeface="Calibri Light" panose="020F0302020204030204" pitchFamily="34" charset="0"/>
              </a:rPr>
              <a:t>” channel </a:t>
            </a:r>
            <a:r>
              <a:rPr lang="en-US" sz="2800" dirty="0" smtClean="0">
                <a:latin typeface="Calibri Light" panose="020F0302020204030204" pitchFamily="34" charset="0"/>
              </a:rPr>
              <a:t>may </a:t>
            </a:r>
            <a:r>
              <a:rPr lang="en-US" sz="2800" dirty="0">
                <a:latin typeface="Calibri Light" panose="020F0302020204030204" pitchFamily="34" charset="0"/>
              </a:rPr>
              <a:t>not be “</a:t>
            </a:r>
            <a:r>
              <a:rPr lang="en-US" sz="2800" dirty="0">
                <a:solidFill>
                  <a:srgbClr val="E48312"/>
                </a:solidFill>
                <a:latin typeface="Calibri Light" panose="020F0302020204030204" pitchFamily="34" charset="0"/>
              </a:rPr>
              <a:t>good</a:t>
            </a:r>
            <a:r>
              <a:rPr lang="en-US" sz="2800" dirty="0">
                <a:latin typeface="Calibri Light" panose="020F0302020204030204" pitchFamily="34" charset="0"/>
              </a:rPr>
              <a:t>” </a:t>
            </a:r>
            <a:r>
              <a:rPr lang="en-US" sz="2800" dirty="0" smtClean="0">
                <a:latin typeface="Calibri Light" panose="020F0302020204030204" pitchFamily="34" charset="0"/>
              </a:rPr>
              <a:t>for the entire network</a:t>
            </a:r>
          </a:p>
        </p:txBody>
      </p:sp>
    </p:spTree>
    <p:extLst>
      <p:ext uri="{BB962C8B-B14F-4D97-AF65-F5344CB8AC3E}">
        <p14:creationId xmlns:p14="http://schemas.microsoft.com/office/powerpoint/2010/main" val="845243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Cross-Technology Interference Pattern</a:t>
            </a:r>
            <a:endParaRPr lang="en-SG" dirty="0"/>
          </a:p>
        </p:txBody>
      </p:sp>
      <p:sp>
        <p:nvSpPr>
          <p:cNvPr id="11" name="TextBox 10"/>
          <p:cNvSpPr txBox="1"/>
          <p:nvPr/>
        </p:nvSpPr>
        <p:spPr>
          <a:xfrm>
            <a:off x="152403" y="6445124"/>
            <a:ext cx="1136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 Light" panose="020F0302020204030204" pitchFamily="34" charset="0"/>
              </a:rPr>
              <a:t>IPSN 2016</a:t>
            </a:r>
            <a:endParaRPr lang="en-SG" dirty="0">
              <a:latin typeface="Calibri Light" panose="020F03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17869" y="6445124"/>
            <a:ext cx="28729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Mobashir </a:t>
            </a:r>
            <a:r>
              <a:rPr lang="en-US" dirty="0" smtClean="0">
                <a:latin typeface="Calibri Light" panose="020F0302020204030204" pitchFamily="34" charset="0"/>
              </a:rPr>
              <a:t>Mohammad | NUS</a:t>
            </a:r>
            <a:endParaRPr lang="en-SG" dirty="0"/>
          </a:p>
        </p:txBody>
      </p:sp>
      <p:sp>
        <p:nvSpPr>
          <p:cNvPr id="13" name="Rectangle 12"/>
          <p:cNvSpPr/>
          <p:nvPr/>
        </p:nvSpPr>
        <p:spPr>
          <a:xfrm>
            <a:off x="11068521" y="6445124"/>
            <a:ext cx="942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Calibri Light" panose="020F0302020204030204" pitchFamily="34" charset="0"/>
              </a:rPr>
              <a:t>Oppcast</a:t>
            </a:r>
            <a:endParaRPr lang="en-S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480" y="1815984"/>
            <a:ext cx="6725920" cy="444891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 rot="16200000">
            <a:off x="-410039" y="3686497"/>
            <a:ext cx="44489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ZigBee Channel 26 scanned @ 8KHz</a:t>
            </a:r>
          </a:p>
          <a:p>
            <a:pPr algn="ctr"/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outside a shopping mall 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Right Brace 15"/>
          <p:cNvSpPr/>
          <p:nvPr/>
        </p:nvSpPr>
        <p:spPr>
          <a:xfrm>
            <a:off x="9031861" y="1995742"/>
            <a:ext cx="463189" cy="2500058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9606127" y="2645606"/>
            <a:ext cx="20099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Nodes</a:t>
            </a:r>
          </a:p>
          <a:p>
            <a:pPr algn="ctr"/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geographically</a:t>
            </a:r>
            <a:b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</a:b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close</a:t>
            </a:r>
            <a:endParaRPr lang="en-SG" sz="2400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606127" y="4843081"/>
            <a:ext cx="20099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Nodes</a:t>
            </a:r>
          </a:p>
          <a:p>
            <a:pPr algn="ctr"/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geographically</a:t>
            </a:r>
            <a:b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</a:b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far</a:t>
            </a:r>
            <a:endParaRPr lang="en-SG" sz="2400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19" name="Right Brace 18"/>
          <p:cNvSpPr/>
          <p:nvPr/>
        </p:nvSpPr>
        <p:spPr>
          <a:xfrm>
            <a:off x="9040011" y="4940300"/>
            <a:ext cx="455039" cy="1014210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022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522" y="2105709"/>
            <a:ext cx="5938913" cy="42420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Cross-Technology Interference Impact</a:t>
            </a:r>
            <a:endParaRPr lang="en-SG" dirty="0"/>
          </a:p>
        </p:txBody>
      </p:sp>
      <p:sp>
        <p:nvSpPr>
          <p:cNvPr id="11" name="TextBox 10"/>
          <p:cNvSpPr txBox="1"/>
          <p:nvPr/>
        </p:nvSpPr>
        <p:spPr>
          <a:xfrm>
            <a:off x="152403" y="6445124"/>
            <a:ext cx="1136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 Light" panose="020F0302020204030204" pitchFamily="34" charset="0"/>
              </a:rPr>
              <a:t>IPSN 2016</a:t>
            </a:r>
            <a:endParaRPr lang="en-SG" dirty="0">
              <a:latin typeface="Calibri Light" panose="020F03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17869" y="6445124"/>
            <a:ext cx="28729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Mobashir </a:t>
            </a:r>
            <a:r>
              <a:rPr lang="en-US" dirty="0" smtClean="0">
                <a:latin typeface="Calibri Light" panose="020F0302020204030204" pitchFamily="34" charset="0"/>
              </a:rPr>
              <a:t>Mohammad | NUS</a:t>
            </a:r>
            <a:endParaRPr lang="en-SG" dirty="0"/>
          </a:p>
        </p:txBody>
      </p:sp>
      <p:sp>
        <p:nvSpPr>
          <p:cNvPr id="13" name="Rectangle 12"/>
          <p:cNvSpPr/>
          <p:nvPr/>
        </p:nvSpPr>
        <p:spPr>
          <a:xfrm>
            <a:off x="11068521" y="6445124"/>
            <a:ext cx="942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Calibri Light" panose="020F0302020204030204" pitchFamily="34" charset="0"/>
              </a:rPr>
              <a:t>Oppcast</a:t>
            </a:r>
            <a:endParaRPr lang="en-SG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3714550" y="4105263"/>
            <a:ext cx="1962769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702076" y="4105263"/>
            <a:ext cx="0" cy="1741113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910208" y="1831935"/>
            <a:ext cx="6502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Calibri Light" panose="020F0302020204030204" pitchFamily="34" charset="0"/>
              </a:rPr>
              <a:t>Number</a:t>
            </a:r>
            <a:r>
              <a:rPr lang="en-US" sz="2400" dirty="0" smtClean="0">
                <a:latin typeface="Calibri Light" panose="020F0302020204030204" pitchFamily="34" charset="0"/>
              </a:rPr>
              <a:t> of Neighbors on Interference free Channel</a:t>
            </a:r>
            <a:endParaRPr lang="en-SG" sz="2400" dirty="0">
              <a:latin typeface="Calibri Light" panose="020F030202020403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902469" y="3829632"/>
            <a:ext cx="729687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E48312"/>
                </a:solidFill>
                <a:latin typeface="Calibri Light" panose="020F0302020204030204" pitchFamily="34" charset="0"/>
              </a:rPr>
              <a:t>~16</a:t>
            </a:r>
            <a:endParaRPr lang="en-US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4938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128" y="2120349"/>
            <a:ext cx="5921342" cy="42141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Cross-Technology Interference Impact</a:t>
            </a:r>
            <a:endParaRPr lang="en-SG" dirty="0"/>
          </a:p>
        </p:txBody>
      </p:sp>
      <p:sp>
        <p:nvSpPr>
          <p:cNvPr id="11" name="TextBox 10"/>
          <p:cNvSpPr txBox="1"/>
          <p:nvPr/>
        </p:nvSpPr>
        <p:spPr>
          <a:xfrm>
            <a:off x="152403" y="6445124"/>
            <a:ext cx="1136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 Light" panose="020F0302020204030204" pitchFamily="34" charset="0"/>
              </a:rPr>
              <a:t>IPSN 2016</a:t>
            </a:r>
            <a:endParaRPr lang="en-SG" dirty="0">
              <a:latin typeface="Calibri Light" panose="020F03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17869" y="6445124"/>
            <a:ext cx="28729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Mobashir </a:t>
            </a:r>
            <a:r>
              <a:rPr lang="en-US" dirty="0" smtClean="0">
                <a:latin typeface="Calibri Light" panose="020F0302020204030204" pitchFamily="34" charset="0"/>
              </a:rPr>
              <a:t>Mohammad | NUS</a:t>
            </a:r>
            <a:endParaRPr lang="en-SG" dirty="0"/>
          </a:p>
        </p:txBody>
      </p:sp>
      <p:sp>
        <p:nvSpPr>
          <p:cNvPr id="13" name="Rectangle 12"/>
          <p:cNvSpPr/>
          <p:nvPr/>
        </p:nvSpPr>
        <p:spPr>
          <a:xfrm>
            <a:off x="11068521" y="6445124"/>
            <a:ext cx="942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Calibri Light" panose="020F0302020204030204" pitchFamily="34" charset="0"/>
              </a:rPr>
              <a:t>Oppcast</a:t>
            </a:r>
            <a:endParaRPr lang="en-SG" dirty="0"/>
          </a:p>
        </p:txBody>
      </p:sp>
      <p:sp>
        <p:nvSpPr>
          <p:cNvPr id="14" name="TextBox 13"/>
          <p:cNvSpPr txBox="1"/>
          <p:nvPr/>
        </p:nvSpPr>
        <p:spPr>
          <a:xfrm>
            <a:off x="2800082" y="1831935"/>
            <a:ext cx="67228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Calibri Light" panose="020F0302020204030204" pitchFamily="34" charset="0"/>
              </a:rPr>
              <a:t>Number</a:t>
            </a:r>
            <a:r>
              <a:rPr lang="en-US" sz="2400" dirty="0" smtClean="0">
                <a:latin typeface="Calibri Light" panose="020F0302020204030204" pitchFamily="34" charset="0"/>
              </a:rPr>
              <a:t> of PRR&gt;0.9 Neighbors </a:t>
            </a:r>
            <a:r>
              <a:rPr lang="en-US" sz="2400" smtClean="0">
                <a:latin typeface="Calibri Light" panose="020F0302020204030204" pitchFamily="34" charset="0"/>
              </a:rPr>
              <a:t>on Interfered Channel</a:t>
            </a:r>
            <a:endParaRPr lang="en-SG" sz="2400" dirty="0">
              <a:latin typeface="Calibri Light" panose="020F0302020204030204" pitchFamily="34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4127249" y="4105263"/>
            <a:ext cx="0" cy="1741113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4266476" y="3829632"/>
            <a:ext cx="546945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E48312"/>
                </a:solidFill>
                <a:latin typeface="Calibri Light" panose="020F0302020204030204" pitchFamily="34" charset="0"/>
              </a:rPr>
              <a:t>~2</a:t>
            </a:r>
            <a:endParaRPr lang="en-US" sz="2800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3714550" y="4105263"/>
            <a:ext cx="415323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116859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128" y="2120349"/>
            <a:ext cx="5921342" cy="42145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Cross-Technology Interference Impact</a:t>
            </a:r>
            <a:endParaRPr lang="en-SG" dirty="0"/>
          </a:p>
        </p:txBody>
      </p:sp>
      <p:sp>
        <p:nvSpPr>
          <p:cNvPr id="11" name="TextBox 10"/>
          <p:cNvSpPr txBox="1"/>
          <p:nvPr/>
        </p:nvSpPr>
        <p:spPr>
          <a:xfrm>
            <a:off x="152403" y="6445124"/>
            <a:ext cx="1136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 Light" panose="020F0302020204030204" pitchFamily="34" charset="0"/>
              </a:rPr>
              <a:t>IPSN 2016</a:t>
            </a:r>
            <a:endParaRPr lang="en-SG" dirty="0">
              <a:latin typeface="Calibri Light" panose="020F03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17869" y="6445124"/>
            <a:ext cx="28729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Mobashir </a:t>
            </a:r>
            <a:r>
              <a:rPr lang="en-US" dirty="0" smtClean="0">
                <a:latin typeface="Calibri Light" panose="020F0302020204030204" pitchFamily="34" charset="0"/>
              </a:rPr>
              <a:t>Mohammad | NUS</a:t>
            </a:r>
            <a:endParaRPr lang="en-SG" dirty="0"/>
          </a:p>
        </p:txBody>
      </p:sp>
      <p:sp>
        <p:nvSpPr>
          <p:cNvPr id="13" name="Rectangle 12"/>
          <p:cNvSpPr/>
          <p:nvPr/>
        </p:nvSpPr>
        <p:spPr>
          <a:xfrm>
            <a:off x="11068521" y="6445124"/>
            <a:ext cx="942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Calibri Light" panose="020F0302020204030204" pitchFamily="34" charset="0"/>
              </a:rPr>
              <a:t>Oppcast</a:t>
            </a:r>
            <a:endParaRPr lang="en-SG" dirty="0"/>
          </a:p>
        </p:txBody>
      </p:sp>
      <p:cxnSp>
        <p:nvCxnSpPr>
          <p:cNvPr id="23" name="Straight Connector 22"/>
          <p:cNvCxnSpPr/>
          <p:nvPr/>
        </p:nvCxnSpPr>
        <p:spPr>
          <a:xfrm>
            <a:off x="5703605" y="4105263"/>
            <a:ext cx="0" cy="1741113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834082" y="3846792"/>
            <a:ext cx="546945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E48312"/>
                </a:solidFill>
                <a:latin typeface="Calibri Light" panose="020F0302020204030204" pitchFamily="34" charset="0"/>
              </a:rPr>
              <a:t>~7</a:t>
            </a:r>
            <a:endParaRPr lang="en-US" sz="2800" dirty="0"/>
          </a:p>
        </p:txBody>
      </p:sp>
      <p:sp>
        <p:nvSpPr>
          <p:cNvPr id="36" name="TextBox 35"/>
          <p:cNvSpPr txBox="1"/>
          <p:nvPr/>
        </p:nvSpPr>
        <p:spPr>
          <a:xfrm>
            <a:off x="8858242" y="2520695"/>
            <a:ext cx="280467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E48312"/>
                </a:solidFill>
                <a:latin typeface="Calibri Light" panose="020F0302020204030204" pitchFamily="34" charset="0"/>
              </a:rPr>
              <a:t>Around 3.5X increase</a:t>
            </a:r>
          </a:p>
          <a:p>
            <a:pPr algn="ctr"/>
            <a:r>
              <a:rPr lang="en-US" sz="2400" dirty="0" smtClean="0">
                <a:solidFill>
                  <a:srgbClr val="E48312"/>
                </a:solidFill>
                <a:latin typeface="Calibri Light" panose="020F0302020204030204" pitchFamily="34" charset="0"/>
              </a:rPr>
              <a:t>in the</a:t>
            </a:r>
          </a:p>
          <a:p>
            <a:pPr algn="ctr"/>
            <a:r>
              <a:rPr lang="en-US" sz="2400" dirty="0" smtClean="0">
                <a:solidFill>
                  <a:srgbClr val="E48312"/>
                </a:solidFill>
                <a:latin typeface="Calibri Light" panose="020F0302020204030204" pitchFamily="34" charset="0"/>
              </a:rPr>
              <a:t>communication </a:t>
            </a:r>
            <a:br>
              <a:rPr lang="en-US" sz="2400" dirty="0" smtClean="0">
                <a:solidFill>
                  <a:srgbClr val="E48312"/>
                </a:solidFill>
                <a:latin typeface="Calibri Light" panose="020F0302020204030204" pitchFamily="34" charset="0"/>
              </a:rPr>
            </a:br>
            <a:r>
              <a:rPr lang="en-US" sz="2400" dirty="0" smtClean="0">
                <a:solidFill>
                  <a:srgbClr val="E48312"/>
                </a:solidFill>
                <a:latin typeface="Calibri Light" panose="020F0302020204030204" pitchFamily="34" charset="0"/>
              </a:rPr>
              <a:t>opportunities</a:t>
            </a:r>
            <a:endParaRPr lang="en-SG" sz="2400" dirty="0">
              <a:solidFill>
                <a:srgbClr val="E48312"/>
              </a:solidFill>
              <a:latin typeface="Calibri Light" panose="020F030202020403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800082" y="1831935"/>
            <a:ext cx="67228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Calibri Light" panose="020F0302020204030204" pitchFamily="34" charset="0"/>
              </a:rPr>
              <a:t>Number</a:t>
            </a:r>
            <a:r>
              <a:rPr lang="en-US" sz="2400" dirty="0" smtClean="0">
                <a:latin typeface="Calibri Light" panose="020F0302020204030204" pitchFamily="34" charset="0"/>
              </a:rPr>
              <a:t> of PRR&gt;0.9 Neighbors on Interfered Channel</a:t>
            </a:r>
            <a:endParaRPr lang="en-SG" sz="2400" dirty="0">
              <a:latin typeface="Calibri Light" panose="020F0302020204030204" pitchFamily="34" charset="0"/>
            </a:endParaRPr>
          </a:p>
        </p:txBody>
      </p:sp>
      <p:sp>
        <p:nvSpPr>
          <p:cNvPr id="38" name="Down Arrow 37"/>
          <p:cNvSpPr/>
          <p:nvPr/>
        </p:nvSpPr>
        <p:spPr>
          <a:xfrm>
            <a:off x="10031896" y="4261785"/>
            <a:ext cx="450574" cy="521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9048358" y="4954615"/>
            <a:ext cx="24176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E48312"/>
                </a:solidFill>
                <a:latin typeface="Calibri Light" panose="020F0302020204030204" pitchFamily="34" charset="0"/>
              </a:rPr>
              <a:t>M</a:t>
            </a:r>
            <a:r>
              <a:rPr lang="en-US" sz="2400" dirty="0">
                <a:solidFill>
                  <a:srgbClr val="FF0000"/>
                </a:solidFill>
                <a:latin typeface="Calibri Light" panose="020F0302020204030204" pitchFamily="34" charset="0"/>
              </a:rPr>
              <a:t>u</a:t>
            </a:r>
            <a:r>
              <a:rPr lang="en-US" sz="2400" dirty="0">
                <a:solidFill>
                  <a:srgbClr val="00B050"/>
                </a:solidFill>
                <a:latin typeface="Calibri Light" panose="020F0302020204030204" pitchFamily="34" charset="0"/>
              </a:rPr>
              <a:t>l</a:t>
            </a:r>
            <a:r>
              <a:rPr lang="en-US" sz="2400" dirty="0">
                <a:solidFill>
                  <a:srgbClr val="00B0F0"/>
                </a:solidFill>
                <a:latin typeface="Calibri Light" panose="020F0302020204030204" pitchFamily="34" charset="0"/>
              </a:rPr>
              <a:t>t</a:t>
            </a:r>
            <a:r>
              <a:rPr lang="en-US" sz="2400" dirty="0">
                <a:solidFill>
                  <a:srgbClr val="7030A0"/>
                </a:solidFill>
                <a:latin typeface="Calibri Light" panose="020F0302020204030204" pitchFamily="34" charset="0"/>
              </a:rPr>
              <a:t>i</a:t>
            </a:r>
            <a:r>
              <a:rPr lang="en-US" sz="2400" dirty="0">
                <a:solidFill>
                  <a:srgbClr val="E48312"/>
                </a:solidFill>
                <a:latin typeface="Calibri Light" panose="020F0302020204030204" pitchFamily="34" charset="0"/>
              </a:rPr>
              <a:t>p</a:t>
            </a:r>
            <a:r>
              <a:rPr lang="en-US" sz="2400" dirty="0">
                <a:solidFill>
                  <a:srgbClr val="FF0000"/>
                </a:solidFill>
                <a:latin typeface="Calibri Light" panose="020F0302020204030204" pitchFamily="34" charset="0"/>
              </a:rPr>
              <a:t>l</a:t>
            </a:r>
            <a:r>
              <a:rPr lang="en-US" sz="2400" dirty="0">
                <a:solidFill>
                  <a:srgbClr val="00B050"/>
                </a:solidFill>
                <a:latin typeface="Calibri Light" panose="020F0302020204030204" pitchFamily="34" charset="0"/>
              </a:rPr>
              <a:t>e</a:t>
            </a:r>
            <a:r>
              <a:rPr lang="en-US" sz="2400" dirty="0">
                <a:solidFill>
                  <a:srgbClr val="E48312"/>
                </a:solidFill>
                <a:latin typeface="Calibri Light" panose="020F0302020204030204" pitchFamily="34" charset="0"/>
              </a:rPr>
              <a:t> </a:t>
            </a:r>
            <a:r>
              <a:rPr lang="en-US" sz="2400" dirty="0">
                <a:solidFill>
                  <a:srgbClr val="00B0F0"/>
                </a:solidFill>
                <a:latin typeface="Calibri Light" panose="020F0302020204030204" pitchFamily="34" charset="0"/>
              </a:rPr>
              <a:t>C</a:t>
            </a:r>
            <a:r>
              <a:rPr lang="en-US" sz="2400" dirty="0">
                <a:solidFill>
                  <a:srgbClr val="7030A0"/>
                </a:solidFill>
                <a:latin typeface="Calibri Light" panose="020F0302020204030204" pitchFamily="34" charset="0"/>
              </a:rPr>
              <a:t>h</a:t>
            </a:r>
            <a:r>
              <a:rPr lang="en-US" sz="2400" dirty="0">
                <a:solidFill>
                  <a:srgbClr val="E48312"/>
                </a:solidFill>
                <a:latin typeface="Calibri Light" panose="020F0302020204030204" pitchFamily="34" charset="0"/>
              </a:rPr>
              <a:t>a</a:t>
            </a:r>
            <a:r>
              <a:rPr lang="en-US" sz="2400" dirty="0">
                <a:solidFill>
                  <a:srgbClr val="FF0000"/>
                </a:solidFill>
                <a:latin typeface="Calibri Light" panose="020F0302020204030204" pitchFamily="34" charset="0"/>
              </a:rPr>
              <a:t>n</a:t>
            </a:r>
            <a:r>
              <a:rPr lang="en-US" sz="2400" dirty="0">
                <a:solidFill>
                  <a:srgbClr val="00B050"/>
                </a:solidFill>
                <a:latin typeface="Calibri Light" panose="020F0302020204030204" pitchFamily="34" charset="0"/>
              </a:rPr>
              <a:t>n</a:t>
            </a:r>
            <a:r>
              <a:rPr lang="en-US" sz="2400" dirty="0">
                <a:solidFill>
                  <a:srgbClr val="00B0F0"/>
                </a:solidFill>
                <a:latin typeface="Calibri Light" panose="020F0302020204030204" pitchFamily="34" charset="0"/>
              </a:rPr>
              <a:t>e</a:t>
            </a:r>
            <a:r>
              <a:rPr lang="en-US" sz="2400" dirty="0">
                <a:solidFill>
                  <a:srgbClr val="E48312"/>
                </a:solidFill>
                <a:latin typeface="Calibri Light" panose="020F0302020204030204" pitchFamily="34" charset="0"/>
              </a:rPr>
              <a:t>ls</a:t>
            </a:r>
          </a:p>
          <a:p>
            <a:pPr algn="ctr"/>
            <a:r>
              <a:rPr lang="en-US" sz="2400" dirty="0" smtClean="0">
                <a:solidFill>
                  <a:srgbClr val="E48312"/>
                </a:solidFill>
                <a:latin typeface="Calibri Light" panose="020F0302020204030204" pitchFamily="34" charset="0"/>
              </a:rPr>
              <a:t>Many neighbors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3714550" y="4105263"/>
            <a:ext cx="2002962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840671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6" grpId="0"/>
      <p:bldP spid="38" grpId="0" animBg="1"/>
      <p:bldP spid="3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WSN Deployments</a:t>
            </a:r>
            <a:endParaRPr lang="en-SG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435" y="1818754"/>
            <a:ext cx="5462443" cy="29843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146" name="Picture 2" descr="http://cdn.history.com/sites/2/2015/05/hith-golden-gate-144833144-E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800" y="2130257"/>
            <a:ext cx="5300680" cy="2974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1983258" y="2443921"/>
            <a:ext cx="4895850" cy="3168650"/>
            <a:chOff x="427038" y="3068638"/>
            <a:chExt cx="5329237" cy="3529012"/>
          </a:xfrm>
        </p:grpSpPr>
        <p:grpSp>
          <p:nvGrpSpPr>
            <p:cNvPr id="12" name="Group 11"/>
            <p:cNvGrpSpPr>
              <a:grpSpLocks/>
            </p:cNvGrpSpPr>
            <p:nvPr/>
          </p:nvGrpSpPr>
          <p:grpSpPr bwMode="auto">
            <a:xfrm>
              <a:off x="427038" y="3068638"/>
              <a:ext cx="5329237" cy="3529012"/>
              <a:chOff x="355042" y="-44304"/>
              <a:chExt cx="8534400" cy="5868146"/>
            </a:xfrm>
          </p:grpSpPr>
          <p:pic>
            <p:nvPicPr>
              <p:cNvPr id="16" name="Picture 15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5042" y="-44304"/>
                <a:ext cx="8534400" cy="5868146"/>
              </a:xfrm>
              <a:prstGeom prst="rect">
                <a:avLst/>
              </a:prstGeom>
              <a:noFill/>
              <a:ln w="1587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sp>
            <p:nvSpPr>
              <p:cNvPr id="17" name="Oval 16"/>
              <p:cNvSpPr/>
              <p:nvPr/>
            </p:nvSpPr>
            <p:spPr>
              <a:xfrm>
                <a:off x="2389020" y="4336226"/>
                <a:ext cx="152201" cy="132297"/>
              </a:xfrm>
              <a:prstGeom prst="ellipse">
                <a:avLst/>
              </a:prstGeom>
              <a:solidFill>
                <a:srgbClr val="FF0000"/>
              </a:solidFill>
              <a:ln w="158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/>
                </a:pPr>
                <a:endParaRPr lang="en-US" altLang="en-US" sz="2000" baseline="-25000" smtClean="0">
                  <a:solidFill>
                    <a:prstClr val="white"/>
                  </a:solidFill>
                  <a:latin typeface="Calibri" pitchFamily="34" charset="0"/>
                  <a:ea typeface="ＭＳ Ｐゴシック" pitchFamily="34" charset="-128"/>
                  <a:cs typeface="Arial" pitchFamily="34" charset="0"/>
                </a:endParaRPr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2793048" y="3521858"/>
                <a:ext cx="152201" cy="135238"/>
              </a:xfrm>
              <a:prstGeom prst="ellipse">
                <a:avLst/>
              </a:prstGeom>
              <a:solidFill>
                <a:srgbClr val="FF0000"/>
              </a:solidFill>
              <a:ln w="158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/>
                </a:pPr>
                <a:endParaRPr lang="en-US" altLang="en-US" sz="2000" baseline="-25000" smtClean="0">
                  <a:solidFill>
                    <a:prstClr val="white"/>
                  </a:solidFill>
                  <a:latin typeface="Calibri" pitchFamily="34" charset="0"/>
                  <a:ea typeface="ＭＳ Ｐゴシック" pitchFamily="34" charset="-128"/>
                  <a:cs typeface="Arial" pitchFamily="34" charset="0"/>
                </a:endParaRPr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3352045" y="3195524"/>
                <a:ext cx="152201" cy="132297"/>
              </a:xfrm>
              <a:prstGeom prst="ellipse">
                <a:avLst/>
              </a:prstGeom>
              <a:solidFill>
                <a:srgbClr val="FF0000"/>
              </a:solidFill>
              <a:ln w="158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/>
                </a:pPr>
                <a:endParaRPr lang="en-US" altLang="en-US" sz="2000" baseline="-25000" smtClean="0">
                  <a:solidFill>
                    <a:prstClr val="white"/>
                  </a:solidFill>
                  <a:latin typeface="Calibri" pitchFamily="34" charset="0"/>
                  <a:ea typeface="ＭＳ Ｐゴシック" pitchFamily="34" charset="-128"/>
                  <a:cs typeface="Arial" pitchFamily="34" charset="0"/>
                </a:endParaRPr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5430298" y="4236267"/>
                <a:ext cx="152203" cy="135238"/>
              </a:xfrm>
              <a:prstGeom prst="ellipse">
                <a:avLst/>
              </a:prstGeom>
              <a:solidFill>
                <a:srgbClr val="FF0000"/>
              </a:solidFill>
              <a:ln w="158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/>
                </a:pPr>
                <a:endParaRPr lang="en-US" altLang="en-US" sz="2000" baseline="-25000" smtClean="0">
                  <a:solidFill>
                    <a:prstClr val="white"/>
                  </a:solidFill>
                  <a:latin typeface="Calibri" pitchFamily="34" charset="0"/>
                  <a:ea typeface="ＭＳ Ｐゴシック" pitchFamily="34" charset="-128"/>
                  <a:cs typeface="Arial" pitchFamily="34" charset="0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6476343" y="4853658"/>
                <a:ext cx="152203" cy="132297"/>
              </a:xfrm>
              <a:prstGeom prst="ellipse">
                <a:avLst/>
              </a:prstGeom>
              <a:solidFill>
                <a:srgbClr val="FF0000"/>
              </a:solidFill>
              <a:ln w="158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/>
                </a:pPr>
                <a:endParaRPr lang="en-US" altLang="en-US" sz="2000" baseline="-25000" smtClean="0">
                  <a:solidFill>
                    <a:prstClr val="white"/>
                  </a:solidFill>
                  <a:latin typeface="Calibri" pitchFamily="34" charset="0"/>
                  <a:ea typeface="ＭＳ Ｐゴシック" pitchFamily="34" charset="-128"/>
                  <a:cs typeface="Arial" pitchFamily="34" charset="0"/>
                </a:endParaRPr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5258724" y="3263142"/>
                <a:ext cx="152203" cy="135238"/>
              </a:xfrm>
              <a:prstGeom prst="ellipse">
                <a:avLst/>
              </a:prstGeom>
              <a:solidFill>
                <a:srgbClr val="FF0000"/>
              </a:solidFill>
              <a:ln w="158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/>
                </a:pPr>
                <a:endParaRPr lang="en-US" altLang="en-US" sz="2000" baseline="-25000" smtClean="0">
                  <a:solidFill>
                    <a:prstClr val="white"/>
                  </a:solidFill>
                  <a:latin typeface="Calibri" pitchFamily="34" charset="0"/>
                  <a:ea typeface="ＭＳ Ｐゴシック" pitchFamily="34" charset="-128"/>
                  <a:cs typeface="Arial" pitchFamily="34" charset="0"/>
                </a:endParaRPr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6332443" y="3530679"/>
                <a:ext cx="152203" cy="135238"/>
              </a:xfrm>
              <a:prstGeom prst="ellipse">
                <a:avLst/>
              </a:prstGeom>
              <a:solidFill>
                <a:srgbClr val="FF0000"/>
              </a:solidFill>
              <a:ln w="158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/>
                </a:pPr>
                <a:endParaRPr lang="en-US" altLang="en-US" sz="2000" baseline="-25000" smtClean="0">
                  <a:solidFill>
                    <a:prstClr val="white"/>
                  </a:solidFill>
                  <a:latin typeface="Calibri" pitchFamily="34" charset="0"/>
                  <a:ea typeface="ＭＳ Ｐゴシック" pitchFamily="34" charset="-128"/>
                  <a:cs typeface="Arial" pitchFamily="34" charset="0"/>
                </a:endParaRPr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5942252" y="1828445"/>
                <a:ext cx="152201" cy="132299"/>
              </a:xfrm>
              <a:prstGeom prst="ellipse">
                <a:avLst/>
              </a:prstGeom>
              <a:solidFill>
                <a:srgbClr val="FF0000"/>
              </a:solidFill>
              <a:ln w="158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/>
                </a:pPr>
                <a:endParaRPr lang="en-US" altLang="en-US" sz="2000" baseline="-25000" smtClean="0">
                  <a:solidFill>
                    <a:prstClr val="white"/>
                  </a:solidFill>
                  <a:latin typeface="Calibri" pitchFamily="34" charset="0"/>
                  <a:ea typeface="ＭＳ Ｐゴシック" pitchFamily="34" charset="-128"/>
                  <a:cs typeface="Arial" pitchFamily="34" charset="0"/>
                </a:endParaRPr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5870302" y="1534450"/>
                <a:ext cx="152201" cy="135238"/>
              </a:xfrm>
              <a:prstGeom prst="ellipse">
                <a:avLst/>
              </a:prstGeom>
              <a:solidFill>
                <a:srgbClr val="FF0000"/>
              </a:solidFill>
              <a:ln w="158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/>
                </a:pPr>
                <a:endParaRPr lang="en-US" altLang="en-US" sz="2000" baseline="-25000" smtClean="0">
                  <a:solidFill>
                    <a:prstClr val="white"/>
                  </a:solidFill>
                  <a:latin typeface="Calibri" pitchFamily="34" charset="0"/>
                  <a:ea typeface="ＭＳ Ｐゴシック" pitchFamily="34" charset="-128"/>
                  <a:cs typeface="Arial" pitchFamily="34" charset="0"/>
                </a:endParaRPr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7514087" y="1387452"/>
                <a:ext cx="152201" cy="132299"/>
              </a:xfrm>
              <a:prstGeom prst="ellipse">
                <a:avLst/>
              </a:prstGeom>
              <a:solidFill>
                <a:srgbClr val="FF0000"/>
              </a:solidFill>
              <a:ln w="158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/>
                </a:pPr>
                <a:endParaRPr lang="en-US" altLang="en-US" sz="2000" baseline="-25000" smtClean="0">
                  <a:solidFill>
                    <a:prstClr val="white"/>
                  </a:solidFill>
                  <a:latin typeface="Calibri" pitchFamily="34" charset="0"/>
                  <a:ea typeface="ＭＳ Ｐゴシック" pitchFamily="34" charset="-128"/>
                  <a:cs typeface="Arial" pitchFamily="34" charset="0"/>
                </a:endParaRPr>
              </a:p>
            </p:txBody>
          </p:sp>
          <p:cxnSp>
            <p:nvCxnSpPr>
              <p:cNvPr id="27" name="Straight Arrow Connector 26"/>
              <p:cNvCxnSpPr>
                <a:stCxn id="21" idx="1"/>
                <a:endCxn id="22" idx="5"/>
              </p:cNvCxnSpPr>
              <p:nvPr/>
            </p:nvCxnSpPr>
            <p:spPr>
              <a:xfrm flipH="1" flipV="1">
                <a:off x="5388638" y="3378575"/>
                <a:ext cx="1109996" cy="1494457"/>
              </a:xfrm>
              <a:prstGeom prst="straightConnector1">
                <a:avLst/>
              </a:prstGeom>
              <a:ln w="25400" cmpd="sng">
                <a:solidFill>
                  <a:schemeClr val="bg1"/>
                </a:solidFill>
                <a:prstDash val="solid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Oval 27"/>
              <p:cNvSpPr/>
              <p:nvPr/>
            </p:nvSpPr>
            <p:spPr>
              <a:xfrm>
                <a:off x="6324142" y="4039290"/>
                <a:ext cx="304405" cy="302816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2000" baseline="-25000" dirty="0">
                    <a:solidFill>
                      <a:prstClr val="white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1 km</a:t>
                </a:r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4268026" y="3795274"/>
                <a:ext cx="152203" cy="132297"/>
              </a:xfrm>
              <a:prstGeom prst="ellipse">
                <a:avLst/>
              </a:prstGeom>
              <a:solidFill>
                <a:srgbClr val="FF0000"/>
              </a:solidFill>
              <a:ln w="158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/>
                </a:pPr>
                <a:endParaRPr lang="en-US" altLang="en-US" sz="2000" baseline="-25000" smtClean="0">
                  <a:solidFill>
                    <a:prstClr val="white"/>
                  </a:solidFill>
                  <a:latin typeface="Calibri" pitchFamily="34" charset="0"/>
                  <a:ea typeface="ＭＳ Ｐゴシック" pitchFamily="34" charset="-128"/>
                  <a:cs typeface="Arial" pitchFamily="34" charset="0"/>
                </a:endParaRPr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5715332" y="2463475"/>
                <a:ext cx="154970" cy="135238"/>
              </a:xfrm>
              <a:prstGeom prst="ellipse">
                <a:avLst/>
              </a:prstGeom>
              <a:solidFill>
                <a:srgbClr val="FF0000"/>
              </a:solidFill>
              <a:ln w="158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/>
                </a:pPr>
                <a:endParaRPr lang="en-US" altLang="en-US" sz="2000" baseline="-25000" smtClean="0">
                  <a:solidFill>
                    <a:prstClr val="white"/>
                  </a:solidFill>
                  <a:latin typeface="Calibri" pitchFamily="34" charset="0"/>
                  <a:ea typeface="ＭＳ Ｐゴシック" pitchFamily="34" charset="-128"/>
                  <a:cs typeface="Arial" pitchFamily="34" charset="0"/>
                </a:endParaRPr>
              </a:p>
            </p:txBody>
          </p:sp>
          <p:cxnSp>
            <p:nvCxnSpPr>
              <p:cNvPr id="31" name="Straight Arrow Connector 30"/>
              <p:cNvCxnSpPr/>
              <p:nvPr/>
            </p:nvCxnSpPr>
            <p:spPr>
              <a:xfrm flipH="1" flipV="1">
                <a:off x="2009896" y="5491626"/>
                <a:ext cx="5764318" cy="20581"/>
              </a:xfrm>
              <a:prstGeom prst="straightConnector1">
                <a:avLst/>
              </a:prstGeom>
              <a:ln w="25400" cmpd="sng">
                <a:solidFill>
                  <a:schemeClr val="bg1"/>
                </a:solidFill>
                <a:prstDash val="solid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Oval 31"/>
              <p:cNvSpPr/>
              <p:nvPr/>
            </p:nvSpPr>
            <p:spPr>
              <a:xfrm>
                <a:off x="4995830" y="5459288"/>
                <a:ext cx="243524" cy="241076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2000" baseline="-25000" dirty="0">
                    <a:solidFill>
                      <a:prstClr val="white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2.5km</a:t>
                </a:r>
              </a:p>
            </p:txBody>
          </p:sp>
          <p:cxnSp>
            <p:nvCxnSpPr>
              <p:cNvPr id="33" name="Straight Arrow Connector 32"/>
              <p:cNvCxnSpPr/>
              <p:nvPr/>
            </p:nvCxnSpPr>
            <p:spPr>
              <a:xfrm>
                <a:off x="7774215" y="684804"/>
                <a:ext cx="0" cy="4827403"/>
              </a:xfrm>
              <a:prstGeom prst="straightConnector1">
                <a:avLst/>
              </a:prstGeom>
              <a:ln w="25400" cmpd="sng">
                <a:solidFill>
                  <a:schemeClr val="bg1"/>
                </a:solidFill>
                <a:prstDash val="solid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Oval 33"/>
              <p:cNvSpPr/>
              <p:nvPr/>
            </p:nvSpPr>
            <p:spPr>
              <a:xfrm>
                <a:off x="7984531" y="3201404"/>
                <a:ext cx="243524" cy="241076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2000" baseline="-25000" dirty="0">
                    <a:solidFill>
                      <a:prstClr val="white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3km</a:t>
                </a:r>
              </a:p>
            </p:txBody>
          </p:sp>
        </p:grpSp>
        <p:grpSp>
          <p:nvGrpSpPr>
            <p:cNvPr id="13" name="Group 12"/>
            <p:cNvGrpSpPr>
              <a:grpSpLocks/>
            </p:cNvGrpSpPr>
            <p:nvPr/>
          </p:nvGrpSpPr>
          <p:grpSpPr bwMode="auto">
            <a:xfrm>
              <a:off x="468313" y="3122613"/>
              <a:ext cx="1295400" cy="1819275"/>
              <a:chOff x="539552" y="3140968"/>
              <a:chExt cx="1152128" cy="1673752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9552" y="3140968"/>
                <a:ext cx="1152128" cy="16737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" name="Rectangular Callout 14"/>
              <p:cNvSpPr>
                <a:spLocks noChangeArrowheads="1"/>
              </p:cNvSpPr>
              <p:nvPr/>
            </p:nvSpPr>
            <p:spPr bwMode="auto">
              <a:xfrm>
                <a:off x="539552" y="3140968"/>
                <a:ext cx="1152128" cy="1656184"/>
              </a:xfrm>
              <a:prstGeom prst="wedgeRectCallout">
                <a:avLst>
                  <a:gd name="adj1" fmla="val 60926"/>
                  <a:gd name="adj2" fmla="val 65991"/>
                </a:avLst>
              </a:prstGeom>
              <a:noFill/>
              <a:ln w="19050" algn="ctr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en-US" sz="2400" baseline="-25000">
                  <a:solidFill>
                    <a:srgbClr val="262626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6150" name="Picture 6" descr="http://www.volcano-erasmusplus.eu/wp-content/uploads/2015/10/3023455-poster-p-volcano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1173" y="2999060"/>
            <a:ext cx="5283263" cy="2971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eknowyourdreamz.com/images/zebra/zebra-02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8545" y="3235573"/>
            <a:ext cx="4759795" cy="2974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>
            <a:stCxn id="16" idx="3"/>
          </p:cNvCxnSpPr>
          <p:nvPr/>
        </p:nvCxnSpPr>
        <p:spPr>
          <a:xfrm>
            <a:off x="6879108" y="4028246"/>
            <a:ext cx="1089235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lbow Connector 6"/>
          <p:cNvCxnSpPr/>
          <p:nvPr/>
        </p:nvCxnSpPr>
        <p:spPr>
          <a:xfrm>
            <a:off x="6126480" y="2303947"/>
            <a:ext cx="1811829" cy="1003518"/>
          </a:xfrm>
          <a:prstGeom prst="bentConnector3">
            <a:avLst>
              <a:gd name="adj1" fmla="val 58874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lbow Connector 38"/>
          <p:cNvCxnSpPr/>
          <p:nvPr/>
        </p:nvCxnSpPr>
        <p:spPr>
          <a:xfrm>
            <a:off x="5552878" y="2000367"/>
            <a:ext cx="2415465" cy="533986"/>
          </a:xfrm>
          <a:prstGeom prst="bentConnector3">
            <a:avLst>
              <a:gd name="adj1" fmla="val 81200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/>
          <p:nvPr/>
        </p:nvCxnSpPr>
        <p:spPr>
          <a:xfrm flipV="1">
            <a:off x="5198340" y="5455927"/>
            <a:ext cx="2739969" cy="633374"/>
          </a:xfrm>
          <a:prstGeom prst="bentConnector3">
            <a:avLst>
              <a:gd name="adj1" fmla="val 86307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Elbow Connector 46"/>
          <p:cNvCxnSpPr/>
          <p:nvPr/>
        </p:nvCxnSpPr>
        <p:spPr>
          <a:xfrm flipV="1">
            <a:off x="6474436" y="4695673"/>
            <a:ext cx="1477823" cy="1105392"/>
          </a:xfrm>
          <a:prstGeom prst="bentConnector3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8004702" y="2317600"/>
            <a:ext cx="29103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GreenOrbs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 [Y. Liu et al.]</a:t>
            </a:r>
            <a:endParaRPr lang="en-SG" sz="2000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8000222" y="3069404"/>
            <a:ext cx="40414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Golden Gate Bridge [S. Kim et al.]</a:t>
            </a:r>
            <a:endParaRPr lang="en-SG" sz="2000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8004415" y="3813268"/>
            <a:ext cx="35609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Water Reservoir [W. Du et al.]</a:t>
            </a:r>
            <a:endParaRPr lang="en-SG" sz="2000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8006093" y="4468089"/>
            <a:ext cx="37678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Volcano [G. Werner-Allen et al.]</a:t>
            </a:r>
            <a:endParaRPr lang="en-SG" sz="2000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8007773" y="5223381"/>
            <a:ext cx="27034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ZebraNet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 [T. Liu et al.]</a:t>
            </a:r>
            <a:endParaRPr lang="en-SG" sz="2000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52403" y="6445124"/>
            <a:ext cx="1136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 Light" panose="020F0302020204030204" pitchFamily="34" charset="0"/>
              </a:rPr>
              <a:t>IPSN 2016</a:t>
            </a:r>
            <a:endParaRPr lang="en-SG" dirty="0">
              <a:latin typeface="Calibri Light" panose="020F030202020403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617869" y="6445124"/>
            <a:ext cx="28729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Mobashir </a:t>
            </a:r>
            <a:r>
              <a:rPr lang="en-US" dirty="0" smtClean="0">
                <a:latin typeface="Calibri Light" panose="020F0302020204030204" pitchFamily="34" charset="0"/>
              </a:rPr>
              <a:t>Mohammad | NUS</a:t>
            </a:r>
            <a:endParaRPr lang="en-SG" dirty="0"/>
          </a:p>
        </p:txBody>
      </p:sp>
      <p:sp>
        <p:nvSpPr>
          <p:cNvPr id="43" name="Rectangle 42"/>
          <p:cNvSpPr/>
          <p:nvPr/>
        </p:nvSpPr>
        <p:spPr>
          <a:xfrm>
            <a:off x="11068521" y="6445124"/>
            <a:ext cx="942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Calibri Light" panose="020F0302020204030204" pitchFamily="34" charset="0"/>
              </a:rPr>
              <a:t>Oppcast</a:t>
            </a:r>
            <a:endParaRPr lang="en-SG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97240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6" grpId="0"/>
      <p:bldP spid="57" grpId="0"/>
      <p:bldP spid="58" grpId="0"/>
      <p:bldP spid="5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Oppcast</a:t>
            </a:r>
            <a:endParaRPr lang="en-SG" dirty="0"/>
          </a:p>
        </p:txBody>
      </p:sp>
      <p:sp>
        <p:nvSpPr>
          <p:cNvPr id="11" name="TextBox 10"/>
          <p:cNvSpPr txBox="1"/>
          <p:nvPr/>
        </p:nvSpPr>
        <p:spPr>
          <a:xfrm>
            <a:off x="152403" y="6445124"/>
            <a:ext cx="1136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 Light" panose="020F0302020204030204" pitchFamily="34" charset="0"/>
              </a:rPr>
              <a:t>IPSN 2016</a:t>
            </a:r>
            <a:endParaRPr lang="en-SG" dirty="0">
              <a:latin typeface="Calibri Light" panose="020F03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17869" y="6445124"/>
            <a:ext cx="28729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Mobashir </a:t>
            </a:r>
            <a:r>
              <a:rPr lang="en-US" dirty="0" smtClean="0">
                <a:latin typeface="Calibri Light" panose="020F0302020204030204" pitchFamily="34" charset="0"/>
              </a:rPr>
              <a:t>Mohammad | NUS</a:t>
            </a:r>
            <a:endParaRPr lang="en-SG" dirty="0"/>
          </a:p>
        </p:txBody>
      </p:sp>
      <p:sp>
        <p:nvSpPr>
          <p:cNvPr id="13" name="Rectangle 12"/>
          <p:cNvSpPr/>
          <p:nvPr/>
        </p:nvSpPr>
        <p:spPr>
          <a:xfrm>
            <a:off x="11068521" y="6445124"/>
            <a:ext cx="942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Calibri Light" panose="020F0302020204030204" pitchFamily="34" charset="0"/>
              </a:rPr>
              <a:t>Oppcast</a:t>
            </a:r>
            <a:endParaRPr lang="en-SG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215" y="1737360"/>
            <a:ext cx="9928529" cy="455921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79374" y="2345635"/>
            <a:ext cx="3935896" cy="1351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346465" y="2345635"/>
            <a:ext cx="3935896" cy="1351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331225" y="3813751"/>
            <a:ext cx="3935896" cy="16328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279374" y="3845911"/>
            <a:ext cx="3935896" cy="16328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91593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 animBg="1"/>
      <p:bldP spid="17" grpId="0" animBg="1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Oppcast</a:t>
            </a:r>
            <a:endParaRPr lang="en-SG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289253" y="2079562"/>
            <a:ext cx="10058400" cy="40233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>
                <a:latin typeface="Calibri Light" panose="020F0302020204030204" pitchFamily="34" charset="0"/>
              </a:rPr>
              <a:t>Key </a:t>
            </a:r>
            <a:r>
              <a:rPr lang="en-US" sz="3600" dirty="0" smtClean="0">
                <a:latin typeface="Calibri Light" panose="020F0302020204030204" pitchFamily="34" charset="0"/>
              </a:rPr>
              <a:t>Techniques</a:t>
            </a:r>
            <a:endParaRPr lang="en-US" sz="3600" dirty="0">
              <a:latin typeface="Calibri Light" panose="020F03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403" y="6445124"/>
            <a:ext cx="1136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 Light" panose="020F0302020204030204" pitchFamily="34" charset="0"/>
              </a:rPr>
              <a:t>IPSN 2016</a:t>
            </a:r>
            <a:endParaRPr lang="en-SG" dirty="0">
              <a:latin typeface="Calibri Light" panose="020F03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17869" y="6445124"/>
            <a:ext cx="28729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Mobashir </a:t>
            </a:r>
            <a:r>
              <a:rPr lang="en-US" dirty="0" smtClean="0">
                <a:latin typeface="Calibri Light" panose="020F0302020204030204" pitchFamily="34" charset="0"/>
              </a:rPr>
              <a:t>Mohammad | NUS</a:t>
            </a:r>
            <a:endParaRPr lang="en-SG" dirty="0"/>
          </a:p>
        </p:txBody>
      </p:sp>
      <p:sp>
        <p:nvSpPr>
          <p:cNvPr id="13" name="Rectangle 12"/>
          <p:cNvSpPr/>
          <p:nvPr/>
        </p:nvSpPr>
        <p:spPr>
          <a:xfrm>
            <a:off x="11068521" y="6445124"/>
            <a:ext cx="942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Calibri Light" panose="020F0302020204030204" pitchFamily="34" charset="0"/>
              </a:rPr>
              <a:t>Oppcast</a:t>
            </a:r>
            <a:endParaRPr lang="en-SG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844919959"/>
              </p:ext>
            </p:extLst>
          </p:nvPr>
        </p:nvGraphicFramePr>
        <p:xfrm>
          <a:off x="1289253" y="3101008"/>
          <a:ext cx="9866427" cy="2395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3875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Oppcast</a:t>
            </a:r>
            <a:endParaRPr lang="en-SG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289253" y="2079562"/>
            <a:ext cx="10058400" cy="40233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>
                <a:latin typeface="Calibri Light" panose="020F0302020204030204" pitchFamily="34" charset="0"/>
              </a:rPr>
              <a:t>Key </a:t>
            </a:r>
            <a:r>
              <a:rPr lang="en-US" sz="3600" dirty="0" smtClean="0">
                <a:latin typeface="Calibri Light" panose="020F0302020204030204" pitchFamily="34" charset="0"/>
              </a:rPr>
              <a:t>Techniques</a:t>
            </a:r>
            <a:endParaRPr lang="en-US" sz="3600" dirty="0">
              <a:latin typeface="Calibri Light" panose="020F03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403" y="6445124"/>
            <a:ext cx="1136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 Light" panose="020F0302020204030204" pitchFamily="34" charset="0"/>
              </a:rPr>
              <a:t>IPSN 2016</a:t>
            </a:r>
            <a:endParaRPr lang="en-SG" dirty="0">
              <a:latin typeface="Calibri Light" panose="020F03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17869" y="6445124"/>
            <a:ext cx="28729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Mobashir </a:t>
            </a:r>
            <a:r>
              <a:rPr lang="en-US" dirty="0" smtClean="0">
                <a:latin typeface="Calibri Light" panose="020F0302020204030204" pitchFamily="34" charset="0"/>
              </a:rPr>
              <a:t>Mohammad | NUS</a:t>
            </a:r>
            <a:endParaRPr lang="en-SG" dirty="0"/>
          </a:p>
        </p:txBody>
      </p:sp>
      <p:sp>
        <p:nvSpPr>
          <p:cNvPr id="13" name="Rectangle 12"/>
          <p:cNvSpPr/>
          <p:nvPr/>
        </p:nvSpPr>
        <p:spPr>
          <a:xfrm>
            <a:off x="11068521" y="6445124"/>
            <a:ext cx="942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Calibri Light" panose="020F0302020204030204" pitchFamily="34" charset="0"/>
              </a:rPr>
              <a:t>Oppcast</a:t>
            </a:r>
            <a:endParaRPr lang="en-SG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823663008"/>
              </p:ext>
            </p:extLst>
          </p:nvPr>
        </p:nvGraphicFramePr>
        <p:xfrm>
          <a:off x="1289253" y="3101008"/>
          <a:ext cx="9866427" cy="2395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83492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 Light" panose="020F0302020204030204" pitchFamily="34" charset="0"/>
              </a:rPr>
              <a:t>Eliminate Channel Quality </a:t>
            </a:r>
            <a:r>
              <a:rPr lang="en-US" dirty="0" smtClean="0">
                <a:latin typeface="Calibri Light" panose="020F0302020204030204" pitchFamily="34" charset="0"/>
              </a:rPr>
              <a:t>Estimation</a:t>
            </a:r>
            <a:endParaRPr lang="en-SG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289252" y="2079562"/>
            <a:ext cx="10173877" cy="4023360"/>
          </a:xfrm>
        </p:spPr>
        <p:txBody>
          <a:bodyPr>
            <a:normAutofit/>
          </a:bodyPr>
          <a:lstStyle/>
          <a:p>
            <a:pPr>
              <a:buFont typeface="Courier New" charset="0"/>
              <a:buChar char="o"/>
            </a:pPr>
            <a:r>
              <a:rPr lang="en-US" sz="3600" dirty="0">
                <a:latin typeface="Calibri Light" panose="020F0302020204030204" pitchFamily="34" charset="0"/>
              </a:rPr>
              <a:t> </a:t>
            </a:r>
            <a:r>
              <a:rPr lang="en-US" sz="3600" dirty="0" smtClean="0">
                <a:latin typeface="Calibri Light" panose="020F0302020204030204" pitchFamily="34" charset="0"/>
              </a:rPr>
              <a:t>Randomly pick </a:t>
            </a:r>
            <a:r>
              <a:rPr lang="en-US" sz="3600" dirty="0" smtClean="0">
                <a:solidFill>
                  <a:srgbClr val="E48312"/>
                </a:solidFill>
                <a:latin typeface="Calibri Light" panose="020F0302020204030204" pitchFamily="34" charset="0"/>
              </a:rPr>
              <a:t>3 ZigBee</a:t>
            </a:r>
            <a:r>
              <a:rPr lang="en-US" sz="3600" dirty="0" smtClean="0">
                <a:latin typeface="Calibri Light" panose="020F0302020204030204" pitchFamily="34" charset="0"/>
              </a:rPr>
              <a:t> channels that are “</a:t>
            </a:r>
            <a:r>
              <a:rPr lang="en-US" sz="3600" dirty="0" smtClean="0">
                <a:solidFill>
                  <a:srgbClr val="E48312"/>
                </a:solidFill>
                <a:latin typeface="Calibri Light" panose="020F0302020204030204" pitchFamily="34" charset="0"/>
              </a:rPr>
              <a:t>far apart</a:t>
            </a:r>
            <a:r>
              <a:rPr lang="en-US" sz="3600" dirty="0" smtClean="0">
                <a:latin typeface="Calibri Light" panose="020F0302020204030204" pitchFamily="34" charset="0"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2403" y="6445124"/>
            <a:ext cx="1136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 Light" panose="020F0302020204030204" pitchFamily="34" charset="0"/>
              </a:rPr>
              <a:t>IPSN 2016</a:t>
            </a:r>
            <a:endParaRPr lang="en-SG" dirty="0">
              <a:latin typeface="Calibri Light" panose="020F03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17869" y="6445124"/>
            <a:ext cx="28729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Mobashir </a:t>
            </a:r>
            <a:r>
              <a:rPr lang="en-US" dirty="0" smtClean="0">
                <a:latin typeface="Calibri Light" panose="020F0302020204030204" pitchFamily="34" charset="0"/>
              </a:rPr>
              <a:t>Mohammad | NUS</a:t>
            </a:r>
            <a:endParaRPr lang="en-SG" dirty="0"/>
          </a:p>
        </p:txBody>
      </p:sp>
      <p:sp>
        <p:nvSpPr>
          <p:cNvPr id="13" name="Rectangle 12"/>
          <p:cNvSpPr/>
          <p:nvPr/>
        </p:nvSpPr>
        <p:spPr>
          <a:xfrm>
            <a:off x="11068521" y="6445124"/>
            <a:ext cx="942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Calibri Light" panose="020F0302020204030204" pitchFamily="34" charset="0"/>
              </a:rPr>
              <a:t>Oppcast</a:t>
            </a:r>
            <a:endParaRPr lang="en-SG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24" y="2968600"/>
            <a:ext cx="11382727" cy="313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031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25" y="2968600"/>
            <a:ext cx="11382724" cy="31343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 Light" panose="020F0302020204030204" pitchFamily="34" charset="0"/>
              </a:rPr>
              <a:t>Eliminate Channel Quality </a:t>
            </a:r>
            <a:r>
              <a:rPr lang="en-US" dirty="0" smtClean="0">
                <a:latin typeface="Calibri Light" panose="020F0302020204030204" pitchFamily="34" charset="0"/>
              </a:rPr>
              <a:t>Estimation</a:t>
            </a:r>
            <a:endParaRPr lang="en-SG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289252" y="2079562"/>
            <a:ext cx="10173877" cy="4023360"/>
          </a:xfrm>
        </p:spPr>
        <p:txBody>
          <a:bodyPr>
            <a:normAutofit/>
          </a:bodyPr>
          <a:lstStyle/>
          <a:p>
            <a:pPr>
              <a:buFont typeface="Courier New" charset="0"/>
              <a:buChar char="o"/>
            </a:pPr>
            <a:r>
              <a:rPr lang="en-US" sz="3600" dirty="0">
                <a:latin typeface="Calibri Light" panose="020F0302020204030204" pitchFamily="34" charset="0"/>
              </a:rPr>
              <a:t> </a:t>
            </a:r>
            <a:r>
              <a:rPr lang="en-US" sz="3600" dirty="0" smtClean="0">
                <a:latin typeface="Calibri Light" panose="020F0302020204030204" pitchFamily="34" charset="0"/>
              </a:rPr>
              <a:t>Randomly pick </a:t>
            </a:r>
            <a:r>
              <a:rPr lang="en-US" sz="3600" dirty="0" smtClean="0">
                <a:solidFill>
                  <a:srgbClr val="E48312"/>
                </a:solidFill>
                <a:latin typeface="Calibri Light" panose="020F0302020204030204" pitchFamily="34" charset="0"/>
              </a:rPr>
              <a:t>3 ZigBee</a:t>
            </a:r>
            <a:r>
              <a:rPr lang="en-US" sz="3600" dirty="0" smtClean="0">
                <a:latin typeface="Calibri Light" panose="020F0302020204030204" pitchFamily="34" charset="0"/>
              </a:rPr>
              <a:t> channels that are “</a:t>
            </a:r>
            <a:r>
              <a:rPr lang="en-US" sz="3600" dirty="0" smtClean="0">
                <a:solidFill>
                  <a:srgbClr val="E48312"/>
                </a:solidFill>
                <a:latin typeface="Calibri Light" panose="020F0302020204030204" pitchFamily="34" charset="0"/>
              </a:rPr>
              <a:t>far apart</a:t>
            </a:r>
            <a:r>
              <a:rPr lang="en-US" sz="3600" dirty="0" smtClean="0">
                <a:latin typeface="Calibri Light" panose="020F0302020204030204" pitchFamily="34" charset="0"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2403" y="6445124"/>
            <a:ext cx="1136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 Light" panose="020F0302020204030204" pitchFamily="34" charset="0"/>
              </a:rPr>
              <a:t>IPSN 2016</a:t>
            </a:r>
            <a:endParaRPr lang="en-SG" dirty="0">
              <a:latin typeface="Calibri Light" panose="020F03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17869" y="6445124"/>
            <a:ext cx="28729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Mobashir </a:t>
            </a:r>
            <a:r>
              <a:rPr lang="en-US" dirty="0" smtClean="0">
                <a:latin typeface="Calibri Light" panose="020F0302020204030204" pitchFamily="34" charset="0"/>
              </a:rPr>
              <a:t>Mohammad | NUS</a:t>
            </a:r>
            <a:endParaRPr lang="en-SG" dirty="0"/>
          </a:p>
        </p:txBody>
      </p:sp>
      <p:sp>
        <p:nvSpPr>
          <p:cNvPr id="13" name="Rectangle 12"/>
          <p:cNvSpPr/>
          <p:nvPr/>
        </p:nvSpPr>
        <p:spPr>
          <a:xfrm>
            <a:off x="11068521" y="6445124"/>
            <a:ext cx="942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Calibri Light" panose="020F0302020204030204" pitchFamily="34" charset="0"/>
              </a:rPr>
              <a:t>Oppcast</a:t>
            </a:r>
            <a:endParaRPr lang="en-SG" dirty="0"/>
          </a:p>
        </p:txBody>
      </p:sp>
      <p:pic>
        <p:nvPicPr>
          <p:cNvPr id="1026" name="Picture 2" descr="http://www.clker.com/cliparts/s/1/v/q/p/N/black-check-mark-m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175" y="3872271"/>
            <a:ext cx="472850" cy="437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www.clker.com/cliparts/s/1/v/q/p/N/black-check-mark-m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194" y="3872271"/>
            <a:ext cx="472850" cy="437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www.clker.com/cliparts/s/1/v/q/p/N/black-check-mark-m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0161" y="3872271"/>
            <a:ext cx="472850" cy="437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7782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 Light" panose="020F0302020204030204" pitchFamily="34" charset="0"/>
              </a:rPr>
              <a:t>Eliminate Channel Quality </a:t>
            </a:r>
            <a:r>
              <a:rPr lang="en-US" dirty="0" smtClean="0">
                <a:latin typeface="Calibri Light" panose="020F0302020204030204" pitchFamily="34" charset="0"/>
              </a:rPr>
              <a:t>Estimation</a:t>
            </a:r>
            <a:endParaRPr lang="en-SG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289252" y="2079562"/>
            <a:ext cx="10173877" cy="4023360"/>
          </a:xfrm>
        </p:spPr>
        <p:txBody>
          <a:bodyPr>
            <a:normAutofit/>
          </a:bodyPr>
          <a:lstStyle/>
          <a:p>
            <a:pPr>
              <a:buFont typeface="Courier New" charset="0"/>
              <a:buChar char="o"/>
            </a:pPr>
            <a:r>
              <a:rPr lang="en-US" sz="3600" dirty="0">
                <a:latin typeface="Calibri Light" panose="020F0302020204030204" pitchFamily="34" charset="0"/>
              </a:rPr>
              <a:t> </a:t>
            </a:r>
            <a:r>
              <a:rPr lang="en-US" sz="3600" dirty="0" smtClean="0">
                <a:latin typeface="Calibri Light" panose="020F0302020204030204" pitchFamily="34" charset="0"/>
              </a:rPr>
              <a:t>Randomly pick </a:t>
            </a:r>
            <a:r>
              <a:rPr lang="en-US" sz="3600" dirty="0" smtClean="0">
                <a:solidFill>
                  <a:srgbClr val="E48312"/>
                </a:solidFill>
                <a:latin typeface="Calibri Light" panose="020F0302020204030204" pitchFamily="34" charset="0"/>
              </a:rPr>
              <a:t>3 ZigBee</a:t>
            </a:r>
            <a:r>
              <a:rPr lang="en-US" sz="3600" dirty="0" smtClean="0">
                <a:latin typeface="Calibri Light" panose="020F0302020204030204" pitchFamily="34" charset="0"/>
              </a:rPr>
              <a:t> channels that are “</a:t>
            </a:r>
            <a:r>
              <a:rPr lang="en-US" sz="3600" dirty="0" smtClean="0">
                <a:solidFill>
                  <a:srgbClr val="E48312"/>
                </a:solidFill>
                <a:latin typeface="Calibri Light" panose="020F0302020204030204" pitchFamily="34" charset="0"/>
              </a:rPr>
              <a:t>far apart</a:t>
            </a:r>
            <a:r>
              <a:rPr lang="en-US" sz="3600" dirty="0" smtClean="0">
                <a:latin typeface="Calibri Light" panose="020F0302020204030204" pitchFamily="34" charset="0"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2403" y="6445124"/>
            <a:ext cx="1136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 Light" panose="020F0302020204030204" pitchFamily="34" charset="0"/>
              </a:rPr>
              <a:t>IPSN 2016</a:t>
            </a:r>
            <a:endParaRPr lang="en-SG" dirty="0">
              <a:latin typeface="Calibri Light" panose="020F03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17869" y="6445124"/>
            <a:ext cx="28729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Mobashir </a:t>
            </a:r>
            <a:r>
              <a:rPr lang="en-US" dirty="0" smtClean="0">
                <a:latin typeface="Calibri Light" panose="020F0302020204030204" pitchFamily="34" charset="0"/>
              </a:rPr>
              <a:t>Mohammad | NUS</a:t>
            </a:r>
            <a:endParaRPr lang="en-SG" dirty="0"/>
          </a:p>
        </p:txBody>
      </p:sp>
      <p:sp>
        <p:nvSpPr>
          <p:cNvPr id="13" name="Rectangle 12"/>
          <p:cNvSpPr/>
          <p:nvPr/>
        </p:nvSpPr>
        <p:spPr>
          <a:xfrm>
            <a:off x="11068521" y="6445124"/>
            <a:ext cx="942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Calibri Light" panose="020F0302020204030204" pitchFamily="34" charset="0"/>
              </a:rPr>
              <a:t>Oppcast</a:t>
            </a:r>
            <a:endParaRPr lang="en-SG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25" y="2968600"/>
            <a:ext cx="11382724" cy="3134322"/>
          </a:xfrm>
          <a:prstGeom prst="rect">
            <a:avLst/>
          </a:prstGeom>
        </p:spPr>
      </p:pic>
      <p:pic>
        <p:nvPicPr>
          <p:cNvPr id="10" name="Picture 2" descr="http://www.clker.com/cliparts/s/1/v/q/p/N/black-check-mark-m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506" y="3872271"/>
            <a:ext cx="472850" cy="437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www.clker.com/cliparts/s/1/v/q/p/N/black-check-mark-m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525" y="3872271"/>
            <a:ext cx="472850" cy="437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www.clker.com/cliparts/s/1/v/q/p/N/black-check-mark-m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492" y="3872271"/>
            <a:ext cx="472850" cy="437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8921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 Light" panose="020F0302020204030204" pitchFamily="34" charset="0"/>
              </a:rPr>
              <a:t>Eliminate Channel Quality </a:t>
            </a:r>
            <a:r>
              <a:rPr lang="en-US" dirty="0" smtClean="0">
                <a:latin typeface="Calibri Light" panose="020F0302020204030204" pitchFamily="34" charset="0"/>
              </a:rPr>
              <a:t>Estimation</a:t>
            </a:r>
            <a:endParaRPr lang="en-SG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289252" y="2079562"/>
            <a:ext cx="10173877" cy="4023360"/>
          </a:xfrm>
        </p:spPr>
        <p:txBody>
          <a:bodyPr>
            <a:normAutofit/>
          </a:bodyPr>
          <a:lstStyle/>
          <a:p>
            <a:pPr>
              <a:buFont typeface="Courier New" charset="0"/>
              <a:buChar char="o"/>
            </a:pPr>
            <a:r>
              <a:rPr lang="en-US" sz="3600" dirty="0">
                <a:latin typeface="Calibri Light" panose="020F0302020204030204" pitchFamily="34" charset="0"/>
              </a:rPr>
              <a:t> </a:t>
            </a:r>
            <a:r>
              <a:rPr lang="en-US" sz="3600" dirty="0" smtClean="0">
                <a:latin typeface="Calibri Light" panose="020F0302020204030204" pitchFamily="34" charset="0"/>
              </a:rPr>
              <a:t>Randomly pick </a:t>
            </a:r>
            <a:r>
              <a:rPr lang="en-US" sz="3600" dirty="0" smtClean="0">
                <a:solidFill>
                  <a:srgbClr val="E48312"/>
                </a:solidFill>
                <a:latin typeface="Calibri Light" panose="020F0302020204030204" pitchFamily="34" charset="0"/>
              </a:rPr>
              <a:t>3 ZigBee</a:t>
            </a:r>
            <a:r>
              <a:rPr lang="en-US" sz="3600" dirty="0" smtClean="0">
                <a:latin typeface="Calibri Light" panose="020F0302020204030204" pitchFamily="34" charset="0"/>
              </a:rPr>
              <a:t> channels that are “</a:t>
            </a:r>
            <a:r>
              <a:rPr lang="en-US" sz="3600" dirty="0" smtClean="0">
                <a:solidFill>
                  <a:srgbClr val="E48312"/>
                </a:solidFill>
                <a:latin typeface="Calibri Light" panose="020F0302020204030204" pitchFamily="34" charset="0"/>
              </a:rPr>
              <a:t>far apart</a:t>
            </a:r>
            <a:r>
              <a:rPr lang="en-US" sz="3600" dirty="0" smtClean="0">
                <a:latin typeface="Calibri Light" panose="020F0302020204030204" pitchFamily="34" charset="0"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2403" y="6445124"/>
            <a:ext cx="1136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 Light" panose="020F0302020204030204" pitchFamily="34" charset="0"/>
              </a:rPr>
              <a:t>IPSN 2016</a:t>
            </a:r>
            <a:endParaRPr lang="en-SG" dirty="0">
              <a:latin typeface="Calibri Light" panose="020F03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17869" y="6445124"/>
            <a:ext cx="28729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Mobashir </a:t>
            </a:r>
            <a:r>
              <a:rPr lang="en-US" dirty="0" smtClean="0">
                <a:latin typeface="Calibri Light" panose="020F0302020204030204" pitchFamily="34" charset="0"/>
              </a:rPr>
              <a:t>Mohammad | NUS</a:t>
            </a:r>
            <a:endParaRPr lang="en-SG" dirty="0"/>
          </a:p>
        </p:txBody>
      </p:sp>
      <p:sp>
        <p:nvSpPr>
          <p:cNvPr id="13" name="Rectangle 12"/>
          <p:cNvSpPr/>
          <p:nvPr/>
        </p:nvSpPr>
        <p:spPr>
          <a:xfrm>
            <a:off x="11068521" y="6445124"/>
            <a:ext cx="942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Calibri Light" panose="020F0302020204030204" pitchFamily="34" charset="0"/>
              </a:rPr>
              <a:t>Oppcast</a:t>
            </a:r>
            <a:endParaRPr lang="en-SG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25" y="2968600"/>
            <a:ext cx="11382724" cy="3134322"/>
          </a:xfrm>
          <a:prstGeom prst="rect">
            <a:avLst/>
          </a:prstGeom>
        </p:spPr>
      </p:pic>
      <p:pic>
        <p:nvPicPr>
          <p:cNvPr id="10" name="Picture 2" descr="http://www.clker.com/cliparts/s/1/v/q/p/N/black-check-mark-m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392" y="3872271"/>
            <a:ext cx="472850" cy="437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www.clker.com/cliparts/s/1/v/q/p/N/black-check-mark-m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411" y="3872271"/>
            <a:ext cx="472850" cy="437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www.clker.com/cliparts/s/1/v/q/p/N/black-check-mark-m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378" y="3872271"/>
            <a:ext cx="472850" cy="437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5615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25" y="2968600"/>
            <a:ext cx="11487057" cy="31262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 Light" panose="020F0302020204030204" pitchFamily="34" charset="0"/>
              </a:rPr>
              <a:t>Eliminate Channel Quality </a:t>
            </a:r>
            <a:r>
              <a:rPr lang="en-US" dirty="0" smtClean="0">
                <a:latin typeface="Calibri Light" panose="020F0302020204030204" pitchFamily="34" charset="0"/>
              </a:rPr>
              <a:t>Estimation</a:t>
            </a:r>
            <a:endParaRPr lang="en-SG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289252" y="2079562"/>
            <a:ext cx="10173877" cy="4023360"/>
          </a:xfrm>
        </p:spPr>
        <p:txBody>
          <a:bodyPr>
            <a:normAutofit/>
          </a:bodyPr>
          <a:lstStyle/>
          <a:p>
            <a:pPr>
              <a:buFont typeface="Courier New" charset="0"/>
              <a:buChar char="o"/>
            </a:pPr>
            <a:r>
              <a:rPr lang="en-US" sz="3600" dirty="0">
                <a:latin typeface="Calibri Light" panose="020F0302020204030204" pitchFamily="34" charset="0"/>
              </a:rPr>
              <a:t> </a:t>
            </a:r>
            <a:r>
              <a:rPr lang="en-US" sz="3600" dirty="0" smtClean="0">
                <a:latin typeface="Calibri Light" panose="020F0302020204030204" pitchFamily="34" charset="0"/>
              </a:rPr>
              <a:t>Randomly pick </a:t>
            </a:r>
            <a:r>
              <a:rPr lang="en-US" sz="3600" dirty="0" smtClean="0">
                <a:solidFill>
                  <a:srgbClr val="E48312"/>
                </a:solidFill>
                <a:latin typeface="Calibri Light" panose="020F0302020204030204" pitchFamily="34" charset="0"/>
              </a:rPr>
              <a:t>3 ZigBee</a:t>
            </a:r>
            <a:r>
              <a:rPr lang="en-US" sz="3600" dirty="0" smtClean="0">
                <a:latin typeface="Calibri Light" panose="020F0302020204030204" pitchFamily="34" charset="0"/>
              </a:rPr>
              <a:t> channels that are “</a:t>
            </a:r>
            <a:r>
              <a:rPr lang="en-US" sz="3600" dirty="0" smtClean="0">
                <a:solidFill>
                  <a:srgbClr val="E48312"/>
                </a:solidFill>
                <a:latin typeface="Calibri Light" panose="020F0302020204030204" pitchFamily="34" charset="0"/>
              </a:rPr>
              <a:t>far apart</a:t>
            </a:r>
            <a:r>
              <a:rPr lang="en-US" sz="3600" dirty="0" smtClean="0">
                <a:latin typeface="Calibri Light" panose="020F0302020204030204" pitchFamily="34" charset="0"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2403" y="6445124"/>
            <a:ext cx="1136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 Light" panose="020F0302020204030204" pitchFamily="34" charset="0"/>
              </a:rPr>
              <a:t>IPSN 2016</a:t>
            </a:r>
            <a:endParaRPr lang="en-SG" dirty="0">
              <a:latin typeface="Calibri Light" panose="020F03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17869" y="6445124"/>
            <a:ext cx="28729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Mobashir </a:t>
            </a:r>
            <a:r>
              <a:rPr lang="en-US" dirty="0" smtClean="0">
                <a:latin typeface="Calibri Light" panose="020F0302020204030204" pitchFamily="34" charset="0"/>
              </a:rPr>
              <a:t>Mohammad | NUS</a:t>
            </a:r>
            <a:endParaRPr lang="en-SG" dirty="0"/>
          </a:p>
        </p:txBody>
      </p:sp>
      <p:sp>
        <p:nvSpPr>
          <p:cNvPr id="13" name="Rectangle 12"/>
          <p:cNvSpPr/>
          <p:nvPr/>
        </p:nvSpPr>
        <p:spPr>
          <a:xfrm>
            <a:off x="11068521" y="6445124"/>
            <a:ext cx="942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Calibri Light" panose="020F0302020204030204" pitchFamily="34" charset="0"/>
              </a:rPr>
              <a:t>Oppcast</a:t>
            </a:r>
            <a:endParaRPr lang="en-S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47604" y1="27476" x2="47604" y2="27476"/>
                        <a14:foregroundMark x1="43450" y1="40415" x2="43450" y2="40415"/>
                        <a14:foregroundMark x1="43770" y1="54313" x2="43770" y2="54313"/>
                        <a14:foregroundMark x1="46166" y1="66294" x2="46166" y2="66294"/>
                        <a14:foregroundMark x1="50000" y1="80990" x2="50000" y2="809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35696" y="3029916"/>
            <a:ext cx="543339" cy="5433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7604" y1="27476" x2="47604" y2="27476"/>
                        <a14:foregroundMark x1="43450" y1="40415" x2="43450" y2="40415"/>
                        <a14:foregroundMark x1="43770" y1="54313" x2="43770" y2="54313"/>
                        <a14:foregroundMark x1="46166" y1="66294" x2="46166" y2="66294"/>
                        <a14:foregroundMark x1="50000" y1="80990" x2="50000" y2="809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73488" y="3029916"/>
            <a:ext cx="543339" cy="5433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7604" y1="27476" x2="47604" y2="27476"/>
                        <a14:foregroundMark x1="43450" y1="40415" x2="43450" y2="40415"/>
                        <a14:foregroundMark x1="43770" y1="54313" x2="43770" y2="54313"/>
                        <a14:foregroundMark x1="46166" y1="66294" x2="46166" y2="66294"/>
                        <a14:foregroundMark x1="50000" y1="80990" x2="50000" y2="809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37763" y="3029916"/>
            <a:ext cx="543339" cy="543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17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Oppcast</a:t>
            </a:r>
            <a:endParaRPr lang="en-SG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289253" y="2079562"/>
            <a:ext cx="10058400" cy="40233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>
                <a:latin typeface="Calibri Light" panose="020F0302020204030204" pitchFamily="34" charset="0"/>
              </a:rPr>
              <a:t>Key </a:t>
            </a:r>
            <a:r>
              <a:rPr lang="en-US" sz="3600" dirty="0" smtClean="0">
                <a:latin typeface="Calibri Light" panose="020F0302020204030204" pitchFamily="34" charset="0"/>
              </a:rPr>
              <a:t>Techniques</a:t>
            </a:r>
            <a:endParaRPr lang="en-US" sz="3600" dirty="0">
              <a:latin typeface="Calibri Light" panose="020F03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403" y="6445124"/>
            <a:ext cx="1136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 Light" panose="020F0302020204030204" pitchFamily="34" charset="0"/>
              </a:rPr>
              <a:t>IPSN 2016</a:t>
            </a:r>
            <a:endParaRPr lang="en-SG" dirty="0">
              <a:latin typeface="Calibri Light" panose="020F03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17869" y="6445124"/>
            <a:ext cx="28729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Mobashir </a:t>
            </a:r>
            <a:r>
              <a:rPr lang="en-US" dirty="0" smtClean="0">
                <a:latin typeface="Calibri Light" panose="020F0302020204030204" pitchFamily="34" charset="0"/>
              </a:rPr>
              <a:t>Mohammad | NUS</a:t>
            </a:r>
            <a:endParaRPr lang="en-SG" dirty="0"/>
          </a:p>
        </p:txBody>
      </p:sp>
      <p:sp>
        <p:nvSpPr>
          <p:cNvPr id="13" name="Rectangle 12"/>
          <p:cNvSpPr/>
          <p:nvPr/>
        </p:nvSpPr>
        <p:spPr>
          <a:xfrm>
            <a:off x="11068521" y="6445124"/>
            <a:ext cx="942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Calibri Light" panose="020F0302020204030204" pitchFamily="34" charset="0"/>
              </a:rPr>
              <a:t>Oppcast</a:t>
            </a:r>
            <a:endParaRPr lang="en-SG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839308086"/>
              </p:ext>
            </p:extLst>
          </p:nvPr>
        </p:nvGraphicFramePr>
        <p:xfrm>
          <a:off x="1289253" y="3101008"/>
          <a:ext cx="9866427" cy="2395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97480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 Light" panose="020F0302020204030204" pitchFamily="34" charset="0"/>
              </a:rPr>
              <a:t>Exploit Channel Diversity</a:t>
            </a:r>
            <a:endParaRPr lang="en-SG" dirty="0"/>
          </a:p>
        </p:txBody>
      </p:sp>
      <p:sp>
        <p:nvSpPr>
          <p:cNvPr id="11" name="TextBox 10"/>
          <p:cNvSpPr txBox="1"/>
          <p:nvPr/>
        </p:nvSpPr>
        <p:spPr>
          <a:xfrm>
            <a:off x="152403" y="6445124"/>
            <a:ext cx="1136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 Light" panose="020F0302020204030204" pitchFamily="34" charset="0"/>
              </a:rPr>
              <a:t>IPSN 2016</a:t>
            </a:r>
            <a:endParaRPr lang="en-SG" dirty="0">
              <a:latin typeface="Calibri Light" panose="020F03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17869" y="6445124"/>
            <a:ext cx="28729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Mobashir </a:t>
            </a:r>
            <a:r>
              <a:rPr lang="en-US" dirty="0" smtClean="0">
                <a:latin typeface="Calibri Light" panose="020F0302020204030204" pitchFamily="34" charset="0"/>
              </a:rPr>
              <a:t>Mohammad | NUS</a:t>
            </a:r>
            <a:endParaRPr lang="en-SG" dirty="0"/>
          </a:p>
        </p:txBody>
      </p:sp>
      <p:sp>
        <p:nvSpPr>
          <p:cNvPr id="13" name="Rectangle 12"/>
          <p:cNvSpPr/>
          <p:nvPr/>
        </p:nvSpPr>
        <p:spPr>
          <a:xfrm>
            <a:off x="11068521" y="6445124"/>
            <a:ext cx="942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Calibri Light" panose="020F0302020204030204" pitchFamily="34" charset="0"/>
              </a:rPr>
              <a:t>Oppcast</a:t>
            </a:r>
            <a:endParaRPr lang="en-SG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251"/>
          <a:stretch/>
        </p:blipFill>
        <p:spPr>
          <a:xfrm>
            <a:off x="2174314" y="2662579"/>
            <a:ext cx="6254069" cy="355118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27311" y="2758941"/>
            <a:ext cx="2213372" cy="283433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1178508" y="3359727"/>
            <a:ext cx="973343" cy="999058"/>
            <a:chOff x="917939" y="3359727"/>
            <a:chExt cx="973343" cy="999058"/>
          </a:xfrm>
        </p:grpSpPr>
        <p:grpSp>
          <p:nvGrpSpPr>
            <p:cNvPr id="15" name="Group 14"/>
            <p:cNvGrpSpPr/>
            <p:nvPr/>
          </p:nvGrpSpPr>
          <p:grpSpPr>
            <a:xfrm>
              <a:off x="1066884" y="3701929"/>
              <a:ext cx="656856" cy="656856"/>
              <a:chOff x="988091" y="4583262"/>
              <a:chExt cx="1192696" cy="119269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6018" t="14374" r="7484" b="13143"/>
              <a:stretch/>
            </p:blipFill>
            <p:spPr>
              <a:xfrm>
                <a:off x="988091" y="4782921"/>
                <a:ext cx="1183342" cy="793377"/>
              </a:xfrm>
              <a:prstGeom prst="rect">
                <a:avLst/>
              </a:prstGeom>
            </p:spPr>
          </p:pic>
          <p:sp>
            <p:nvSpPr>
              <p:cNvPr id="17" name="Oval 16"/>
              <p:cNvSpPr/>
              <p:nvPr/>
            </p:nvSpPr>
            <p:spPr>
              <a:xfrm>
                <a:off x="988091" y="4583262"/>
                <a:ext cx="1192696" cy="1192696"/>
              </a:xfrm>
              <a:prstGeom prst="ellipse">
                <a:avLst/>
              </a:prstGeom>
              <a:noFill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Rectangle 3"/>
            <p:cNvSpPr/>
            <p:nvPr/>
          </p:nvSpPr>
          <p:spPr>
            <a:xfrm>
              <a:off x="917939" y="3359727"/>
              <a:ext cx="97334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latin typeface="Calibri Light" panose="020F0302020204030204" pitchFamily="34" charset="0"/>
                </a:rPr>
                <a:t>Receiver</a:t>
              </a:r>
              <a:endParaRPr lang="en-US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282259" y="4868087"/>
            <a:ext cx="837089" cy="961934"/>
            <a:chOff x="1021690" y="4868087"/>
            <a:chExt cx="837089" cy="961934"/>
          </a:xfrm>
        </p:grpSpPr>
        <p:grpSp>
          <p:nvGrpSpPr>
            <p:cNvPr id="9" name="Group 8"/>
            <p:cNvGrpSpPr/>
            <p:nvPr/>
          </p:nvGrpSpPr>
          <p:grpSpPr>
            <a:xfrm>
              <a:off x="1066884" y="5173165"/>
              <a:ext cx="656856" cy="656856"/>
              <a:chOff x="988091" y="4583262"/>
              <a:chExt cx="1192696" cy="1192696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6018" t="14374" r="7484" b="13143"/>
              <a:stretch/>
            </p:blipFill>
            <p:spPr>
              <a:xfrm>
                <a:off x="988091" y="4782921"/>
                <a:ext cx="1183342" cy="793377"/>
              </a:xfrm>
              <a:prstGeom prst="rect">
                <a:avLst/>
              </a:prstGeom>
            </p:spPr>
          </p:pic>
          <p:sp>
            <p:nvSpPr>
              <p:cNvPr id="14" name="Oval 13"/>
              <p:cNvSpPr/>
              <p:nvPr/>
            </p:nvSpPr>
            <p:spPr>
              <a:xfrm>
                <a:off x="988091" y="4583262"/>
                <a:ext cx="1192696" cy="1192696"/>
              </a:xfrm>
              <a:prstGeom prst="ellipse">
                <a:avLst/>
              </a:prstGeom>
              <a:noFill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Rectangle 17"/>
            <p:cNvSpPr/>
            <p:nvPr/>
          </p:nvSpPr>
          <p:spPr>
            <a:xfrm>
              <a:off x="1021690" y="4868087"/>
              <a:ext cx="83708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latin typeface="Calibri Light" panose="020F0302020204030204" pitchFamily="34" charset="0"/>
                </a:rPr>
                <a:t>Sender</a:t>
              </a:r>
              <a:endParaRPr lang="en-US" dirty="0"/>
            </a:p>
          </p:txBody>
        </p:sp>
      </p:grpSp>
      <p:sp>
        <p:nvSpPr>
          <p:cNvPr id="19" name="Rectangle 18"/>
          <p:cNvSpPr/>
          <p:nvPr/>
        </p:nvSpPr>
        <p:spPr>
          <a:xfrm>
            <a:off x="4440683" y="2758942"/>
            <a:ext cx="1734830" cy="283433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6175513" y="2758941"/>
            <a:ext cx="2213372" cy="283433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98"/>
          <a:stretch/>
        </p:blipFill>
        <p:spPr>
          <a:xfrm>
            <a:off x="8468138" y="2662579"/>
            <a:ext cx="2933538" cy="3551182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8481380" y="2758940"/>
            <a:ext cx="2623942" cy="334398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8586236" y="2019521"/>
            <a:ext cx="26973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alibri Light" panose="020F0302020204030204" pitchFamily="34" charset="0"/>
              </a:rPr>
              <a:t>Fast Channel Hop</a:t>
            </a:r>
            <a:endParaRPr lang="en-US" sz="2800" dirty="0"/>
          </a:p>
        </p:txBody>
      </p:sp>
      <p:sp>
        <p:nvSpPr>
          <p:cNvPr id="24" name="Rectangle 23"/>
          <p:cNvSpPr/>
          <p:nvPr/>
        </p:nvSpPr>
        <p:spPr>
          <a:xfrm>
            <a:off x="3483767" y="2019521"/>
            <a:ext cx="36351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latin typeface="Calibri Light" panose="020F0302020204030204" pitchFamily="34" charset="0"/>
              </a:rPr>
              <a:t>Traditional </a:t>
            </a:r>
            <a:r>
              <a:rPr lang="en-US" sz="2800" dirty="0">
                <a:latin typeface="Calibri Light" panose="020F0302020204030204" pitchFamily="34" charset="0"/>
              </a:rPr>
              <a:t>Channel Hop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32079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  <p:bldP spid="19" grpId="0" animBg="1"/>
      <p:bldP spid="20" grpId="0" animBg="1"/>
      <p:bldP spid="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WSN Testbeds</a:t>
            </a:r>
            <a:endParaRPr lang="en-SG" dirty="0"/>
          </a:p>
        </p:txBody>
      </p:sp>
      <p:pic>
        <p:nvPicPr>
          <p:cNvPr id="94" name="Picture 9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172" y="1991004"/>
            <a:ext cx="4725832" cy="2167237"/>
          </a:xfrm>
          <a:prstGeom prst="rect">
            <a:avLst/>
          </a:prstGeom>
        </p:spPr>
      </p:pic>
      <p:pic>
        <p:nvPicPr>
          <p:cNvPr id="1024" name="Picture 10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2483" y="4158241"/>
            <a:ext cx="7251561" cy="1819972"/>
          </a:xfrm>
          <a:prstGeom prst="rect">
            <a:avLst/>
          </a:prstGeom>
        </p:spPr>
      </p:pic>
      <p:pic>
        <p:nvPicPr>
          <p:cNvPr id="1025" name="Picture 102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816" y="4158241"/>
            <a:ext cx="3578146" cy="2001973"/>
          </a:xfrm>
          <a:prstGeom prst="rect">
            <a:avLst/>
          </a:prstGeom>
        </p:spPr>
      </p:pic>
      <p:pic>
        <p:nvPicPr>
          <p:cNvPr id="1027" name="Picture 1026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9413" y="2071389"/>
            <a:ext cx="6702201" cy="16690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3" y="6445124"/>
            <a:ext cx="1136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 Light" panose="020F0302020204030204" pitchFamily="34" charset="0"/>
              </a:rPr>
              <a:t>IPSN 2016</a:t>
            </a:r>
            <a:endParaRPr lang="en-SG" dirty="0">
              <a:latin typeface="Calibri Light" panose="020F03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17869" y="6445124"/>
            <a:ext cx="28729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Mobashir </a:t>
            </a:r>
            <a:r>
              <a:rPr lang="en-US" dirty="0" smtClean="0">
                <a:latin typeface="Calibri Light" panose="020F0302020204030204" pitchFamily="34" charset="0"/>
              </a:rPr>
              <a:t>Mohammad | NUS</a:t>
            </a:r>
            <a:endParaRPr lang="en-SG" dirty="0"/>
          </a:p>
        </p:txBody>
      </p:sp>
      <p:sp>
        <p:nvSpPr>
          <p:cNvPr id="9" name="Rectangle 8"/>
          <p:cNvSpPr/>
          <p:nvPr/>
        </p:nvSpPr>
        <p:spPr>
          <a:xfrm>
            <a:off x="11068521" y="6445124"/>
            <a:ext cx="942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Calibri Light" panose="020F0302020204030204" pitchFamily="34" charset="0"/>
              </a:rPr>
              <a:t>Oppcast</a:t>
            </a:r>
            <a:endParaRPr lang="en-SG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17489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Oppcast</a:t>
            </a:r>
            <a:endParaRPr lang="en-SG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289253" y="2079562"/>
            <a:ext cx="10058400" cy="40233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>
                <a:latin typeface="Calibri Light" panose="020F0302020204030204" pitchFamily="34" charset="0"/>
              </a:rPr>
              <a:t>Key </a:t>
            </a:r>
            <a:r>
              <a:rPr lang="en-US" sz="3600" dirty="0" smtClean="0">
                <a:latin typeface="Calibri Light" panose="020F0302020204030204" pitchFamily="34" charset="0"/>
              </a:rPr>
              <a:t>Techniques</a:t>
            </a:r>
            <a:endParaRPr lang="en-US" sz="3600" dirty="0">
              <a:latin typeface="Calibri Light" panose="020F03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403" y="6445124"/>
            <a:ext cx="1136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 Light" panose="020F0302020204030204" pitchFamily="34" charset="0"/>
              </a:rPr>
              <a:t>IPSN 2016</a:t>
            </a:r>
            <a:endParaRPr lang="en-SG" dirty="0">
              <a:latin typeface="Calibri Light" panose="020F03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17869" y="6445124"/>
            <a:ext cx="28729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Mobashir </a:t>
            </a:r>
            <a:r>
              <a:rPr lang="en-US" dirty="0" smtClean="0">
                <a:latin typeface="Calibri Light" panose="020F0302020204030204" pitchFamily="34" charset="0"/>
              </a:rPr>
              <a:t>Mohammad | NUS</a:t>
            </a:r>
            <a:endParaRPr lang="en-SG" dirty="0"/>
          </a:p>
        </p:txBody>
      </p:sp>
      <p:sp>
        <p:nvSpPr>
          <p:cNvPr id="13" name="Rectangle 12"/>
          <p:cNvSpPr/>
          <p:nvPr/>
        </p:nvSpPr>
        <p:spPr>
          <a:xfrm>
            <a:off x="11068521" y="6445124"/>
            <a:ext cx="942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Calibri Light" panose="020F0302020204030204" pitchFamily="34" charset="0"/>
              </a:rPr>
              <a:t>Oppcast</a:t>
            </a:r>
            <a:endParaRPr lang="en-SG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436184751"/>
              </p:ext>
            </p:extLst>
          </p:nvPr>
        </p:nvGraphicFramePr>
        <p:xfrm>
          <a:off x="1289253" y="3101008"/>
          <a:ext cx="9866427" cy="2395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02267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 Light" panose="020F0302020204030204" pitchFamily="34" charset="0"/>
              </a:rPr>
              <a:t>Exploit Spatial Diversity</a:t>
            </a:r>
            <a:endParaRPr lang="en-SG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289252" y="2079562"/>
            <a:ext cx="10173877" cy="4023360"/>
          </a:xfrm>
          <a:ln>
            <a:noFill/>
          </a:ln>
        </p:spPr>
        <p:txBody>
          <a:bodyPr>
            <a:normAutofit/>
          </a:bodyPr>
          <a:lstStyle/>
          <a:p>
            <a:pPr>
              <a:buFont typeface="Courier New" charset="0"/>
              <a:buChar char="o"/>
            </a:pPr>
            <a:r>
              <a:rPr lang="en-US" sz="3600" dirty="0" smtClean="0">
                <a:latin typeface="Calibri Light" panose="020F0302020204030204" pitchFamily="34" charset="0"/>
              </a:rPr>
              <a:t> </a:t>
            </a:r>
            <a:r>
              <a:rPr lang="en-US" sz="3600" dirty="0">
                <a:solidFill>
                  <a:schemeClr val="tx1"/>
                </a:solidFill>
                <a:latin typeface="Calibri Light" panose="020F0302020204030204" pitchFamily="34" charset="0"/>
              </a:rPr>
              <a:t>Spatial </a:t>
            </a:r>
            <a:r>
              <a:rPr lang="en-US" sz="36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Diversity          Opportunistic </a:t>
            </a:r>
            <a:r>
              <a:rPr lang="en-US" sz="3600" dirty="0">
                <a:solidFill>
                  <a:schemeClr val="tx1"/>
                </a:solidFill>
                <a:latin typeface="Calibri Light" panose="020F0302020204030204" pitchFamily="34" charset="0"/>
              </a:rPr>
              <a:t>routing</a:t>
            </a:r>
            <a:r>
              <a:rPr lang="en-US" sz="36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 </a:t>
            </a:r>
            <a:endParaRPr lang="en-US" sz="3600" dirty="0" smtClean="0">
              <a:solidFill>
                <a:schemeClr val="tx1"/>
              </a:solidFill>
              <a:latin typeface="Calibri Light" panose="020F0302020204030204" pitchFamily="34" charset="0"/>
            </a:endParaRPr>
          </a:p>
          <a:p>
            <a:pPr marL="201168" lvl="1" indent="0">
              <a:buNone/>
            </a:pPr>
            <a:r>
              <a:rPr lang="en-US" sz="3400" dirty="0">
                <a:solidFill>
                  <a:schemeClr val="tx1"/>
                </a:solidFill>
                <a:latin typeface="Calibri Light" panose="020F0302020204030204" pitchFamily="34" charset="0"/>
              </a:rPr>
              <a:t> </a:t>
            </a:r>
            <a:r>
              <a:rPr lang="en-US" sz="34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           Reduces </a:t>
            </a:r>
            <a:r>
              <a:rPr lang="en-US" sz="3400" dirty="0">
                <a:solidFill>
                  <a:schemeClr val="tx1"/>
                </a:solidFill>
                <a:latin typeface="Calibri Light" panose="020F0302020204030204" pitchFamily="34" charset="0"/>
              </a:rPr>
              <a:t>end-to-end packet delivery latency</a:t>
            </a:r>
          </a:p>
          <a:p>
            <a:pPr marL="201168" lvl="1" indent="0">
              <a:buNone/>
            </a:pPr>
            <a:r>
              <a:rPr lang="en-US" sz="34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            Causes </a:t>
            </a:r>
            <a:r>
              <a:rPr lang="en-US" sz="3400" dirty="0">
                <a:solidFill>
                  <a:schemeClr val="tx1"/>
                </a:solidFill>
                <a:latin typeface="Calibri Light" panose="020F0302020204030204" pitchFamily="34" charset="0"/>
              </a:rPr>
              <a:t>duplicate packet </a:t>
            </a:r>
            <a:r>
              <a:rPr lang="en-US" sz="34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explosion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2403" y="6445124"/>
            <a:ext cx="1136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 Light" panose="020F0302020204030204" pitchFamily="34" charset="0"/>
              </a:rPr>
              <a:t>IPSN 2016</a:t>
            </a:r>
            <a:endParaRPr lang="en-SG" dirty="0">
              <a:latin typeface="Calibri Light" panose="020F03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17869" y="6445124"/>
            <a:ext cx="28729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Mobashir </a:t>
            </a:r>
            <a:r>
              <a:rPr lang="en-US" dirty="0" smtClean="0">
                <a:latin typeface="Calibri Light" panose="020F0302020204030204" pitchFamily="34" charset="0"/>
              </a:rPr>
              <a:t>Mohammad | NUS</a:t>
            </a:r>
            <a:endParaRPr lang="en-SG" dirty="0"/>
          </a:p>
        </p:txBody>
      </p:sp>
      <p:sp>
        <p:nvSpPr>
          <p:cNvPr id="13" name="Rectangle 12"/>
          <p:cNvSpPr/>
          <p:nvPr/>
        </p:nvSpPr>
        <p:spPr>
          <a:xfrm>
            <a:off x="11068521" y="6445124"/>
            <a:ext cx="942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Calibri Light" panose="020F0302020204030204" pitchFamily="34" charset="0"/>
              </a:rPr>
              <a:t>Oppcast</a:t>
            </a:r>
            <a:endParaRPr lang="en-SG" dirty="0"/>
          </a:p>
        </p:txBody>
      </p:sp>
      <p:grpSp>
        <p:nvGrpSpPr>
          <p:cNvPr id="4" name="Group 3"/>
          <p:cNvGrpSpPr/>
          <p:nvPr/>
        </p:nvGrpSpPr>
        <p:grpSpPr>
          <a:xfrm>
            <a:off x="3051637" y="4599991"/>
            <a:ext cx="656856" cy="656856"/>
            <a:chOff x="988091" y="4583262"/>
            <a:chExt cx="1192696" cy="119269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6018" t="14374" r="7484" b="13143"/>
            <a:stretch/>
          </p:blipFill>
          <p:spPr>
            <a:xfrm>
              <a:off x="988091" y="4782921"/>
              <a:ext cx="1183342" cy="793377"/>
            </a:xfrm>
            <a:prstGeom prst="rect">
              <a:avLst/>
            </a:prstGeom>
          </p:spPr>
        </p:pic>
        <p:sp>
          <p:nvSpPr>
            <p:cNvPr id="8" name="Oval 7"/>
            <p:cNvSpPr/>
            <p:nvPr/>
          </p:nvSpPr>
          <p:spPr>
            <a:xfrm>
              <a:off x="988091" y="4583262"/>
              <a:ext cx="1192696" cy="1192696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201944" y="3718435"/>
            <a:ext cx="656856" cy="656856"/>
            <a:chOff x="988091" y="4583262"/>
            <a:chExt cx="1192696" cy="1192696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6018" t="14374" r="7484" b="13143"/>
            <a:stretch/>
          </p:blipFill>
          <p:spPr>
            <a:xfrm>
              <a:off x="988091" y="4782921"/>
              <a:ext cx="1183342" cy="793377"/>
            </a:xfrm>
            <a:prstGeom prst="rect">
              <a:avLst/>
            </a:prstGeom>
          </p:spPr>
        </p:pic>
        <p:sp>
          <p:nvSpPr>
            <p:cNvPr id="16" name="Oval 15"/>
            <p:cNvSpPr/>
            <p:nvPr/>
          </p:nvSpPr>
          <p:spPr>
            <a:xfrm>
              <a:off x="988091" y="4583262"/>
              <a:ext cx="1192696" cy="1192696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175838" y="4581804"/>
            <a:ext cx="656856" cy="656856"/>
            <a:chOff x="988091" y="4583262"/>
            <a:chExt cx="1192696" cy="1192696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6018" t="14374" r="7484" b="13143"/>
            <a:stretch/>
          </p:blipFill>
          <p:spPr>
            <a:xfrm>
              <a:off x="988091" y="4782921"/>
              <a:ext cx="1183342" cy="793377"/>
            </a:xfrm>
            <a:prstGeom prst="rect">
              <a:avLst/>
            </a:prstGeom>
          </p:spPr>
        </p:pic>
        <p:sp>
          <p:nvSpPr>
            <p:cNvPr id="19" name="Oval 18"/>
            <p:cNvSpPr/>
            <p:nvPr/>
          </p:nvSpPr>
          <p:spPr>
            <a:xfrm>
              <a:off x="988091" y="4583262"/>
              <a:ext cx="1192696" cy="1192696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170686" y="5446066"/>
            <a:ext cx="656856" cy="656856"/>
            <a:chOff x="988091" y="4583262"/>
            <a:chExt cx="1192696" cy="1192696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6018" t="14374" r="7484" b="13143"/>
            <a:stretch/>
          </p:blipFill>
          <p:spPr>
            <a:xfrm>
              <a:off x="988091" y="4782921"/>
              <a:ext cx="1183342" cy="793377"/>
            </a:xfrm>
            <a:prstGeom prst="rect">
              <a:avLst/>
            </a:prstGeom>
          </p:spPr>
        </p:pic>
        <p:sp>
          <p:nvSpPr>
            <p:cNvPr id="22" name="Oval 21"/>
            <p:cNvSpPr/>
            <p:nvPr/>
          </p:nvSpPr>
          <p:spPr>
            <a:xfrm>
              <a:off x="988091" y="4583262"/>
              <a:ext cx="1192696" cy="1192696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1050" y="4172233"/>
            <a:ext cx="1494183" cy="1494183"/>
          </a:xfrm>
          <a:prstGeom prst="rect">
            <a:avLst/>
          </a:prstGeom>
        </p:spPr>
      </p:pic>
      <p:cxnSp>
        <p:nvCxnSpPr>
          <p:cNvPr id="24" name="Straight Arrow Connector 23"/>
          <p:cNvCxnSpPr>
            <a:stCxn id="8" idx="7"/>
            <a:endCxn id="15" idx="1"/>
          </p:cNvCxnSpPr>
          <p:nvPr/>
        </p:nvCxnSpPr>
        <p:spPr>
          <a:xfrm flipV="1">
            <a:off x="3612299" y="4046863"/>
            <a:ext cx="1589645" cy="64932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7" idx="3"/>
            <a:endCxn id="19" idx="2"/>
          </p:cNvCxnSpPr>
          <p:nvPr/>
        </p:nvCxnSpPr>
        <p:spPr>
          <a:xfrm flipV="1">
            <a:off x="3703341" y="4910232"/>
            <a:ext cx="1472497" cy="1818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8" idx="5"/>
            <a:endCxn id="21" idx="1"/>
          </p:cNvCxnSpPr>
          <p:nvPr/>
        </p:nvCxnSpPr>
        <p:spPr>
          <a:xfrm>
            <a:off x="3612299" y="5160653"/>
            <a:ext cx="1558387" cy="61384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9670" y="4791171"/>
            <a:ext cx="235503" cy="31824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2316" y="4741996"/>
            <a:ext cx="235503" cy="318247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6729073" y="4134315"/>
            <a:ext cx="656856" cy="656856"/>
            <a:chOff x="988091" y="4583262"/>
            <a:chExt cx="1192696" cy="1192696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6018" t="14374" r="7484" b="13143"/>
            <a:stretch/>
          </p:blipFill>
          <p:spPr>
            <a:xfrm>
              <a:off x="988091" y="4782921"/>
              <a:ext cx="1183342" cy="793377"/>
            </a:xfrm>
            <a:prstGeom prst="rect">
              <a:avLst/>
            </a:prstGeom>
          </p:spPr>
        </p:pic>
        <p:sp>
          <p:nvSpPr>
            <p:cNvPr id="36" name="Oval 35"/>
            <p:cNvSpPr/>
            <p:nvPr/>
          </p:nvSpPr>
          <p:spPr>
            <a:xfrm>
              <a:off x="988091" y="4583262"/>
              <a:ext cx="1192696" cy="1192696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5656" y="4689118"/>
            <a:ext cx="235503" cy="318247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6734225" y="5007365"/>
            <a:ext cx="656856" cy="656856"/>
            <a:chOff x="988091" y="4583262"/>
            <a:chExt cx="1192696" cy="1192696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6018" t="14374" r="7484" b="13143"/>
            <a:stretch/>
          </p:blipFill>
          <p:spPr>
            <a:xfrm>
              <a:off x="988091" y="4782921"/>
              <a:ext cx="1183342" cy="793377"/>
            </a:xfrm>
            <a:prstGeom prst="rect">
              <a:avLst/>
            </a:prstGeom>
          </p:spPr>
        </p:pic>
        <p:sp>
          <p:nvSpPr>
            <p:cNvPr id="39" name="Oval 38"/>
            <p:cNvSpPr/>
            <p:nvPr/>
          </p:nvSpPr>
          <p:spPr>
            <a:xfrm>
              <a:off x="988091" y="4583262"/>
              <a:ext cx="1192696" cy="1192696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0" name="Straight Arrow Connector 39"/>
          <p:cNvCxnSpPr>
            <a:stCxn id="16" idx="6"/>
            <a:endCxn id="36" idx="2"/>
          </p:cNvCxnSpPr>
          <p:nvPr/>
        </p:nvCxnSpPr>
        <p:spPr>
          <a:xfrm>
            <a:off x="5858800" y="4046863"/>
            <a:ext cx="870273" cy="41588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18" idx="3"/>
            <a:endCxn id="35" idx="1"/>
          </p:cNvCxnSpPr>
          <p:nvPr/>
        </p:nvCxnSpPr>
        <p:spPr>
          <a:xfrm flipV="1">
            <a:off x="5827542" y="4462743"/>
            <a:ext cx="901531" cy="44748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21" idx="3"/>
            <a:endCxn id="39" idx="2"/>
          </p:cNvCxnSpPr>
          <p:nvPr/>
        </p:nvCxnSpPr>
        <p:spPr>
          <a:xfrm flipV="1">
            <a:off x="5822390" y="5335793"/>
            <a:ext cx="911835" cy="43870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35" idx="3"/>
            <a:endCxn id="23" idx="1"/>
          </p:cNvCxnSpPr>
          <p:nvPr/>
        </p:nvCxnSpPr>
        <p:spPr>
          <a:xfrm>
            <a:off x="7380777" y="4462743"/>
            <a:ext cx="870273" cy="45658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39" idx="6"/>
            <a:endCxn id="23" idx="1"/>
          </p:cNvCxnSpPr>
          <p:nvPr/>
        </p:nvCxnSpPr>
        <p:spPr>
          <a:xfrm flipV="1">
            <a:off x="7391081" y="4919325"/>
            <a:ext cx="859969" cy="41646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1243" y="4882513"/>
            <a:ext cx="235503" cy="318247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3627" y="5747598"/>
            <a:ext cx="235503" cy="318247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39013" y="3998820"/>
            <a:ext cx="235503" cy="318247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59384" y="4487641"/>
            <a:ext cx="235503" cy="318247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6914" y="5300306"/>
            <a:ext cx="235503" cy="318247"/>
          </a:xfrm>
          <a:prstGeom prst="rect">
            <a:avLst/>
          </a:prstGeom>
        </p:spPr>
      </p:pic>
      <p:cxnSp>
        <p:nvCxnSpPr>
          <p:cNvPr id="66" name="Straight Arrow Connector 65"/>
          <p:cNvCxnSpPr/>
          <p:nvPr/>
        </p:nvCxnSpPr>
        <p:spPr>
          <a:xfrm>
            <a:off x="4699347" y="2407990"/>
            <a:ext cx="72326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Picture 6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79934" y="2600614"/>
            <a:ext cx="572400" cy="539010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79934" y="3139624"/>
            <a:ext cx="572400" cy="539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687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0" presetClass="path" presetSubtype="0" repeatCount="3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42 0.00509 L 0.1763 0.13912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80" y="669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3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12 0.00232 L 0.17916 0.01968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58" y="85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3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34 -0.00092 L 0.18307 -0.10208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-5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"/>
                            </p:stCondLst>
                            <p:childTnLst>
                              <p:par>
                                <p:cTn id="43" presetID="0" presetClass="path" presetSubtype="0" repeatCount="3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34 -0.00093 L 0.12813 -0.05093 " pathEditMode="relative" rAng="0" ptsTypes="AA">
                                      <p:cBhvr>
                                        <p:cTn id="4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23" y="-250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repeatCount="3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34 -0.00092 L 0.12383 -0.06597 " pathEditMode="relative" rAng="0" ptsTypes="AA">
                                      <p:cBhvr>
                                        <p:cTn id="4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02" y="-3264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repeatCount="3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34 -0.00093 L 0.12344 0.07222 " pathEditMode="relative" rAng="0" ptsTypes="AA">
                                      <p:cBhvr>
                                        <p:cTn id="4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89" y="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"/>
                            </p:stCondLst>
                            <p:childTnLst>
                              <p:par>
                                <p:cTn id="6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34 -0.00093 L 0.12878 0.00277 " pathEditMode="relative" rAng="0" ptsTypes="AA">
                                      <p:cBhvr>
                                        <p:cTn id="6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49" y="185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34 -0.00092 L 0.16354 -0.11574 " pathEditMode="relative" rAng="0" ptsTypes="AA">
                                      <p:cBhvr>
                                        <p:cTn id="7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94" y="-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 Light" panose="020F0302020204030204" pitchFamily="34" charset="0"/>
              </a:rPr>
              <a:t>Exploit Spatial Diversity</a:t>
            </a:r>
            <a:endParaRPr lang="en-SG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289252" y="2079562"/>
            <a:ext cx="10173877" cy="4023360"/>
          </a:xfrm>
          <a:ln>
            <a:noFill/>
          </a:ln>
        </p:spPr>
        <p:txBody>
          <a:bodyPr>
            <a:normAutofit/>
          </a:bodyPr>
          <a:lstStyle/>
          <a:p>
            <a:pPr>
              <a:buFont typeface="Courier New" charset="0"/>
              <a:buChar char="o"/>
            </a:pPr>
            <a:r>
              <a:rPr lang="en-US" sz="3600" dirty="0" smtClean="0">
                <a:latin typeface="Calibri Light" panose="020F0302020204030204" pitchFamily="34" charset="0"/>
              </a:rPr>
              <a:t> </a:t>
            </a:r>
            <a:r>
              <a:rPr lang="en-US" sz="36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Opportunistic routing          Spatial Diversity</a:t>
            </a:r>
          </a:p>
          <a:p>
            <a:pPr marL="0" indent="0">
              <a:buNone/>
            </a:pPr>
            <a:r>
              <a:rPr lang="en-US" sz="1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.</a:t>
            </a:r>
          </a:p>
          <a:p>
            <a:pPr marL="201168" lvl="1" indent="0">
              <a:buNone/>
            </a:pPr>
            <a:r>
              <a:rPr lang="en-US" sz="3400" dirty="0">
                <a:solidFill>
                  <a:schemeClr val="tx1"/>
                </a:solidFill>
                <a:latin typeface="Calibri Light" panose="020F0302020204030204" pitchFamily="34" charset="0"/>
              </a:rPr>
              <a:t> </a:t>
            </a:r>
            <a:r>
              <a:rPr lang="en-US" sz="34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           </a:t>
            </a:r>
            <a:r>
              <a:rPr lang="en-US" sz="3400" dirty="0" err="1" smtClean="0">
                <a:solidFill>
                  <a:srgbClr val="FF2600"/>
                </a:solidFill>
                <a:latin typeface="Calibri Light" panose="020F0302020204030204" pitchFamily="34" charset="0"/>
              </a:rPr>
              <a:t>Oppcast</a:t>
            </a:r>
            <a:r>
              <a:rPr lang="en-US" sz="3400" dirty="0" smtClean="0">
                <a:solidFill>
                  <a:srgbClr val="FF2600"/>
                </a:solidFill>
                <a:latin typeface="Calibri Light" panose="020F0302020204030204" pitchFamily="34" charset="0"/>
              </a:rPr>
              <a:t> </a:t>
            </a:r>
            <a:r>
              <a:rPr lang="en-US" sz="34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incorporates </a:t>
            </a:r>
            <a:r>
              <a:rPr lang="en-US" sz="3400" dirty="0" smtClean="0">
                <a:solidFill>
                  <a:srgbClr val="FF2600"/>
                </a:solidFill>
                <a:latin typeface="Calibri Light" panose="020F0302020204030204" pitchFamily="34" charset="0"/>
              </a:rPr>
              <a:t>Opp</a:t>
            </a:r>
            <a:r>
              <a:rPr lang="en-US" sz="34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ortunistic Uni</a:t>
            </a:r>
            <a:r>
              <a:rPr lang="en-US" sz="3400" dirty="0" smtClean="0">
                <a:solidFill>
                  <a:srgbClr val="FF2600"/>
                </a:solidFill>
                <a:latin typeface="Calibri Light" panose="020F0302020204030204" pitchFamily="34" charset="0"/>
              </a:rPr>
              <a:t>cast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2403" y="6445124"/>
            <a:ext cx="1136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 Light" panose="020F0302020204030204" pitchFamily="34" charset="0"/>
              </a:rPr>
              <a:t>IPSN 2016</a:t>
            </a:r>
            <a:endParaRPr lang="en-SG" dirty="0">
              <a:latin typeface="Calibri Light" panose="020F03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17869" y="6445124"/>
            <a:ext cx="28729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Mobashir </a:t>
            </a:r>
            <a:r>
              <a:rPr lang="en-US" dirty="0" smtClean="0">
                <a:latin typeface="Calibri Light" panose="020F0302020204030204" pitchFamily="34" charset="0"/>
              </a:rPr>
              <a:t>Mohammad | NUS</a:t>
            </a:r>
            <a:endParaRPr lang="en-SG" dirty="0"/>
          </a:p>
        </p:txBody>
      </p:sp>
      <p:sp>
        <p:nvSpPr>
          <p:cNvPr id="13" name="Rectangle 12"/>
          <p:cNvSpPr/>
          <p:nvPr/>
        </p:nvSpPr>
        <p:spPr>
          <a:xfrm>
            <a:off x="11068521" y="6445124"/>
            <a:ext cx="942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Calibri Light" panose="020F0302020204030204" pitchFamily="34" charset="0"/>
              </a:rPr>
              <a:t>Oppcast</a:t>
            </a:r>
            <a:endParaRPr lang="en-SG" dirty="0"/>
          </a:p>
        </p:txBody>
      </p:sp>
      <p:grpSp>
        <p:nvGrpSpPr>
          <p:cNvPr id="4" name="Group 3"/>
          <p:cNvGrpSpPr/>
          <p:nvPr/>
        </p:nvGrpSpPr>
        <p:grpSpPr>
          <a:xfrm>
            <a:off x="3051637" y="4599991"/>
            <a:ext cx="656856" cy="656856"/>
            <a:chOff x="988091" y="4583262"/>
            <a:chExt cx="1192696" cy="119269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6018" t="14374" r="7484" b="13143"/>
            <a:stretch/>
          </p:blipFill>
          <p:spPr>
            <a:xfrm>
              <a:off x="988091" y="4782921"/>
              <a:ext cx="1183342" cy="793377"/>
            </a:xfrm>
            <a:prstGeom prst="rect">
              <a:avLst/>
            </a:prstGeom>
          </p:spPr>
        </p:pic>
        <p:sp>
          <p:nvSpPr>
            <p:cNvPr id="8" name="Oval 7"/>
            <p:cNvSpPr/>
            <p:nvPr/>
          </p:nvSpPr>
          <p:spPr>
            <a:xfrm>
              <a:off x="988091" y="4583262"/>
              <a:ext cx="1192696" cy="1192696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201944" y="3718435"/>
            <a:ext cx="656856" cy="656856"/>
            <a:chOff x="988091" y="4583262"/>
            <a:chExt cx="1192696" cy="1192696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6018" t="14374" r="7484" b="13143"/>
            <a:stretch/>
          </p:blipFill>
          <p:spPr>
            <a:xfrm>
              <a:off x="988091" y="4782921"/>
              <a:ext cx="1183342" cy="793377"/>
            </a:xfrm>
            <a:prstGeom prst="rect">
              <a:avLst/>
            </a:prstGeom>
          </p:spPr>
        </p:pic>
        <p:sp>
          <p:nvSpPr>
            <p:cNvPr id="16" name="Oval 15"/>
            <p:cNvSpPr/>
            <p:nvPr/>
          </p:nvSpPr>
          <p:spPr>
            <a:xfrm>
              <a:off x="988091" y="4583262"/>
              <a:ext cx="1192696" cy="1192696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175838" y="4581804"/>
            <a:ext cx="656856" cy="656856"/>
            <a:chOff x="988091" y="4583262"/>
            <a:chExt cx="1192696" cy="1192696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6018" t="14374" r="7484" b="13143"/>
            <a:stretch/>
          </p:blipFill>
          <p:spPr>
            <a:xfrm>
              <a:off x="988091" y="4782921"/>
              <a:ext cx="1183342" cy="793377"/>
            </a:xfrm>
            <a:prstGeom prst="rect">
              <a:avLst/>
            </a:prstGeom>
          </p:spPr>
        </p:pic>
        <p:sp>
          <p:nvSpPr>
            <p:cNvPr id="19" name="Oval 18"/>
            <p:cNvSpPr/>
            <p:nvPr/>
          </p:nvSpPr>
          <p:spPr>
            <a:xfrm>
              <a:off x="988091" y="4583262"/>
              <a:ext cx="1192696" cy="1192696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170686" y="5446066"/>
            <a:ext cx="656856" cy="656856"/>
            <a:chOff x="988091" y="4583262"/>
            <a:chExt cx="1192696" cy="1192696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6018" t="14374" r="7484" b="13143"/>
            <a:stretch/>
          </p:blipFill>
          <p:spPr>
            <a:xfrm>
              <a:off x="988091" y="4782921"/>
              <a:ext cx="1183342" cy="793377"/>
            </a:xfrm>
            <a:prstGeom prst="rect">
              <a:avLst/>
            </a:prstGeom>
          </p:spPr>
        </p:pic>
        <p:sp>
          <p:nvSpPr>
            <p:cNvPr id="22" name="Oval 21"/>
            <p:cNvSpPr/>
            <p:nvPr/>
          </p:nvSpPr>
          <p:spPr>
            <a:xfrm>
              <a:off x="988091" y="4583262"/>
              <a:ext cx="1192696" cy="1192696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1050" y="4172233"/>
            <a:ext cx="1494183" cy="1494183"/>
          </a:xfrm>
          <a:prstGeom prst="rect">
            <a:avLst/>
          </a:prstGeom>
        </p:spPr>
      </p:pic>
      <p:cxnSp>
        <p:nvCxnSpPr>
          <p:cNvPr id="24" name="Straight Arrow Connector 23"/>
          <p:cNvCxnSpPr>
            <a:stCxn id="8" idx="7"/>
            <a:endCxn id="16" idx="2"/>
          </p:cNvCxnSpPr>
          <p:nvPr/>
        </p:nvCxnSpPr>
        <p:spPr>
          <a:xfrm flipV="1">
            <a:off x="3612299" y="4046863"/>
            <a:ext cx="1589645" cy="64932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7" idx="3"/>
            <a:endCxn id="19" idx="2"/>
          </p:cNvCxnSpPr>
          <p:nvPr/>
        </p:nvCxnSpPr>
        <p:spPr>
          <a:xfrm flipV="1">
            <a:off x="3703341" y="4910232"/>
            <a:ext cx="1472497" cy="1818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8" idx="5"/>
            <a:endCxn id="22" idx="2"/>
          </p:cNvCxnSpPr>
          <p:nvPr/>
        </p:nvCxnSpPr>
        <p:spPr>
          <a:xfrm>
            <a:off x="3612299" y="5160653"/>
            <a:ext cx="1558387" cy="61384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/>
          <p:cNvGrpSpPr/>
          <p:nvPr/>
        </p:nvGrpSpPr>
        <p:grpSpPr>
          <a:xfrm>
            <a:off x="6729073" y="4134315"/>
            <a:ext cx="656856" cy="656856"/>
            <a:chOff x="988091" y="4583262"/>
            <a:chExt cx="1192696" cy="1192696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6018" t="14374" r="7484" b="13143"/>
            <a:stretch/>
          </p:blipFill>
          <p:spPr>
            <a:xfrm>
              <a:off x="988091" y="4782921"/>
              <a:ext cx="1183342" cy="793377"/>
            </a:xfrm>
            <a:prstGeom prst="rect">
              <a:avLst/>
            </a:prstGeom>
          </p:spPr>
        </p:pic>
        <p:sp>
          <p:nvSpPr>
            <p:cNvPr id="36" name="Oval 35"/>
            <p:cNvSpPr/>
            <p:nvPr/>
          </p:nvSpPr>
          <p:spPr>
            <a:xfrm>
              <a:off x="988091" y="4583262"/>
              <a:ext cx="1192696" cy="1192696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734225" y="5007365"/>
            <a:ext cx="656856" cy="656856"/>
            <a:chOff x="988091" y="4583262"/>
            <a:chExt cx="1192696" cy="1192696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6018" t="14374" r="7484" b="13143"/>
            <a:stretch/>
          </p:blipFill>
          <p:spPr>
            <a:xfrm>
              <a:off x="988091" y="4782921"/>
              <a:ext cx="1183342" cy="793377"/>
            </a:xfrm>
            <a:prstGeom prst="rect">
              <a:avLst/>
            </a:prstGeom>
          </p:spPr>
        </p:pic>
        <p:sp>
          <p:nvSpPr>
            <p:cNvPr id="39" name="Oval 38"/>
            <p:cNvSpPr/>
            <p:nvPr/>
          </p:nvSpPr>
          <p:spPr>
            <a:xfrm>
              <a:off x="988091" y="4583262"/>
              <a:ext cx="1192696" cy="1192696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0" name="Straight Arrow Connector 39"/>
          <p:cNvCxnSpPr>
            <a:stCxn id="16" idx="6"/>
            <a:endCxn id="36" idx="2"/>
          </p:cNvCxnSpPr>
          <p:nvPr/>
        </p:nvCxnSpPr>
        <p:spPr>
          <a:xfrm>
            <a:off x="5858800" y="4046863"/>
            <a:ext cx="870273" cy="41588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18" idx="3"/>
            <a:endCxn id="35" idx="1"/>
          </p:cNvCxnSpPr>
          <p:nvPr/>
        </p:nvCxnSpPr>
        <p:spPr>
          <a:xfrm flipV="1">
            <a:off x="5827542" y="4462743"/>
            <a:ext cx="901531" cy="44748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21" idx="3"/>
            <a:endCxn id="39" idx="2"/>
          </p:cNvCxnSpPr>
          <p:nvPr/>
        </p:nvCxnSpPr>
        <p:spPr>
          <a:xfrm flipV="1">
            <a:off x="5822390" y="5335793"/>
            <a:ext cx="911835" cy="43870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35" idx="3"/>
            <a:endCxn id="23" idx="1"/>
          </p:cNvCxnSpPr>
          <p:nvPr/>
        </p:nvCxnSpPr>
        <p:spPr>
          <a:xfrm>
            <a:off x="7380777" y="4462743"/>
            <a:ext cx="870273" cy="45658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39" idx="6"/>
            <a:endCxn id="23" idx="1"/>
          </p:cNvCxnSpPr>
          <p:nvPr/>
        </p:nvCxnSpPr>
        <p:spPr>
          <a:xfrm flipV="1">
            <a:off x="7391081" y="4919325"/>
            <a:ext cx="859969" cy="41646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>
            <a:off x="5774516" y="2407990"/>
            <a:ext cx="72326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9934" y="2807446"/>
            <a:ext cx="540000" cy="54000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tx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502282" y="4002064"/>
            <a:ext cx="235503" cy="318247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tx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502282" y="4905596"/>
            <a:ext cx="235503" cy="318247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tx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502282" y="5760404"/>
            <a:ext cx="235503" cy="318247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72407" y="4898777"/>
            <a:ext cx="235503" cy="318247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tx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064536" y="4440867"/>
            <a:ext cx="235503" cy="318247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00689" y="4002064"/>
            <a:ext cx="235503" cy="318247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tx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779850" y="4462743"/>
            <a:ext cx="235503" cy="318247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70262" y="4449822"/>
            <a:ext cx="235503" cy="31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208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0162 L -0.17565 0.13287 " pathEditMode="relative" ptsTypes="AA">
                                      <p:cBhvr>
                                        <p:cTn id="2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83 0.00138 L -0.17474 0.00138 " pathEditMode="relative" ptsTypes="AA">
                                      <p:cBhvr>
                                        <p:cTn id="2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0463 L -0.17565 -0.12592 " pathEditMode="relative" rAng="0" ptsTypes="AA">
                                      <p:cBhvr>
                                        <p:cTn id="2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89" y="-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0093 L 0.17474 -0.12917 " pathEditMode="relative" ptsTypes="AA">
                                      <p:cBhvr>
                                        <p:cTn id="3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0.00023 L -0.12865 -0.06551 " pathEditMode="relative" rAng="0" ptsTypes="AA">
                                      <p:cBhvr>
                                        <p:cTn id="4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71" y="-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2.96296E-6 L 0.12825 0.06459 " pathEditMode="relative" ptsTypes="AA">
                                      <p:cBhvr>
                                        <p:cTn id="6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.0088 L -0.14076 -0.00301 " pathEditMode="relative" ptsTypes="AA">
                                      <p:cBhvr>
                                        <p:cTn id="6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7.40741E-7 L 0.14024 0.01064 " pathEditMode="relative" rAng="0" ptsTypes="AA">
                                      <p:cBhvr>
                                        <p:cTn id="8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1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Oppcast</a:t>
            </a:r>
            <a:endParaRPr lang="en-SG" dirty="0"/>
          </a:p>
        </p:txBody>
      </p:sp>
      <p:sp>
        <p:nvSpPr>
          <p:cNvPr id="11" name="TextBox 10"/>
          <p:cNvSpPr txBox="1"/>
          <p:nvPr/>
        </p:nvSpPr>
        <p:spPr>
          <a:xfrm>
            <a:off x="152403" y="6445124"/>
            <a:ext cx="1136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 Light" panose="020F0302020204030204" pitchFamily="34" charset="0"/>
              </a:rPr>
              <a:t>IPSN 2016</a:t>
            </a:r>
            <a:endParaRPr lang="en-SG" dirty="0">
              <a:latin typeface="Calibri Light" panose="020F03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17869" y="6445124"/>
            <a:ext cx="28729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Mobashir </a:t>
            </a:r>
            <a:r>
              <a:rPr lang="en-US" dirty="0" smtClean="0">
                <a:latin typeface="Calibri Light" panose="020F0302020204030204" pitchFamily="34" charset="0"/>
              </a:rPr>
              <a:t>Mohammad | NUS</a:t>
            </a:r>
            <a:endParaRPr lang="en-SG" dirty="0"/>
          </a:p>
        </p:txBody>
      </p:sp>
      <p:sp>
        <p:nvSpPr>
          <p:cNvPr id="13" name="Rectangle 12"/>
          <p:cNvSpPr/>
          <p:nvPr/>
        </p:nvSpPr>
        <p:spPr>
          <a:xfrm>
            <a:off x="11068521" y="6445124"/>
            <a:ext cx="942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Calibri Light" panose="020F0302020204030204" pitchFamily="34" charset="0"/>
              </a:rPr>
              <a:t>Oppcast</a:t>
            </a:r>
            <a:endParaRPr lang="en-SG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1497" y="1919224"/>
            <a:ext cx="1494183" cy="149418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757755" y="4583262"/>
            <a:ext cx="1546915" cy="1221814"/>
            <a:chOff x="757755" y="4583262"/>
            <a:chExt cx="1546915" cy="1221814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7755" y="4710508"/>
              <a:ext cx="1546915" cy="1094568"/>
            </a:xfrm>
            <a:prstGeom prst="rect">
              <a:avLst/>
            </a:prstGeom>
          </p:spPr>
        </p:pic>
        <p:sp>
          <p:nvSpPr>
            <p:cNvPr id="7" name="Oval 6"/>
            <p:cNvSpPr/>
            <p:nvPr/>
          </p:nvSpPr>
          <p:spPr>
            <a:xfrm>
              <a:off x="988091" y="4583262"/>
              <a:ext cx="1192696" cy="1192696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3104984" y="3568575"/>
            <a:ext cx="1546915" cy="1192696"/>
            <a:chOff x="3104984" y="3568575"/>
            <a:chExt cx="1546915" cy="1192696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04984" y="3654008"/>
              <a:ext cx="1546915" cy="1094568"/>
            </a:xfrm>
            <a:prstGeom prst="rect">
              <a:avLst/>
            </a:prstGeom>
          </p:spPr>
        </p:pic>
        <p:sp>
          <p:nvSpPr>
            <p:cNvPr id="28" name="Oval 27"/>
            <p:cNvSpPr/>
            <p:nvPr/>
          </p:nvSpPr>
          <p:spPr>
            <a:xfrm>
              <a:off x="3336615" y="3568575"/>
              <a:ext cx="1192696" cy="1192696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986651" y="3197511"/>
            <a:ext cx="1546915" cy="1192696"/>
            <a:chOff x="4986651" y="3197511"/>
            <a:chExt cx="1546915" cy="1192696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86651" y="3292154"/>
              <a:ext cx="1546915" cy="1094568"/>
            </a:xfrm>
            <a:prstGeom prst="rect">
              <a:avLst/>
            </a:prstGeom>
          </p:spPr>
        </p:pic>
        <p:sp>
          <p:nvSpPr>
            <p:cNvPr id="29" name="Oval 28"/>
            <p:cNvSpPr/>
            <p:nvPr/>
          </p:nvSpPr>
          <p:spPr>
            <a:xfrm>
              <a:off x="5213873" y="3197511"/>
              <a:ext cx="1192696" cy="1192696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514782" y="2484090"/>
            <a:ext cx="1546915" cy="1232048"/>
            <a:chOff x="7514782" y="2484090"/>
            <a:chExt cx="1546915" cy="1232048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14782" y="2621570"/>
              <a:ext cx="1546915" cy="1094568"/>
            </a:xfrm>
            <a:prstGeom prst="rect">
              <a:avLst/>
            </a:prstGeom>
          </p:spPr>
        </p:pic>
        <p:sp>
          <p:nvSpPr>
            <p:cNvPr id="31" name="Oval 30"/>
            <p:cNvSpPr/>
            <p:nvPr/>
          </p:nvSpPr>
          <p:spPr>
            <a:xfrm>
              <a:off x="7715501" y="2484090"/>
              <a:ext cx="1192696" cy="1192696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461851" y="3096522"/>
            <a:ext cx="1546915" cy="1192696"/>
            <a:chOff x="1461851" y="3096522"/>
            <a:chExt cx="1546915" cy="1192696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61851" y="3194650"/>
              <a:ext cx="1546915" cy="1094568"/>
            </a:xfrm>
            <a:prstGeom prst="rect">
              <a:avLst/>
            </a:prstGeom>
          </p:spPr>
        </p:pic>
        <p:sp>
          <p:nvSpPr>
            <p:cNvPr id="63" name="Oval 62"/>
            <p:cNvSpPr/>
            <p:nvPr/>
          </p:nvSpPr>
          <p:spPr>
            <a:xfrm>
              <a:off x="1706905" y="3096522"/>
              <a:ext cx="1192696" cy="1192696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277259" y="2094793"/>
            <a:ext cx="1546915" cy="1192696"/>
            <a:chOff x="3277259" y="2094793"/>
            <a:chExt cx="1546915" cy="1192696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77259" y="2141822"/>
              <a:ext cx="1546915" cy="1094568"/>
            </a:xfrm>
            <a:prstGeom prst="rect">
              <a:avLst/>
            </a:prstGeom>
          </p:spPr>
        </p:pic>
        <p:sp>
          <p:nvSpPr>
            <p:cNvPr id="64" name="Oval 63"/>
            <p:cNvSpPr/>
            <p:nvPr/>
          </p:nvSpPr>
          <p:spPr>
            <a:xfrm>
              <a:off x="3514941" y="2094793"/>
              <a:ext cx="1192696" cy="1192696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739128" y="1887742"/>
            <a:ext cx="1546915" cy="1192696"/>
            <a:chOff x="5739128" y="1887742"/>
            <a:chExt cx="1546915" cy="1192696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39128" y="1938107"/>
              <a:ext cx="1546915" cy="1094568"/>
            </a:xfrm>
            <a:prstGeom prst="rect">
              <a:avLst/>
            </a:prstGeom>
          </p:spPr>
        </p:pic>
        <p:sp>
          <p:nvSpPr>
            <p:cNvPr id="65" name="Oval 64"/>
            <p:cNvSpPr/>
            <p:nvPr/>
          </p:nvSpPr>
          <p:spPr>
            <a:xfrm>
              <a:off x="5987879" y="1887742"/>
              <a:ext cx="1192696" cy="1192696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626955" y="3617016"/>
            <a:ext cx="1546915" cy="1192696"/>
            <a:chOff x="6626955" y="3617016"/>
            <a:chExt cx="1546915" cy="1192696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26955" y="3666080"/>
              <a:ext cx="1546915" cy="1094568"/>
            </a:xfrm>
            <a:prstGeom prst="rect">
              <a:avLst/>
            </a:prstGeom>
          </p:spPr>
        </p:pic>
        <p:sp>
          <p:nvSpPr>
            <p:cNvPr id="66" name="Oval 65"/>
            <p:cNvSpPr/>
            <p:nvPr/>
          </p:nvSpPr>
          <p:spPr>
            <a:xfrm>
              <a:off x="6856003" y="3617016"/>
              <a:ext cx="1192696" cy="1192696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5040595" y="4655454"/>
            <a:ext cx="1546915" cy="1192696"/>
            <a:chOff x="5040595" y="4655454"/>
            <a:chExt cx="1546915" cy="1192696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40595" y="4732002"/>
              <a:ext cx="1546915" cy="1094568"/>
            </a:xfrm>
            <a:prstGeom prst="rect">
              <a:avLst/>
            </a:prstGeom>
          </p:spPr>
        </p:pic>
        <p:sp>
          <p:nvSpPr>
            <p:cNvPr id="67" name="Oval 66"/>
            <p:cNvSpPr/>
            <p:nvPr/>
          </p:nvSpPr>
          <p:spPr>
            <a:xfrm>
              <a:off x="5269776" y="4655454"/>
              <a:ext cx="1192696" cy="1192696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2856262" y="4967683"/>
            <a:ext cx="1546915" cy="1192696"/>
            <a:chOff x="2856262" y="4967683"/>
            <a:chExt cx="1546915" cy="1192696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56262" y="5016747"/>
              <a:ext cx="1546915" cy="1094568"/>
            </a:xfrm>
            <a:prstGeom prst="rect">
              <a:avLst/>
            </a:prstGeom>
          </p:spPr>
        </p:pic>
        <p:sp>
          <p:nvSpPr>
            <p:cNvPr id="68" name="Oval 67"/>
            <p:cNvSpPr/>
            <p:nvPr/>
          </p:nvSpPr>
          <p:spPr>
            <a:xfrm>
              <a:off x="3091536" y="4967683"/>
              <a:ext cx="1192696" cy="1192696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699488" y="2885790"/>
            <a:ext cx="1045503" cy="1176532"/>
            <a:chOff x="2699488" y="2885790"/>
            <a:chExt cx="1045503" cy="1176532"/>
          </a:xfrm>
        </p:grpSpPr>
        <p:cxnSp>
          <p:nvCxnSpPr>
            <p:cNvPr id="43" name="Straight Arrow Connector 42"/>
            <p:cNvCxnSpPr/>
            <p:nvPr/>
          </p:nvCxnSpPr>
          <p:spPr>
            <a:xfrm>
              <a:off x="2699488" y="3749486"/>
              <a:ext cx="1045503" cy="312836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 flipV="1">
              <a:off x="2699488" y="2885790"/>
              <a:ext cx="1045503" cy="682785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Group 70"/>
          <p:cNvGrpSpPr/>
          <p:nvPr/>
        </p:nvGrpSpPr>
        <p:grpSpPr>
          <a:xfrm>
            <a:off x="1563757" y="2573552"/>
            <a:ext cx="8097740" cy="2965857"/>
            <a:chOff x="1563757" y="2573552"/>
            <a:chExt cx="8097740" cy="2965857"/>
          </a:xfrm>
        </p:grpSpPr>
        <p:cxnSp>
          <p:nvCxnSpPr>
            <p:cNvPr id="33" name="Straight Arrow Connector 32"/>
            <p:cNvCxnSpPr/>
            <p:nvPr/>
          </p:nvCxnSpPr>
          <p:spPr>
            <a:xfrm flipV="1">
              <a:off x="1974574" y="4416464"/>
              <a:ext cx="1620753" cy="60028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>
              <a:off x="4270980" y="3954150"/>
              <a:ext cx="1065220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flipV="1">
              <a:off x="6241774" y="3320644"/>
              <a:ext cx="1736035" cy="33336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>
              <a:endCxn id="6" idx="1"/>
            </p:cNvCxnSpPr>
            <p:nvPr/>
          </p:nvCxnSpPr>
          <p:spPr>
            <a:xfrm flipV="1">
              <a:off x="8723483" y="2573552"/>
              <a:ext cx="938014" cy="312238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 flipV="1">
              <a:off x="1563757" y="4014647"/>
              <a:ext cx="503582" cy="100210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>
              <a:off x="1855304" y="5348859"/>
              <a:ext cx="1421955" cy="190550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 flipV="1">
              <a:off x="4041913" y="2885790"/>
              <a:ext cx="79513" cy="1068360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/>
            <p:nvPr/>
          </p:nvCxnSpPr>
          <p:spPr>
            <a:xfrm>
              <a:off x="4403177" y="4174435"/>
              <a:ext cx="1030214" cy="1033669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/>
            <p:nvPr/>
          </p:nvCxnSpPr>
          <p:spPr>
            <a:xfrm flipV="1">
              <a:off x="6054320" y="2769704"/>
              <a:ext cx="352249" cy="798871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/>
            <p:nvPr/>
          </p:nvCxnSpPr>
          <p:spPr>
            <a:xfrm>
              <a:off x="6241774" y="3856383"/>
              <a:ext cx="938801" cy="205939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Group 74"/>
          <p:cNvGrpSpPr/>
          <p:nvPr/>
        </p:nvGrpSpPr>
        <p:grpSpPr>
          <a:xfrm>
            <a:off x="3922643" y="3954151"/>
            <a:ext cx="3257932" cy="1473161"/>
            <a:chOff x="3922643" y="3954151"/>
            <a:chExt cx="3257932" cy="1473161"/>
          </a:xfrm>
        </p:grpSpPr>
        <p:grpSp>
          <p:nvGrpSpPr>
            <p:cNvPr id="17" name="Group 16"/>
            <p:cNvGrpSpPr/>
            <p:nvPr/>
          </p:nvGrpSpPr>
          <p:grpSpPr>
            <a:xfrm>
              <a:off x="3922643" y="3954151"/>
              <a:ext cx="2065236" cy="1473161"/>
              <a:chOff x="3922643" y="3954151"/>
              <a:chExt cx="2065236" cy="1473161"/>
            </a:xfrm>
          </p:grpSpPr>
          <p:grpSp>
            <p:nvGrpSpPr>
              <p:cNvPr id="60" name="Group 59"/>
              <p:cNvGrpSpPr/>
              <p:nvPr/>
            </p:nvGrpSpPr>
            <p:grpSpPr>
              <a:xfrm>
                <a:off x="4216421" y="3954151"/>
                <a:ext cx="1771458" cy="1473161"/>
                <a:chOff x="4216421" y="4046915"/>
                <a:chExt cx="1771458" cy="1473161"/>
              </a:xfrm>
            </p:grpSpPr>
            <p:cxnSp>
              <p:nvCxnSpPr>
                <p:cNvPr id="52" name="Straight Arrow Connector 51"/>
                <p:cNvCxnSpPr/>
                <p:nvPr/>
              </p:nvCxnSpPr>
              <p:spPr>
                <a:xfrm flipV="1">
                  <a:off x="4216421" y="5441623"/>
                  <a:ext cx="1119779" cy="78453"/>
                </a:xfrm>
                <a:prstGeom prst="straightConnector1">
                  <a:avLst/>
                </a:prstGeom>
                <a:ln w="38100">
                  <a:solidFill>
                    <a:srgbClr val="0070C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Arrow Connector 56"/>
                <p:cNvCxnSpPr/>
                <p:nvPr/>
              </p:nvCxnSpPr>
              <p:spPr>
                <a:xfrm flipV="1">
                  <a:off x="5526157" y="4046915"/>
                  <a:ext cx="461722" cy="1253953"/>
                </a:xfrm>
                <a:prstGeom prst="straightConnector1">
                  <a:avLst/>
                </a:prstGeom>
                <a:ln w="38100">
                  <a:solidFill>
                    <a:srgbClr val="0070C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9" name="Straight Arrow Connector 48"/>
              <p:cNvCxnSpPr/>
              <p:nvPr/>
            </p:nvCxnSpPr>
            <p:spPr>
              <a:xfrm flipV="1">
                <a:off x="3922643" y="4289219"/>
                <a:ext cx="293778" cy="918885"/>
              </a:xfrm>
              <a:prstGeom prst="straightConnector1">
                <a:avLst/>
              </a:prstGeom>
              <a:ln w="38100">
                <a:solidFill>
                  <a:srgbClr val="E4831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2" name="Straight Arrow Connector 71"/>
            <p:cNvCxnSpPr/>
            <p:nvPr/>
          </p:nvCxnSpPr>
          <p:spPr>
            <a:xfrm flipV="1">
              <a:off x="6241774" y="4416465"/>
              <a:ext cx="938801" cy="600282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9" name="Group 78"/>
          <p:cNvGrpSpPr/>
          <p:nvPr/>
        </p:nvGrpSpPr>
        <p:grpSpPr>
          <a:xfrm>
            <a:off x="4403177" y="2252870"/>
            <a:ext cx="5258320" cy="1401138"/>
            <a:chOff x="4403177" y="2252870"/>
            <a:chExt cx="5258320" cy="1401138"/>
          </a:xfrm>
        </p:grpSpPr>
        <p:grpSp>
          <p:nvGrpSpPr>
            <p:cNvPr id="10" name="Group 9"/>
            <p:cNvGrpSpPr/>
            <p:nvPr/>
          </p:nvGrpSpPr>
          <p:grpSpPr>
            <a:xfrm>
              <a:off x="4403177" y="2393512"/>
              <a:ext cx="3908672" cy="1260496"/>
              <a:chOff x="4403177" y="2393512"/>
              <a:chExt cx="3908672" cy="1260496"/>
            </a:xfrm>
          </p:grpSpPr>
          <p:grpSp>
            <p:nvGrpSpPr>
              <p:cNvPr id="51" name="Group 50"/>
              <p:cNvGrpSpPr/>
              <p:nvPr/>
            </p:nvGrpSpPr>
            <p:grpSpPr>
              <a:xfrm>
                <a:off x="4618080" y="2393512"/>
                <a:ext cx="3693769" cy="563105"/>
                <a:chOff x="4618080" y="2486276"/>
                <a:chExt cx="3693769" cy="563105"/>
              </a:xfrm>
            </p:grpSpPr>
            <p:cxnSp>
              <p:nvCxnSpPr>
                <p:cNvPr id="46" name="Straight Arrow Connector 45"/>
                <p:cNvCxnSpPr/>
                <p:nvPr/>
              </p:nvCxnSpPr>
              <p:spPr>
                <a:xfrm flipV="1">
                  <a:off x="4618080" y="2603065"/>
                  <a:ext cx="1436240" cy="28979"/>
                </a:xfrm>
                <a:prstGeom prst="straightConnector1">
                  <a:avLst/>
                </a:prstGeom>
                <a:ln w="38100">
                  <a:solidFill>
                    <a:srgbClr val="7030A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Arrow Connector 47"/>
                <p:cNvCxnSpPr/>
                <p:nvPr/>
              </p:nvCxnSpPr>
              <p:spPr>
                <a:xfrm>
                  <a:off x="6997381" y="2486276"/>
                  <a:ext cx="1314468" cy="563105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4" name="Straight Arrow Connector 43"/>
              <p:cNvCxnSpPr/>
              <p:nvPr/>
            </p:nvCxnSpPr>
            <p:spPr>
              <a:xfrm>
                <a:off x="4403177" y="2769704"/>
                <a:ext cx="1335951" cy="884304"/>
              </a:xfrm>
              <a:prstGeom prst="straightConnector1">
                <a:avLst/>
              </a:prstGeom>
              <a:ln w="3810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6" name="Straight Arrow Connector 75"/>
            <p:cNvCxnSpPr/>
            <p:nvPr/>
          </p:nvCxnSpPr>
          <p:spPr>
            <a:xfrm flipV="1">
              <a:off x="6997381" y="2252870"/>
              <a:ext cx="2664116" cy="26504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Group 83"/>
          <p:cNvGrpSpPr/>
          <p:nvPr/>
        </p:nvGrpSpPr>
        <p:grpSpPr>
          <a:xfrm>
            <a:off x="7908029" y="3080438"/>
            <a:ext cx="1753468" cy="1093997"/>
            <a:chOff x="7908029" y="3080438"/>
            <a:chExt cx="1753468" cy="1093997"/>
          </a:xfrm>
        </p:grpSpPr>
        <p:cxnSp>
          <p:nvCxnSpPr>
            <p:cNvPr id="61" name="Straight Arrow Connector 60"/>
            <p:cNvCxnSpPr/>
            <p:nvPr/>
          </p:nvCxnSpPr>
          <p:spPr>
            <a:xfrm flipV="1">
              <a:off x="7908029" y="3368818"/>
              <a:ext cx="403820" cy="64582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/>
            <p:nvPr/>
          </p:nvCxnSpPr>
          <p:spPr>
            <a:xfrm flipV="1">
              <a:off x="7908029" y="3080438"/>
              <a:ext cx="1753468" cy="1093997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5" name="Group 94"/>
          <p:cNvGrpSpPr/>
          <p:nvPr/>
        </p:nvGrpSpPr>
        <p:grpSpPr>
          <a:xfrm>
            <a:off x="9192490" y="4655454"/>
            <a:ext cx="2928676" cy="1333064"/>
            <a:chOff x="9192490" y="4365877"/>
            <a:chExt cx="2928676" cy="1333064"/>
          </a:xfrm>
        </p:grpSpPr>
        <p:sp>
          <p:nvSpPr>
            <p:cNvPr id="85" name="Rectangle 84"/>
            <p:cNvSpPr/>
            <p:nvPr/>
          </p:nvSpPr>
          <p:spPr>
            <a:xfrm>
              <a:off x="9192490" y="4369083"/>
              <a:ext cx="1600777" cy="362920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/>
            <p:cNvSpPr/>
            <p:nvPr/>
          </p:nvSpPr>
          <p:spPr>
            <a:xfrm>
              <a:off x="9192490" y="4849482"/>
              <a:ext cx="1600777" cy="362920"/>
            </a:xfrm>
            <a:prstGeom prst="rect">
              <a:avLst/>
            </a:prstGeom>
            <a:solidFill>
              <a:srgbClr val="E48312"/>
            </a:solidFill>
            <a:ln>
              <a:solidFill>
                <a:srgbClr val="E4831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/>
            <p:cNvSpPr/>
            <p:nvPr/>
          </p:nvSpPr>
          <p:spPr>
            <a:xfrm>
              <a:off x="9192490" y="5336021"/>
              <a:ext cx="1600777" cy="362920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10808310" y="4365877"/>
              <a:ext cx="131285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mtClean="0">
                  <a:latin typeface="Calibri Light" panose="020F0302020204030204" pitchFamily="34" charset="0"/>
                </a:rPr>
                <a:t>Channel 1</a:t>
              </a:r>
              <a:endParaRPr lang="en-US" dirty="0"/>
            </a:p>
          </p:txBody>
        </p:sp>
        <p:sp>
          <p:nvSpPr>
            <p:cNvPr id="92" name="Rectangle 91"/>
            <p:cNvSpPr/>
            <p:nvPr/>
          </p:nvSpPr>
          <p:spPr>
            <a:xfrm>
              <a:off x="10793267" y="4849482"/>
              <a:ext cx="131285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>
                  <a:latin typeface="Calibri Light" panose="020F0302020204030204" pitchFamily="34" charset="0"/>
                </a:rPr>
                <a:t>Channel 2</a:t>
              </a:r>
              <a:endParaRPr lang="en-US" dirty="0"/>
            </a:p>
          </p:txBody>
        </p:sp>
        <p:sp>
          <p:nvSpPr>
            <p:cNvPr id="93" name="Rectangle 92"/>
            <p:cNvSpPr/>
            <p:nvPr/>
          </p:nvSpPr>
          <p:spPr>
            <a:xfrm>
              <a:off x="10803351" y="5318347"/>
              <a:ext cx="131285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>
                  <a:latin typeface="Calibri Light" panose="020F0302020204030204" pitchFamily="34" charset="0"/>
                </a:rPr>
                <a:t>Channel 3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245718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</a:t>
            </a:r>
            <a:endParaRPr lang="en-SG" dirty="0"/>
          </a:p>
        </p:txBody>
      </p:sp>
      <p:sp>
        <p:nvSpPr>
          <p:cNvPr id="11" name="TextBox 10"/>
          <p:cNvSpPr txBox="1"/>
          <p:nvPr/>
        </p:nvSpPr>
        <p:spPr>
          <a:xfrm>
            <a:off x="152403" y="6445124"/>
            <a:ext cx="1136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 Light" panose="020F0302020204030204" pitchFamily="34" charset="0"/>
              </a:rPr>
              <a:t>IPSN 2016</a:t>
            </a:r>
            <a:endParaRPr lang="en-SG" dirty="0">
              <a:latin typeface="Calibri Light" panose="020F03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17869" y="6445124"/>
            <a:ext cx="28729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Mobashir </a:t>
            </a:r>
            <a:r>
              <a:rPr lang="en-US" dirty="0" smtClean="0">
                <a:latin typeface="Calibri Light" panose="020F0302020204030204" pitchFamily="34" charset="0"/>
              </a:rPr>
              <a:t>Mohammad | NUS</a:t>
            </a:r>
            <a:endParaRPr lang="en-SG" dirty="0"/>
          </a:p>
        </p:txBody>
      </p:sp>
      <p:sp>
        <p:nvSpPr>
          <p:cNvPr id="13" name="Rectangle 12"/>
          <p:cNvSpPr/>
          <p:nvPr/>
        </p:nvSpPr>
        <p:spPr>
          <a:xfrm>
            <a:off x="11068521" y="6445124"/>
            <a:ext cx="942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Calibri Light" panose="020F0302020204030204" pitchFamily="34" charset="0"/>
              </a:rPr>
              <a:t>Oppcast</a:t>
            </a:r>
            <a:endParaRPr lang="en-SG" dirty="0"/>
          </a:p>
        </p:txBody>
      </p:sp>
      <p:sp>
        <p:nvSpPr>
          <p:cNvPr id="7" name="Content Placeholder 4"/>
          <p:cNvSpPr>
            <a:spLocks noGrp="1"/>
          </p:cNvSpPr>
          <p:nvPr>
            <p:ph idx="1"/>
          </p:nvPr>
        </p:nvSpPr>
        <p:spPr>
          <a:xfrm>
            <a:off x="1289252" y="2079562"/>
            <a:ext cx="10173877" cy="4023360"/>
          </a:xfrm>
        </p:spPr>
        <p:txBody>
          <a:bodyPr>
            <a:normAutofit fontScale="92500" lnSpcReduction="10000"/>
          </a:bodyPr>
          <a:lstStyle/>
          <a:p>
            <a:pPr>
              <a:buFont typeface="Courier New" charset="0"/>
              <a:buChar char="o"/>
            </a:pPr>
            <a:r>
              <a:rPr lang="en-US" sz="3600" dirty="0">
                <a:solidFill>
                  <a:schemeClr val="tx1"/>
                </a:solidFill>
                <a:latin typeface="Calibri Light" panose="020F0302020204030204" pitchFamily="34" charset="0"/>
              </a:rPr>
              <a:t> </a:t>
            </a:r>
            <a:r>
              <a:rPr lang="en-US" sz="3600" dirty="0" smtClean="0">
                <a:solidFill>
                  <a:srgbClr val="E48312"/>
                </a:solidFill>
                <a:latin typeface="Calibri Light" panose="020F0302020204030204" pitchFamily="34" charset="0"/>
              </a:rPr>
              <a:t>Compared against</a:t>
            </a:r>
          </a:p>
          <a:p>
            <a:pPr lvl="1">
              <a:buFont typeface="Courier New" charset="0"/>
              <a:buChar char="o"/>
            </a:pPr>
            <a:r>
              <a:rPr lang="en-US" sz="34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 RPL/</a:t>
            </a:r>
            <a:r>
              <a:rPr lang="en-US" sz="3400" dirty="0" err="1" smtClean="0">
                <a:solidFill>
                  <a:schemeClr val="tx1"/>
                </a:solidFill>
                <a:latin typeface="Calibri Light" panose="020F0302020204030204" pitchFamily="34" charset="0"/>
              </a:rPr>
              <a:t>ContikiMAC</a:t>
            </a:r>
            <a:r>
              <a:rPr lang="en-US" sz="34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 </a:t>
            </a:r>
            <a:r>
              <a:rPr lang="en-US" sz="17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 </a:t>
            </a:r>
            <a:r>
              <a:rPr lang="en-US" sz="34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– Tree-based Data Collection </a:t>
            </a:r>
          </a:p>
          <a:p>
            <a:pPr lvl="1">
              <a:buFont typeface="Courier New" charset="0"/>
              <a:buChar char="o"/>
            </a:pPr>
            <a:r>
              <a:rPr lang="en-US" sz="34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 ORPL                     – Spatial Diversity</a:t>
            </a:r>
          </a:p>
          <a:p>
            <a:pPr lvl="1">
              <a:buFont typeface="Courier New" charset="0"/>
              <a:buChar char="o"/>
            </a:pPr>
            <a:r>
              <a:rPr lang="en-US" sz="34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 RPL/</a:t>
            </a:r>
            <a:r>
              <a:rPr lang="en-US" sz="3400" dirty="0" err="1" smtClean="0">
                <a:solidFill>
                  <a:schemeClr val="tx1"/>
                </a:solidFill>
                <a:latin typeface="Calibri Light" panose="020F0302020204030204" pitchFamily="34" charset="0"/>
              </a:rPr>
              <a:t>MiCMAC</a:t>
            </a:r>
            <a:r>
              <a:rPr lang="en-US" sz="34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      </a:t>
            </a:r>
            <a:r>
              <a:rPr lang="en-US" sz="15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 </a:t>
            </a:r>
            <a:r>
              <a:rPr lang="en-US" sz="34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– Channel Diversity</a:t>
            </a:r>
          </a:p>
          <a:p>
            <a:pPr>
              <a:buFont typeface="Courier New" charset="0"/>
              <a:buChar char="o"/>
            </a:pPr>
            <a:r>
              <a:rPr lang="en-US" sz="36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 </a:t>
            </a:r>
            <a:r>
              <a:rPr lang="en-US" sz="3600" dirty="0" smtClean="0">
                <a:solidFill>
                  <a:srgbClr val="E48312"/>
                </a:solidFill>
                <a:latin typeface="Calibri Light" panose="020F0302020204030204" pitchFamily="34" charset="0"/>
              </a:rPr>
              <a:t>Testbeds considered</a:t>
            </a:r>
          </a:p>
          <a:p>
            <a:pPr lvl="1">
              <a:buFont typeface="Courier New" charset="0"/>
              <a:buChar char="o"/>
            </a:pPr>
            <a:r>
              <a:rPr lang="en-US" sz="34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 </a:t>
            </a:r>
            <a:r>
              <a:rPr lang="en-US" sz="3400" dirty="0" err="1" smtClean="0">
                <a:solidFill>
                  <a:schemeClr val="tx1"/>
                </a:solidFill>
                <a:latin typeface="Calibri Light" panose="020F0302020204030204" pitchFamily="34" charset="0"/>
              </a:rPr>
              <a:t>Indriya</a:t>
            </a:r>
            <a:r>
              <a:rPr lang="en-US" sz="3400" dirty="0">
                <a:solidFill>
                  <a:schemeClr val="tx1"/>
                </a:solidFill>
                <a:latin typeface="Calibri Light" panose="020F0302020204030204" pitchFamily="34" charset="0"/>
              </a:rPr>
              <a:t> </a:t>
            </a:r>
            <a:r>
              <a:rPr lang="en-US" sz="34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at NUS : 98 nodes across 3 floors of a building</a:t>
            </a:r>
          </a:p>
          <a:p>
            <a:pPr lvl="1">
              <a:buFont typeface="Courier New" charset="0"/>
              <a:buChar char="o"/>
            </a:pPr>
            <a:r>
              <a:rPr lang="en-US" sz="3400" dirty="0">
                <a:solidFill>
                  <a:schemeClr val="tx1"/>
                </a:solidFill>
                <a:latin typeface="Calibri Light" panose="020F0302020204030204" pitchFamily="34" charset="0"/>
              </a:rPr>
              <a:t> </a:t>
            </a:r>
            <a:r>
              <a:rPr lang="en-US" sz="34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Urban deployments : 20 nodes</a:t>
            </a:r>
          </a:p>
          <a:p>
            <a:pPr lvl="2">
              <a:buFont typeface="Courier New" charset="0"/>
              <a:buChar char="o"/>
            </a:pPr>
            <a:r>
              <a:rPr lang="en-US" sz="3000" dirty="0">
                <a:solidFill>
                  <a:schemeClr val="tx1"/>
                </a:solidFill>
                <a:latin typeface="Calibri Light" panose="020F0302020204030204" pitchFamily="34" charset="0"/>
              </a:rPr>
              <a:t> </a:t>
            </a:r>
            <a:r>
              <a:rPr lang="en-US" sz="30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Carpark, Residential Complex, </a:t>
            </a:r>
            <a:r>
              <a:rPr lang="en-US" sz="3000" dirty="0">
                <a:solidFill>
                  <a:schemeClr val="tx1"/>
                </a:solidFill>
                <a:latin typeface="Calibri Light" panose="020F0302020204030204" pitchFamily="34" charset="0"/>
              </a:rPr>
              <a:t>Shopping </a:t>
            </a:r>
            <a:r>
              <a:rPr lang="en-US" sz="30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Mall and Cafeteria.</a:t>
            </a:r>
          </a:p>
        </p:txBody>
      </p:sp>
    </p:spTree>
    <p:extLst>
      <p:ext uri="{BB962C8B-B14F-4D97-AF65-F5344CB8AC3E}">
        <p14:creationId xmlns:p14="http://schemas.microsoft.com/office/powerpoint/2010/main" val="1617258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</a:t>
            </a:r>
            <a:endParaRPr lang="en-SG" dirty="0"/>
          </a:p>
        </p:txBody>
      </p:sp>
      <p:sp>
        <p:nvSpPr>
          <p:cNvPr id="11" name="TextBox 10"/>
          <p:cNvSpPr txBox="1"/>
          <p:nvPr/>
        </p:nvSpPr>
        <p:spPr>
          <a:xfrm>
            <a:off x="152403" y="6445124"/>
            <a:ext cx="1136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 Light" panose="020F0302020204030204" pitchFamily="34" charset="0"/>
              </a:rPr>
              <a:t>IPSN 2016</a:t>
            </a:r>
            <a:endParaRPr lang="en-SG" dirty="0">
              <a:latin typeface="Calibri Light" panose="020F03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17869" y="6445124"/>
            <a:ext cx="28729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Mobashir </a:t>
            </a:r>
            <a:r>
              <a:rPr lang="en-US" dirty="0" smtClean="0">
                <a:latin typeface="Calibri Light" panose="020F0302020204030204" pitchFamily="34" charset="0"/>
              </a:rPr>
              <a:t>Mohammad | NUS</a:t>
            </a:r>
            <a:endParaRPr lang="en-SG" dirty="0"/>
          </a:p>
        </p:txBody>
      </p:sp>
      <p:sp>
        <p:nvSpPr>
          <p:cNvPr id="13" name="Rectangle 12"/>
          <p:cNvSpPr/>
          <p:nvPr/>
        </p:nvSpPr>
        <p:spPr>
          <a:xfrm>
            <a:off x="11068521" y="6445124"/>
            <a:ext cx="942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Calibri Light" panose="020F0302020204030204" pitchFamily="34" charset="0"/>
              </a:rPr>
              <a:t>Oppcast</a:t>
            </a:r>
            <a:endParaRPr lang="en-SG" dirty="0"/>
          </a:p>
        </p:txBody>
      </p:sp>
      <p:sp>
        <p:nvSpPr>
          <p:cNvPr id="7" name="Content Placeholder 4"/>
          <p:cNvSpPr>
            <a:spLocks noGrp="1"/>
          </p:cNvSpPr>
          <p:nvPr>
            <p:ph idx="1"/>
          </p:nvPr>
        </p:nvSpPr>
        <p:spPr>
          <a:xfrm>
            <a:off x="1289252" y="2079562"/>
            <a:ext cx="10173877" cy="4023360"/>
          </a:xfrm>
        </p:spPr>
        <p:txBody>
          <a:bodyPr>
            <a:normAutofit lnSpcReduction="10000"/>
          </a:bodyPr>
          <a:lstStyle/>
          <a:p>
            <a:pPr>
              <a:buFont typeface="Courier New" charset="0"/>
              <a:buChar char="o"/>
            </a:pPr>
            <a:r>
              <a:rPr lang="en-US" sz="3300" dirty="0">
                <a:solidFill>
                  <a:schemeClr val="tx1"/>
                </a:solidFill>
                <a:latin typeface="Calibri Light" panose="020F0302020204030204" pitchFamily="34" charset="0"/>
              </a:rPr>
              <a:t> </a:t>
            </a:r>
            <a:r>
              <a:rPr lang="en-US" sz="3300" dirty="0" smtClean="0">
                <a:solidFill>
                  <a:srgbClr val="E48312"/>
                </a:solidFill>
                <a:latin typeface="Calibri Light" panose="020F0302020204030204" pitchFamily="34" charset="0"/>
              </a:rPr>
              <a:t>Metrics considered </a:t>
            </a:r>
          </a:p>
          <a:p>
            <a:pPr lvl="1">
              <a:buFont typeface="Courier New" charset="0"/>
              <a:buChar char="o"/>
            </a:pPr>
            <a:r>
              <a:rPr lang="en-US" sz="31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 Reliability</a:t>
            </a:r>
          </a:p>
          <a:p>
            <a:pPr lvl="1">
              <a:buFont typeface="Courier New" charset="0"/>
              <a:buChar char="o"/>
            </a:pPr>
            <a:r>
              <a:rPr lang="en-US" sz="3100" dirty="0">
                <a:solidFill>
                  <a:schemeClr val="tx1"/>
                </a:solidFill>
                <a:latin typeface="Calibri Light" panose="020F0302020204030204" pitchFamily="34" charset="0"/>
              </a:rPr>
              <a:t> </a:t>
            </a:r>
            <a:r>
              <a:rPr lang="en-US" sz="31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Duty Cycle</a:t>
            </a:r>
          </a:p>
          <a:p>
            <a:pPr lvl="1">
              <a:buFont typeface="Courier New" charset="0"/>
              <a:buChar char="o"/>
            </a:pPr>
            <a:r>
              <a:rPr lang="en-US" sz="3100" dirty="0">
                <a:solidFill>
                  <a:schemeClr val="tx1"/>
                </a:solidFill>
                <a:latin typeface="Calibri Light" panose="020F0302020204030204" pitchFamily="34" charset="0"/>
              </a:rPr>
              <a:t> </a:t>
            </a:r>
            <a:r>
              <a:rPr lang="en-US" sz="31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Latency</a:t>
            </a:r>
          </a:p>
          <a:p>
            <a:pPr>
              <a:buFont typeface="Courier New" charset="0"/>
              <a:buChar char="o"/>
            </a:pPr>
            <a:r>
              <a:rPr lang="en-US" sz="3300" dirty="0" smtClean="0">
                <a:solidFill>
                  <a:srgbClr val="E48312"/>
                </a:solidFill>
                <a:latin typeface="Calibri Light" panose="020F0302020204030204" pitchFamily="34" charset="0"/>
              </a:rPr>
              <a:t> Protocol Parameters</a:t>
            </a:r>
          </a:p>
          <a:p>
            <a:pPr lvl="1">
              <a:buFont typeface="Courier New" charset="0"/>
              <a:buChar char="o"/>
            </a:pPr>
            <a:r>
              <a:rPr lang="en-US" sz="31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 4 </a:t>
            </a:r>
            <a:r>
              <a:rPr lang="en-US" sz="3100" dirty="0">
                <a:solidFill>
                  <a:schemeClr val="tx1"/>
                </a:solidFill>
                <a:latin typeface="Calibri Light" panose="020F0302020204030204" pitchFamily="34" charset="0"/>
              </a:rPr>
              <a:t>mins of Inter-packet </a:t>
            </a:r>
            <a:r>
              <a:rPr lang="en-US" sz="31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Interval</a:t>
            </a:r>
          </a:p>
          <a:p>
            <a:pPr lvl="1">
              <a:buFont typeface="Courier New" charset="0"/>
              <a:buChar char="o"/>
            </a:pPr>
            <a:r>
              <a:rPr lang="en-US" sz="31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 Only </a:t>
            </a:r>
            <a:r>
              <a:rPr lang="en-US" sz="3100" dirty="0">
                <a:solidFill>
                  <a:schemeClr val="tx1"/>
                </a:solidFill>
                <a:latin typeface="Calibri Light" panose="020F0302020204030204" pitchFamily="34" charset="0"/>
              </a:rPr>
              <a:t>interfered channels considered on </a:t>
            </a:r>
            <a:r>
              <a:rPr lang="en-US" sz="31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Testbeds</a:t>
            </a:r>
          </a:p>
          <a:p>
            <a:pPr lvl="2">
              <a:buFont typeface="Courier New" charset="0"/>
              <a:buChar char="o"/>
            </a:pPr>
            <a:r>
              <a:rPr lang="en-US" sz="2700" dirty="0">
                <a:solidFill>
                  <a:schemeClr val="tx1"/>
                </a:solidFill>
                <a:latin typeface="Calibri Light" panose="020F0302020204030204" pitchFamily="34" charset="0"/>
              </a:rPr>
              <a:t> </a:t>
            </a:r>
            <a:r>
              <a:rPr lang="en-US" sz="27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Random channel selection on Urban Deployments</a:t>
            </a:r>
            <a:endParaRPr lang="en-US" sz="27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411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34288" y="2731869"/>
            <a:ext cx="813735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smtClean="0"/>
              <a:t>Is only spatial diversity enough?</a:t>
            </a:r>
            <a:endParaRPr lang="en-SG" sz="4800" dirty="0"/>
          </a:p>
        </p:txBody>
      </p:sp>
    </p:spTree>
    <p:extLst>
      <p:ext uri="{BB962C8B-B14F-4D97-AF65-F5344CB8AC3E}">
        <p14:creationId xmlns:p14="http://schemas.microsoft.com/office/powerpoint/2010/main" val="150852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 only spatial diversity enough?</a:t>
            </a:r>
            <a:endParaRPr lang="en-SG" dirty="0"/>
          </a:p>
        </p:txBody>
      </p:sp>
      <p:sp>
        <p:nvSpPr>
          <p:cNvPr id="11" name="TextBox 10"/>
          <p:cNvSpPr txBox="1"/>
          <p:nvPr/>
        </p:nvSpPr>
        <p:spPr>
          <a:xfrm>
            <a:off x="152403" y="6445124"/>
            <a:ext cx="1136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 Light" panose="020F0302020204030204" pitchFamily="34" charset="0"/>
              </a:rPr>
              <a:t>IPSN 2016</a:t>
            </a:r>
            <a:endParaRPr lang="en-SG" dirty="0">
              <a:latin typeface="Calibri Light" panose="020F03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17869" y="6445124"/>
            <a:ext cx="28729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Mobashir </a:t>
            </a:r>
            <a:r>
              <a:rPr lang="en-US" dirty="0" smtClean="0">
                <a:latin typeface="Calibri Light" panose="020F0302020204030204" pitchFamily="34" charset="0"/>
              </a:rPr>
              <a:t>Mohammad | NUS</a:t>
            </a:r>
            <a:endParaRPr lang="en-SG" dirty="0"/>
          </a:p>
        </p:txBody>
      </p:sp>
      <p:sp>
        <p:nvSpPr>
          <p:cNvPr id="13" name="Rectangle 12"/>
          <p:cNvSpPr/>
          <p:nvPr/>
        </p:nvSpPr>
        <p:spPr>
          <a:xfrm>
            <a:off x="11068521" y="6445124"/>
            <a:ext cx="942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Calibri Light" panose="020F0302020204030204" pitchFamily="34" charset="0"/>
              </a:rPr>
              <a:t>Oppcast</a:t>
            </a:r>
            <a:endParaRPr lang="en-SG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095" y="1991100"/>
            <a:ext cx="8234770" cy="330304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853808" y="5510010"/>
            <a:ext cx="87693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 smtClean="0">
                <a:solidFill>
                  <a:srgbClr val="E48312"/>
                </a:solidFill>
                <a:latin typeface="Calibri Light" panose="020F0302020204030204" pitchFamily="34" charset="0"/>
              </a:rPr>
              <a:t>Oppcast</a:t>
            </a:r>
            <a:r>
              <a:rPr lang="en-US" sz="3200" dirty="0" smtClean="0">
                <a:solidFill>
                  <a:srgbClr val="E48312"/>
                </a:solidFill>
                <a:latin typeface="Calibri Light" panose="020F0302020204030204" pitchFamily="34" charset="0"/>
              </a:rPr>
              <a:t> consistently maintains very high reliability</a:t>
            </a:r>
            <a:r>
              <a:rPr lang="is-IS" sz="3200" dirty="0" smtClean="0">
                <a:solidFill>
                  <a:srgbClr val="E48312"/>
                </a:solidFill>
                <a:latin typeface="Calibri Light" panose="020F0302020204030204" pitchFamily="34" charset="0"/>
              </a:rPr>
              <a:t>…</a:t>
            </a:r>
            <a:endParaRPr lang="en-US" sz="3200" dirty="0">
              <a:solidFill>
                <a:srgbClr val="E48312"/>
              </a:solidFill>
              <a:latin typeface="Calibri Light" panose="020F03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50779" y="2124635"/>
            <a:ext cx="591671" cy="2998694"/>
          </a:xfrm>
          <a:prstGeom prst="rect">
            <a:avLst/>
          </a:prstGeom>
          <a:solidFill>
            <a:srgbClr val="E48312">
              <a:alpha val="3490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>
            <a:endCxn id="7" idx="1"/>
          </p:cNvCxnSpPr>
          <p:nvPr/>
        </p:nvCxnSpPr>
        <p:spPr>
          <a:xfrm flipV="1">
            <a:off x="9907675" y="3738408"/>
            <a:ext cx="642337" cy="52209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10550012" y="3415242"/>
            <a:ext cx="13766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latin typeface="Calibri Light" panose="020F0302020204030204" pitchFamily="34" charset="0"/>
              </a:rPr>
              <a:t>All 3 CTI-free</a:t>
            </a:r>
          </a:p>
          <a:p>
            <a:pPr algn="ctr"/>
            <a:r>
              <a:rPr lang="en-US" dirty="0" smtClean="0">
                <a:latin typeface="Calibri Light" panose="020F0302020204030204" pitchFamily="34" charset="0"/>
              </a:rPr>
              <a:t>channels</a:t>
            </a:r>
            <a:endParaRPr lang="en-SG" dirty="0"/>
          </a:p>
        </p:txBody>
      </p:sp>
      <p:sp>
        <p:nvSpPr>
          <p:cNvPr id="14" name="Rectangle 13"/>
          <p:cNvSpPr/>
          <p:nvPr/>
        </p:nvSpPr>
        <p:spPr>
          <a:xfrm>
            <a:off x="10456815" y="4747274"/>
            <a:ext cx="15630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latin typeface="Calibri Light" panose="020F0302020204030204" pitchFamily="34" charset="0"/>
              </a:rPr>
              <a:t>All 3 interfered</a:t>
            </a:r>
          </a:p>
          <a:p>
            <a:pPr algn="ctr"/>
            <a:r>
              <a:rPr lang="en-US" dirty="0" smtClean="0">
                <a:latin typeface="Calibri Light" panose="020F0302020204030204" pitchFamily="34" charset="0"/>
              </a:rPr>
              <a:t>channels</a:t>
            </a:r>
            <a:endParaRPr lang="en-SG" dirty="0"/>
          </a:p>
        </p:txBody>
      </p:sp>
      <p:cxnSp>
        <p:nvCxnSpPr>
          <p:cNvPr id="15" name="Straight Arrow Connector 14"/>
          <p:cNvCxnSpPr>
            <a:endCxn id="14" idx="1"/>
          </p:cNvCxnSpPr>
          <p:nvPr/>
        </p:nvCxnSpPr>
        <p:spPr>
          <a:xfrm>
            <a:off x="9907675" y="4823137"/>
            <a:ext cx="549140" cy="24730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777802" y="2703007"/>
            <a:ext cx="29140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549329" y="2905648"/>
            <a:ext cx="367060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2809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only spatial diversity enough?</a:t>
            </a:r>
            <a:endParaRPr lang="en-SG" dirty="0"/>
          </a:p>
        </p:txBody>
      </p:sp>
      <p:sp>
        <p:nvSpPr>
          <p:cNvPr id="11" name="TextBox 10"/>
          <p:cNvSpPr txBox="1"/>
          <p:nvPr/>
        </p:nvSpPr>
        <p:spPr>
          <a:xfrm>
            <a:off x="152403" y="6445124"/>
            <a:ext cx="1136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 Light" panose="020F0302020204030204" pitchFamily="34" charset="0"/>
              </a:rPr>
              <a:t>IPSN 2016</a:t>
            </a:r>
            <a:endParaRPr lang="en-SG" dirty="0">
              <a:latin typeface="Calibri Light" panose="020F03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17869" y="6445124"/>
            <a:ext cx="28729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Mobashir </a:t>
            </a:r>
            <a:r>
              <a:rPr lang="en-US" dirty="0" smtClean="0">
                <a:latin typeface="Calibri Light" panose="020F0302020204030204" pitchFamily="34" charset="0"/>
              </a:rPr>
              <a:t>Mohammad | NUS</a:t>
            </a:r>
            <a:endParaRPr lang="en-SG" dirty="0"/>
          </a:p>
        </p:txBody>
      </p:sp>
      <p:sp>
        <p:nvSpPr>
          <p:cNvPr id="13" name="Rectangle 12"/>
          <p:cNvSpPr/>
          <p:nvPr/>
        </p:nvSpPr>
        <p:spPr>
          <a:xfrm>
            <a:off x="11068521" y="6445124"/>
            <a:ext cx="942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Calibri Light" panose="020F0302020204030204" pitchFamily="34" charset="0"/>
              </a:rPr>
              <a:t>Oppcast</a:t>
            </a:r>
            <a:endParaRPr lang="en-SG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564" y="1992074"/>
            <a:ext cx="8166302" cy="330206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130653" y="5510010"/>
            <a:ext cx="82275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E48312"/>
                </a:solidFill>
                <a:latin typeface="Calibri Light" panose="020F0302020204030204" pitchFamily="34" charset="0"/>
              </a:rPr>
              <a:t>While consuming up to </a:t>
            </a:r>
            <a:r>
              <a:rPr lang="en-US" sz="3200" smtClean="0">
                <a:solidFill>
                  <a:srgbClr val="E48312"/>
                </a:solidFill>
                <a:latin typeface="Calibri Light" panose="020F0302020204030204" pitchFamily="34" charset="0"/>
              </a:rPr>
              <a:t>1.2 times lower energy </a:t>
            </a:r>
            <a:r>
              <a:rPr lang="is-IS" sz="3200" dirty="0" smtClean="0">
                <a:solidFill>
                  <a:srgbClr val="E48312"/>
                </a:solidFill>
                <a:latin typeface="Calibri Light" panose="020F0302020204030204" pitchFamily="34" charset="0"/>
              </a:rPr>
              <a:t>…</a:t>
            </a:r>
            <a:endParaRPr lang="en-US" sz="3200" dirty="0">
              <a:solidFill>
                <a:srgbClr val="E48312"/>
              </a:solidFill>
              <a:latin typeface="Calibri Light" panose="020F03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850779" y="2124635"/>
            <a:ext cx="591671" cy="2998694"/>
          </a:xfrm>
          <a:prstGeom prst="rect">
            <a:avLst/>
          </a:prstGeom>
          <a:solidFill>
            <a:srgbClr val="E48312">
              <a:alpha val="3490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>
            <a:endCxn id="14" idx="1"/>
          </p:cNvCxnSpPr>
          <p:nvPr/>
        </p:nvCxnSpPr>
        <p:spPr>
          <a:xfrm flipV="1">
            <a:off x="9907675" y="2020135"/>
            <a:ext cx="642337" cy="32316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10550012" y="1696969"/>
            <a:ext cx="13766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latin typeface="Calibri Light" panose="020F0302020204030204" pitchFamily="34" charset="0"/>
              </a:rPr>
              <a:t>All 3 CTI-free</a:t>
            </a:r>
          </a:p>
          <a:p>
            <a:pPr algn="ctr"/>
            <a:r>
              <a:rPr lang="en-US" dirty="0" smtClean="0">
                <a:latin typeface="Calibri Light" panose="020F0302020204030204" pitchFamily="34" charset="0"/>
              </a:rPr>
              <a:t>channels</a:t>
            </a:r>
            <a:endParaRPr lang="en-SG" dirty="0"/>
          </a:p>
        </p:txBody>
      </p:sp>
      <p:sp>
        <p:nvSpPr>
          <p:cNvPr id="16" name="Rectangle 15"/>
          <p:cNvSpPr/>
          <p:nvPr/>
        </p:nvSpPr>
        <p:spPr>
          <a:xfrm>
            <a:off x="10456815" y="3029001"/>
            <a:ext cx="15630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latin typeface="Calibri Light" panose="020F0302020204030204" pitchFamily="34" charset="0"/>
              </a:rPr>
              <a:t>All 3 interfered</a:t>
            </a:r>
          </a:p>
          <a:p>
            <a:pPr algn="ctr"/>
            <a:r>
              <a:rPr lang="en-US" dirty="0" smtClean="0">
                <a:latin typeface="Calibri Light" panose="020F0302020204030204" pitchFamily="34" charset="0"/>
              </a:rPr>
              <a:t>channels</a:t>
            </a:r>
            <a:endParaRPr lang="en-SG" dirty="0"/>
          </a:p>
        </p:txBody>
      </p:sp>
      <p:cxnSp>
        <p:nvCxnSpPr>
          <p:cNvPr id="17" name="Straight Arrow Connector 16"/>
          <p:cNvCxnSpPr>
            <a:endCxn id="16" idx="1"/>
          </p:cNvCxnSpPr>
          <p:nvPr/>
        </p:nvCxnSpPr>
        <p:spPr>
          <a:xfrm>
            <a:off x="9907675" y="2883877"/>
            <a:ext cx="549140" cy="46829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777802" y="2703007"/>
            <a:ext cx="29140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549329" y="4312413"/>
            <a:ext cx="367060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2226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564" y="1993423"/>
            <a:ext cx="8166302" cy="33007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only spatial diversity enough?</a:t>
            </a:r>
            <a:endParaRPr lang="en-SG" dirty="0"/>
          </a:p>
        </p:txBody>
      </p:sp>
      <p:sp>
        <p:nvSpPr>
          <p:cNvPr id="11" name="TextBox 10"/>
          <p:cNvSpPr txBox="1"/>
          <p:nvPr/>
        </p:nvSpPr>
        <p:spPr>
          <a:xfrm>
            <a:off x="152403" y="6445124"/>
            <a:ext cx="1136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 Light" panose="020F0302020204030204" pitchFamily="34" charset="0"/>
              </a:rPr>
              <a:t>IPSN 2016</a:t>
            </a:r>
            <a:endParaRPr lang="en-SG" dirty="0">
              <a:latin typeface="Calibri Light" panose="020F03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17869" y="6445124"/>
            <a:ext cx="28729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Mobashir </a:t>
            </a:r>
            <a:r>
              <a:rPr lang="en-US" dirty="0" smtClean="0">
                <a:latin typeface="Calibri Light" panose="020F0302020204030204" pitchFamily="34" charset="0"/>
              </a:rPr>
              <a:t>Mohammad | NUS</a:t>
            </a:r>
            <a:endParaRPr lang="en-SG" dirty="0"/>
          </a:p>
        </p:txBody>
      </p:sp>
      <p:sp>
        <p:nvSpPr>
          <p:cNvPr id="13" name="Rectangle 12"/>
          <p:cNvSpPr/>
          <p:nvPr/>
        </p:nvSpPr>
        <p:spPr>
          <a:xfrm>
            <a:off x="11068521" y="6445124"/>
            <a:ext cx="942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Calibri Light" panose="020F0302020204030204" pitchFamily="34" charset="0"/>
              </a:rPr>
              <a:t>Oppcast</a:t>
            </a:r>
            <a:endParaRPr lang="en-SG" dirty="0"/>
          </a:p>
        </p:txBody>
      </p:sp>
      <p:sp>
        <p:nvSpPr>
          <p:cNvPr id="8" name="Rectangle 7"/>
          <p:cNvSpPr/>
          <p:nvPr/>
        </p:nvSpPr>
        <p:spPr>
          <a:xfrm>
            <a:off x="1957842" y="5510010"/>
            <a:ext cx="85758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E48312"/>
                </a:solidFill>
                <a:latin typeface="Calibri Light" panose="020F0302020204030204" pitchFamily="34" charset="0"/>
              </a:rPr>
              <a:t>And up to 2.7 times lower packet delivery latency</a:t>
            </a:r>
            <a:r>
              <a:rPr lang="is-IS" sz="3200" dirty="0" smtClean="0">
                <a:solidFill>
                  <a:srgbClr val="E48312"/>
                </a:solidFill>
                <a:latin typeface="Calibri Light" panose="020F0302020204030204" pitchFamily="34" charset="0"/>
              </a:rPr>
              <a:t>…</a:t>
            </a:r>
            <a:endParaRPr lang="en-US" sz="3200" dirty="0">
              <a:solidFill>
                <a:srgbClr val="E48312"/>
              </a:solidFill>
              <a:latin typeface="Calibri Light" panose="020F03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850779" y="2124635"/>
            <a:ext cx="591671" cy="2998694"/>
          </a:xfrm>
          <a:prstGeom prst="rect">
            <a:avLst/>
          </a:prstGeom>
          <a:solidFill>
            <a:srgbClr val="E48312">
              <a:alpha val="3490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>
            <a:endCxn id="19" idx="1"/>
          </p:cNvCxnSpPr>
          <p:nvPr/>
        </p:nvCxnSpPr>
        <p:spPr>
          <a:xfrm flipV="1">
            <a:off x="9907675" y="2020135"/>
            <a:ext cx="642337" cy="32316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0550012" y="1696969"/>
            <a:ext cx="13766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latin typeface="Calibri Light" panose="020F0302020204030204" pitchFamily="34" charset="0"/>
              </a:rPr>
              <a:t>All 3 CTI-free</a:t>
            </a:r>
          </a:p>
          <a:p>
            <a:pPr algn="ctr"/>
            <a:r>
              <a:rPr lang="en-US" dirty="0" smtClean="0">
                <a:latin typeface="Calibri Light" panose="020F0302020204030204" pitchFamily="34" charset="0"/>
              </a:rPr>
              <a:t>channels</a:t>
            </a:r>
            <a:endParaRPr lang="en-SG" dirty="0"/>
          </a:p>
        </p:txBody>
      </p:sp>
      <p:sp>
        <p:nvSpPr>
          <p:cNvPr id="20" name="Rectangle 19"/>
          <p:cNvSpPr/>
          <p:nvPr/>
        </p:nvSpPr>
        <p:spPr>
          <a:xfrm>
            <a:off x="10456815" y="3029001"/>
            <a:ext cx="15630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latin typeface="Calibri Light" panose="020F0302020204030204" pitchFamily="34" charset="0"/>
              </a:rPr>
              <a:t>All 3 interfered</a:t>
            </a:r>
          </a:p>
          <a:p>
            <a:pPr algn="ctr"/>
            <a:r>
              <a:rPr lang="en-US" dirty="0" smtClean="0">
                <a:latin typeface="Calibri Light" panose="020F0302020204030204" pitchFamily="34" charset="0"/>
              </a:rPr>
              <a:t>channels</a:t>
            </a:r>
            <a:endParaRPr lang="en-SG" dirty="0"/>
          </a:p>
        </p:txBody>
      </p:sp>
      <p:cxnSp>
        <p:nvCxnSpPr>
          <p:cNvPr id="21" name="Straight Arrow Connector 20"/>
          <p:cNvCxnSpPr>
            <a:endCxn id="20" idx="1"/>
          </p:cNvCxnSpPr>
          <p:nvPr/>
        </p:nvCxnSpPr>
        <p:spPr>
          <a:xfrm>
            <a:off x="9907675" y="2883877"/>
            <a:ext cx="549140" cy="46829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777802" y="2703007"/>
            <a:ext cx="29140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549329" y="4744497"/>
            <a:ext cx="367060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4509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Urban Environments</a:t>
            </a:r>
            <a:endParaRPr lang="en-SG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44" b="4958"/>
          <a:stretch/>
        </p:blipFill>
        <p:spPr>
          <a:xfrm>
            <a:off x="0" y="1737360"/>
            <a:ext cx="12188825" cy="460699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397760" y="2985346"/>
            <a:ext cx="7457440" cy="1818640"/>
          </a:xfrm>
          <a:prstGeom prst="rect">
            <a:avLst/>
          </a:prstGeom>
          <a:solidFill>
            <a:srgbClr val="FFFFFF">
              <a:alpha val="50196"/>
            </a:srgbClr>
          </a:solidFill>
          <a:ln w="3810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8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Food Streets</a:t>
            </a:r>
            <a:endParaRPr lang="en-SG" sz="88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403" y="6445124"/>
            <a:ext cx="1136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 Light" panose="020F0302020204030204" pitchFamily="34" charset="0"/>
              </a:rPr>
              <a:t>IPSN 2016</a:t>
            </a:r>
            <a:endParaRPr lang="en-SG" dirty="0">
              <a:latin typeface="Calibri Light" panose="020F03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17869" y="6445124"/>
            <a:ext cx="28729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Mobashir </a:t>
            </a:r>
            <a:r>
              <a:rPr lang="en-US" dirty="0" smtClean="0">
                <a:latin typeface="Calibri Light" panose="020F0302020204030204" pitchFamily="34" charset="0"/>
              </a:rPr>
              <a:t>Mohammad | NUS</a:t>
            </a:r>
            <a:endParaRPr lang="en-SG" dirty="0"/>
          </a:p>
        </p:txBody>
      </p:sp>
      <p:sp>
        <p:nvSpPr>
          <p:cNvPr id="11" name="Rectangle 10"/>
          <p:cNvSpPr/>
          <p:nvPr/>
        </p:nvSpPr>
        <p:spPr>
          <a:xfrm>
            <a:off x="11068521" y="6445124"/>
            <a:ext cx="942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Calibri Light" panose="020F0302020204030204" pitchFamily="34" charset="0"/>
              </a:rPr>
              <a:t>Oppcast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1038046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776" y="1984323"/>
            <a:ext cx="8220090" cy="33098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only spatial diversity enough?</a:t>
            </a:r>
            <a:endParaRPr lang="en-SG" dirty="0"/>
          </a:p>
        </p:txBody>
      </p:sp>
      <p:sp>
        <p:nvSpPr>
          <p:cNvPr id="11" name="TextBox 10"/>
          <p:cNvSpPr txBox="1"/>
          <p:nvPr/>
        </p:nvSpPr>
        <p:spPr>
          <a:xfrm>
            <a:off x="152403" y="6445124"/>
            <a:ext cx="1136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 Light" panose="020F0302020204030204" pitchFamily="34" charset="0"/>
              </a:rPr>
              <a:t>IPSN 2016</a:t>
            </a:r>
            <a:endParaRPr lang="en-SG" dirty="0">
              <a:latin typeface="Calibri Light" panose="020F03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17869" y="6445124"/>
            <a:ext cx="28729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Mobashir </a:t>
            </a:r>
            <a:r>
              <a:rPr lang="en-US" dirty="0" smtClean="0">
                <a:latin typeface="Calibri Light" panose="020F0302020204030204" pitchFamily="34" charset="0"/>
              </a:rPr>
              <a:t>Mohammad | NUS</a:t>
            </a:r>
            <a:endParaRPr lang="en-SG" dirty="0"/>
          </a:p>
        </p:txBody>
      </p:sp>
      <p:sp>
        <p:nvSpPr>
          <p:cNvPr id="13" name="Rectangle 12"/>
          <p:cNvSpPr/>
          <p:nvPr/>
        </p:nvSpPr>
        <p:spPr>
          <a:xfrm>
            <a:off x="11068521" y="6445124"/>
            <a:ext cx="942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Calibri Light" panose="020F0302020204030204" pitchFamily="34" charset="0"/>
              </a:rPr>
              <a:t>Oppcast</a:t>
            </a:r>
            <a:endParaRPr lang="en-SG" dirty="0"/>
          </a:p>
        </p:txBody>
      </p:sp>
      <p:sp>
        <p:nvSpPr>
          <p:cNvPr id="8" name="Rectangle 7"/>
          <p:cNvSpPr/>
          <p:nvPr/>
        </p:nvSpPr>
        <p:spPr>
          <a:xfrm>
            <a:off x="1175915" y="5510010"/>
            <a:ext cx="100969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smtClean="0">
                <a:solidFill>
                  <a:srgbClr val="E48312"/>
                </a:solidFill>
                <a:latin typeface="Calibri Light" panose="020F0302020204030204" pitchFamily="34" charset="0"/>
              </a:rPr>
              <a:t>With up to </a:t>
            </a:r>
            <a:r>
              <a:rPr lang="en-US" sz="3200" dirty="0" smtClean="0">
                <a:solidFill>
                  <a:srgbClr val="E48312"/>
                </a:solidFill>
                <a:latin typeface="Calibri Light" panose="020F0302020204030204" pitchFamily="34" charset="0"/>
              </a:rPr>
              <a:t>6 times reduction in duplicate traffic generation</a:t>
            </a:r>
            <a:r>
              <a:rPr lang="is-IS" sz="3200" dirty="0" smtClean="0">
                <a:solidFill>
                  <a:srgbClr val="E48312"/>
                </a:solidFill>
                <a:latin typeface="Calibri Light" panose="020F0302020204030204" pitchFamily="34" charset="0"/>
              </a:rPr>
              <a:t>…</a:t>
            </a:r>
            <a:endParaRPr lang="en-US" sz="3200" dirty="0">
              <a:solidFill>
                <a:srgbClr val="E48312"/>
              </a:solidFill>
              <a:latin typeface="Calibri Light" panose="020F03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850779" y="2124635"/>
            <a:ext cx="591671" cy="2998694"/>
          </a:xfrm>
          <a:prstGeom prst="rect">
            <a:avLst/>
          </a:prstGeom>
          <a:solidFill>
            <a:srgbClr val="E48312">
              <a:alpha val="3490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>
            <a:endCxn id="19" idx="1"/>
          </p:cNvCxnSpPr>
          <p:nvPr/>
        </p:nvCxnSpPr>
        <p:spPr>
          <a:xfrm flipV="1">
            <a:off x="9907675" y="2020135"/>
            <a:ext cx="642337" cy="32316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0550012" y="1696969"/>
            <a:ext cx="13766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latin typeface="Calibri Light" panose="020F0302020204030204" pitchFamily="34" charset="0"/>
              </a:rPr>
              <a:t>All 3 CTI-free</a:t>
            </a:r>
          </a:p>
          <a:p>
            <a:pPr algn="ctr"/>
            <a:r>
              <a:rPr lang="en-US" dirty="0" smtClean="0">
                <a:latin typeface="Calibri Light" panose="020F0302020204030204" pitchFamily="34" charset="0"/>
              </a:rPr>
              <a:t>channels</a:t>
            </a:r>
            <a:endParaRPr lang="en-SG" dirty="0"/>
          </a:p>
        </p:txBody>
      </p:sp>
      <p:sp>
        <p:nvSpPr>
          <p:cNvPr id="20" name="Rectangle 19"/>
          <p:cNvSpPr/>
          <p:nvPr/>
        </p:nvSpPr>
        <p:spPr>
          <a:xfrm>
            <a:off x="10456815" y="3029001"/>
            <a:ext cx="15630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latin typeface="Calibri Light" panose="020F0302020204030204" pitchFamily="34" charset="0"/>
              </a:rPr>
              <a:t>All 3 interfered</a:t>
            </a:r>
          </a:p>
          <a:p>
            <a:pPr algn="ctr"/>
            <a:r>
              <a:rPr lang="en-US" dirty="0" smtClean="0">
                <a:latin typeface="Calibri Light" panose="020F0302020204030204" pitchFamily="34" charset="0"/>
              </a:rPr>
              <a:t>channels</a:t>
            </a:r>
            <a:endParaRPr lang="en-SG" dirty="0"/>
          </a:p>
        </p:txBody>
      </p:sp>
      <p:cxnSp>
        <p:nvCxnSpPr>
          <p:cNvPr id="21" name="Straight Arrow Connector 20"/>
          <p:cNvCxnSpPr>
            <a:endCxn id="20" idx="1"/>
          </p:cNvCxnSpPr>
          <p:nvPr/>
        </p:nvCxnSpPr>
        <p:spPr>
          <a:xfrm>
            <a:off x="9907675" y="2883877"/>
            <a:ext cx="549140" cy="46829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777802" y="2703007"/>
            <a:ext cx="29140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549329" y="4593767"/>
            <a:ext cx="367060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9053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4095" y="2762014"/>
            <a:ext cx="847328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smtClean="0"/>
              <a:t>Is only channel diversity enough?</a:t>
            </a:r>
            <a:endParaRPr lang="en-SG" sz="4800" dirty="0"/>
          </a:p>
        </p:txBody>
      </p:sp>
    </p:spTree>
    <p:extLst>
      <p:ext uri="{BB962C8B-B14F-4D97-AF65-F5344CB8AC3E}">
        <p14:creationId xmlns:p14="http://schemas.microsoft.com/office/powerpoint/2010/main" val="398745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963264" y="1877671"/>
            <a:ext cx="8280602" cy="3541494"/>
            <a:chOff x="1963264" y="1877671"/>
            <a:chExt cx="8280602" cy="3541494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348"/>
            <a:stretch/>
          </p:blipFill>
          <p:spPr>
            <a:xfrm>
              <a:off x="1963264" y="1877671"/>
              <a:ext cx="4410642" cy="3541494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182" r="1520"/>
            <a:stretch/>
          </p:blipFill>
          <p:spPr>
            <a:xfrm>
              <a:off x="6209750" y="1877672"/>
              <a:ext cx="4034116" cy="3541493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</a:t>
            </a:r>
            <a:r>
              <a:rPr lang="en-US"/>
              <a:t>only </a:t>
            </a:r>
            <a:r>
              <a:rPr lang="en-US" smtClean="0"/>
              <a:t>channel diversity </a:t>
            </a:r>
            <a:r>
              <a:rPr lang="en-US" dirty="0"/>
              <a:t>enough?</a:t>
            </a:r>
            <a:endParaRPr lang="en-SG" dirty="0"/>
          </a:p>
        </p:txBody>
      </p:sp>
      <p:sp>
        <p:nvSpPr>
          <p:cNvPr id="11" name="TextBox 10"/>
          <p:cNvSpPr txBox="1"/>
          <p:nvPr/>
        </p:nvSpPr>
        <p:spPr>
          <a:xfrm>
            <a:off x="152403" y="6445124"/>
            <a:ext cx="1136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 Light" panose="020F0302020204030204" pitchFamily="34" charset="0"/>
              </a:rPr>
              <a:t>IPSN 2016</a:t>
            </a:r>
            <a:endParaRPr lang="en-SG" dirty="0">
              <a:latin typeface="Calibri Light" panose="020F03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17869" y="6445124"/>
            <a:ext cx="28729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Mobashir </a:t>
            </a:r>
            <a:r>
              <a:rPr lang="en-US" dirty="0" smtClean="0">
                <a:latin typeface="Calibri Light" panose="020F0302020204030204" pitchFamily="34" charset="0"/>
              </a:rPr>
              <a:t>Mohammad | NUS</a:t>
            </a:r>
            <a:endParaRPr lang="en-SG" dirty="0"/>
          </a:p>
        </p:txBody>
      </p:sp>
      <p:sp>
        <p:nvSpPr>
          <p:cNvPr id="13" name="Rectangle 12"/>
          <p:cNvSpPr/>
          <p:nvPr/>
        </p:nvSpPr>
        <p:spPr>
          <a:xfrm>
            <a:off x="11068521" y="6445124"/>
            <a:ext cx="942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Calibri Light" panose="020F0302020204030204" pitchFamily="34" charset="0"/>
              </a:rPr>
              <a:t>Oppcast</a:t>
            </a:r>
            <a:endParaRPr lang="en-SG" dirty="0"/>
          </a:p>
        </p:txBody>
      </p:sp>
      <p:sp>
        <p:nvSpPr>
          <p:cNvPr id="8" name="Rectangle 7"/>
          <p:cNvSpPr/>
          <p:nvPr/>
        </p:nvSpPr>
        <p:spPr>
          <a:xfrm>
            <a:off x="140496" y="5510010"/>
            <a:ext cx="119686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 smtClean="0">
                <a:solidFill>
                  <a:srgbClr val="E48312"/>
                </a:solidFill>
                <a:latin typeface="Calibri Light" panose="020F0302020204030204" pitchFamily="34" charset="0"/>
              </a:rPr>
              <a:t>Oppcast</a:t>
            </a:r>
            <a:r>
              <a:rPr lang="en-US" sz="3200" dirty="0" smtClean="0">
                <a:solidFill>
                  <a:srgbClr val="E48312"/>
                </a:solidFill>
                <a:latin typeface="Calibri Light" panose="020F0302020204030204" pitchFamily="34" charset="0"/>
              </a:rPr>
              <a:t> up to 3 times faster than </a:t>
            </a:r>
            <a:r>
              <a:rPr lang="en-US" sz="3200" dirty="0" err="1" smtClean="0">
                <a:solidFill>
                  <a:srgbClr val="E48312"/>
                </a:solidFill>
                <a:latin typeface="Calibri Light" panose="020F0302020204030204" pitchFamily="34" charset="0"/>
              </a:rPr>
              <a:t>MiCMAC</a:t>
            </a:r>
            <a:r>
              <a:rPr lang="en-US" sz="3200" dirty="0" smtClean="0">
                <a:solidFill>
                  <a:srgbClr val="E48312"/>
                </a:solidFill>
                <a:latin typeface="Calibri Light" panose="020F0302020204030204" pitchFamily="34" charset="0"/>
              </a:rPr>
              <a:t> due to opportunistic routing</a:t>
            </a:r>
            <a:endParaRPr lang="en-US" sz="3200" dirty="0">
              <a:solidFill>
                <a:srgbClr val="E48312"/>
              </a:solidFill>
              <a:latin typeface="Calibri Light" panose="020F0302020204030204" pitchFamily="34" charset="0"/>
            </a:endParaRPr>
          </a:p>
        </p:txBody>
      </p:sp>
      <p:sp>
        <p:nvSpPr>
          <p:cNvPr id="3" name="Down Arrow 2"/>
          <p:cNvSpPr/>
          <p:nvPr/>
        </p:nvSpPr>
        <p:spPr>
          <a:xfrm>
            <a:off x="6373906" y="3899647"/>
            <a:ext cx="255494" cy="65890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347012" y="3549308"/>
            <a:ext cx="18014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E48312"/>
                </a:solidFill>
                <a:latin typeface="Calibri Light" panose="020F0302020204030204" pitchFamily="34" charset="0"/>
              </a:rPr>
              <a:t>3X Lower Latency</a:t>
            </a:r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5797898" y="2542234"/>
            <a:ext cx="29140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549329" y="3890387"/>
            <a:ext cx="367060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9627993" y="3076474"/>
            <a:ext cx="29140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278942" y="4605495"/>
            <a:ext cx="376941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endCxn id="22" idx="1"/>
          </p:cNvCxnSpPr>
          <p:nvPr/>
        </p:nvCxnSpPr>
        <p:spPr>
          <a:xfrm flipV="1">
            <a:off x="9907675" y="2020135"/>
            <a:ext cx="642337" cy="32316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10550012" y="1696969"/>
            <a:ext cx="13766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latin typeface="Calibri Light" panose="020F0302020204030204" pitchFamily="34" charset="0"/>
              </a:rPr>
              <a:t>All 3 CTI-free</a:t>
            </a:r>
          </a:p>
          <a:p>
            <a:pPr algn="ctr"/>
            <a:r>
              <a:rPr lang="en-US" dirty="0" smtClean="0">
                <a:latin typeface="Calibri Light" panose="020F0302020204030204" pitchFamily="34" charset="0"/>
              </a:rPr>
              <a:t>channels</a:t>
            </a:r>
            <a:endParaRPr lang="en-SG" dirty="0"/>
          </a:p>
        </p:txBody>
      </p:sp>
      <p:sp>
        <p:nvSpPr>
          <p:cNvPr id="23" name="Rectangle 22"/>
          <p:cNvSpPr/>
          <p:nvPr/>
        </p:nvSpPr>
        <p:spPr>
          <a:xfrm>
            <a:off x="10456815" y="3029001"/>
            <a:ext cx="15630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latin typeface="Calibri Light" panose="020F0302020204030204" pitchFamily="34" charset="0"/>
              </a:rPr>
              <a:t>All 3 interfered</a:t>
            </a:r>
          </a:p>
          <a:p>
            <a:pPr algn="ctr"/>
            <a:r>
              <a:rPr lang="en-US" dirty="0" smtClean="0">
                <a:latin typeface="Calibri Light" panose="020F0302020204030204" pitchFamily="34" charset="0"/>
              </a:rPr>
              <a:t>channels</a:t>
            </a:r>
            <a:endParaRPr lang="en-SG" dirty="0"/>
          </a:p>
        </p:txBody>
      </p:sp>
      <p:cxnSp>
        <p:nvCxnSpPr>
          <p:cNvPr id="24" name="Straight Arrow Connector 23"/>
          <p:cNvCxnSpPr>
            <a:endCxn id="23" idx="1"/>
          </p:cNvCxnSpPr>
          <p:nvPr/>
        </p:nvCxnSpPr>
        <p:spPr>
          <a:xfrm>
            <a:off x="9907675" y="2883877"/>
            <a:ext cx="549140" cy="46829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952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 animBg="1"/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8279289" y="1904703"/>
            <a:ext cx="3420461" cy="2568389"/>
            <a:chOff x="8279289" y="1904703"/>
            <a:chExt cx="3420461" cy="2568389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9289" y="1904703"/>
              <a:ext cx="3420461" cy="2568389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sp>
          <p:nvSpPr>
            <p:cNvPr id="33" name="Rectangle 32"/>
            <p:cNvSpPr/>
            <p:nvPr/>
          </p:nvSpPr>
          <p:spPr>
            <a:xfrm>
              <a:off x="8879466" y="2066464"/>
              <a:ext cx="2220108" cy="833619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  <a:ln w="3810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dirty="0" smtClean="0">
                  <a:solidFill>
                    <a:schemeClr val="tx1"/>
                  </a:solidFill>
                  <a:latin typeface="Calibri Light" panose="020F0302020204030204" pitchFamily="34" charset="0"/>
                </a:rPr>
                <a:t>Carpark</a:t>
              </a:r>
              <a:endParaRPr lang="en-SG" sz="3200" dirty="0">
                <a:solidFill>
                  <a:schemeClr val="tx1"/>
                </a:solidFill>
                <a:latin typeface="Calibri Light" panose="020F0302020204030204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Urban Evaluation</a:t>
            </a:r>
            <a:endParaRPr lang="en-SG" dirty="0"/>
          </a:p>
        </p:txBody>
      </p:sp>
      <p:sp>
        <p:nvSpPr>
          <p:cNvPr id="11" name="TextBox 10"/>
          <p:cNvSpPr txBox="1"/>
          <p:nvPr/>
        </p:nvSpPr>
        <p:spPr>
          <a:xfrm>
            <a:off x="152403" y="6445124"/>
            <a:ext cx="1136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 Light" panose="020F0302020204030204" pitchFamily="34" charset="0"/>
              </a:rPr>
              <a:t>IPSN 2016</a:t>
            </a:r>
            <a:endParaRPr lang="en-SG" dirty="0">
              <a:latin typeface="Calibri Light" panose="020F03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17869" y="6445124"/>
            <a:ext cx="28729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Mobashir </a:t>
            </a:r>
            <a:r>
              <a:rPr lang="en-US" dirty="0" smtClean="0">
                <a:latin typeface="Calibri Light" panose="020F0302020204030204" pitchFamily="34" charset="0"/>
              </a:rPr>
              <a:t>Mohammad | NUS</a:t>
            </a:r>
            <a:endParaRPr lang="en-SG" dirty="0"/>
          </a:p>
        </p:txBody>
      </p:sp>
      <p:sp>
        <p:nvSpPr>
          <p:cNvPr id="13" name="Rectangle 12"/>
          <p:cNvSpPr/>
          <p:nvPr/>
        </p:nvSpPr>
        <p:spPr>
          <a:xfrm>
            <a:off x="11068521" y="6445124"/>
            <a:ext cx="942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Calibri Light" panose="020F0302020204030204" pitchFamily="34" charset="0"/>
              </a:rPr>
              <a:t>Oppcast</a:t>
            </a:r>
            <a:endParaRPr lang="en-SG" dirty="0"/>
          </a:p>
        </p:txBody>
      </p:sp>
      <p:grpSp>
        <p:nvGrpSpPr>
          <p:cNvPr id="4" name="Group 3"/>
          <p:cNvGrpSpPr/>
          <p:nvPr/>
        </p:nvGrpSpPr>
        <p:grpSpPr>
          <a:xfrm>
            <a:off x="1189873" y="1893346"/>
            <a:ext cx="3427995" cy="2568389"/>
            <a:chOff x="1189873" y="1893346"/>
            <a:chExt cx="3427995" cy="2568389"/>
          </a:xfrm>
        </p:grpSpPr>
        <p:pic>
          <p:nvPicPr>
            <p:cNvPr id="1026" name="Picture 2" descr="http://comesingapore.com/pic/load/1167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189873" y="1893346"/>
              <a:ext cx="3427995" cy="256838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ectangle 22"/>
            <p:cNvSpPr/>
            <p:nvPr/>
          </p:nvSpPr>
          <p:spPr>
            <a:xfrm>
              <a:off x="1795556" y="2071844"/>
              <a:ext cx="2220108" cy="833619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  <a:ln w="3810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dirty="0" smtClean="0">
                  <a:solidFill>
                    <a:schemeClr val="tx1"/>
                  </a:solidFill>
                  <a:latin typeface="Calibri Light" panose="020F0302020204030204" pitchFamily="34" charset="0"/>
                </a:rPr>
                <a:t>Cafeteria</a:t>
              </a:r>
              <a:endParaRPr lang="en-SG" sz="3200" dirty="0">
                <a:solidFill>
                  <a:schemeClr val="tx1"/>
                </a:solidFill>
                <a:latin typeface="Calibri Light" panose="020F0302020204030204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735306" y="1892271"/>
            <a:ext cx="3424518" cy="2569464"/>
            <a:chOff x="4735306" y="1892271"/>
            <a:chExt cx="3424518" cy="2569464"/>
          </a:xfrm>
        </p:grpSpPr>
        <p:pic>
          <p:nvPicPr>
            <p:cNvPr id="1032" name="Picture 8" descr="http://blog.nus.edu.sg/fives/files/2012/08/GR-4-bedrm-apt-living-hall-12bybk2.jpg"/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735306" y="1892271"/>
              <a:ext cx="3424518" cy="2569464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ectangle 25"/>
            <p:cNvSpPr/>
            <p:nvPr/>
          </p:nvSpPr>
          <p:spPr>
            <a:xfrm>
              <a:off x="5337511" y="2071844"/>
              <a:ext cx="2220108" cy="833619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  <a:ln w="3810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dirty="0" smtClean="0">
                  <a:solidFill>
                    <a:schemeClr val="tx1"/>
                  </a:solidFill>
                  <a:latin typeface="Calibri Light" panose="020F0302020204030204" pitchFamily="34" charset="0"/>
                </a:rPr>
                <a:t>Residence</a:t>
              </a:r>
              <a:endParaRPr lang="en-SG" sz="3200" dirty="0">
                <a:solidFill>
                  <a:schemeClr val="tx1"/>
                </a:solidFill>
                <a:latin typeface="Calibri Light" panose="020F0302020204030204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565002" y="3464590"/>
            <a:ext cx="3424518" cy="2565341"/>
            <a:chOff x="6565002" y="3464590"/>
            <a:chExt cx="3424518" cy="256534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5002" y="3464590"/>
              <a:ext cx="3424518" cy="2565341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sp>
          <p:nvSpPr>
            <p:cNvPr id="27" name="Rectangle 26"/>
            <p:cNvSpPr/>
            <p:nvPr/>
          </p:nvSpPr>
          <p:spPr>
            <a:xfrm>
              <a:off x="7167206" y="3639473"/>
              <a:ext cx="2220108" cy="833619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  <a:ln w="3810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Calibri Light" panose="020F0302020204030204" pitchFamily="34" charset="0"/>
                </a:rPr>
                <a:t>Outside Shopping Mall</a:t>
              </a:r>
              <a:endParaRPr lang="en-SG" sz="2800" dirty="0">
                <a:solidFill>
                  <a:schemeClr val="tx1"/>
                </a:solidFill>
                <a:latin typeface="Calibri Light" panose="020F030202020403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021614" y="3454460"/>
            <a:ext cx="3425951" cy="2569464"/>
            <a:chOff x="3021614" y="3454460"/>
            <a:chExt cx="3425951" cy="2569464"/>
          </a:xfrm>
        </p:grpSpPr>
        <p:pic>
          <p:nvPicPr>
            <p:cNvPr id="3" name="Picture 2" descr="https://alanchow76.files.wordpress.com/2011/08/clementimallstarbucks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1614" y="3454460"/>
              <a:ext cx="3425951" cy="2569464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 21"/>
            <p:cNvSpPr/>
            <p:nvPr/>
          </p:nvSpPr>
          <p:spPr>
            <a:xfrm>
              <a:off x="3625253" y="3628116"/>
              <a:ext cx="2220108" cy="833619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  <a:ln w="3810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800" dirty="0" smtClean="0">
                  <a:solidFill>
                    <a:schemeClr val="tx1"/>
                  </a:solidFill>
                  <a:latin typeface="Calibri Light" panose="020F0302020204030204" pitchFamily="34" charset="0"/>
                </a:rPr>
                <a:t>Inside Shopping Mall</a:t>
              </a:r>
              <a:endParaRPr lang="en-SG" sz="2800" dirty="0">
                <a:solidFill>
                  <a:schemeClr val="tx1"/>
                </a:solidFill>
                <a:latin typeface="Calibri Light" panose="020F03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6994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Urban Evaluation</a:t>
            </a:r>
            <a:endParaRPr lang="en-SG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93934585"/>
              </p:ext>
            </p:extLst>
          </p:nvPr>
        </p:nvGraphicFramePr>
        <p:xfrm>
          <a:off x="1096963" y="2017084"/>
          <a:ext cx="10058400" cy="40792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379767"/>
                <a:gridCol w="1125415"/>
                <a:gridCol w="1266092"/>
                <a:gridCol w="1607737"/>
                <a:gridCol w="1587639"/>
                <a:gridCol w="209175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Deployment Location</a:t>
                      </a:r>
                      <a:endParaRPr lang="en-SG" sz="16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Protocol</a:t>
                      </a:r>
                      <a:endParaRPr lang="en-SG" sz="16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Duration</a:t>
                      </a:r>
                      <a:endParaRPr lang="en-SG" sz="16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Min</a:t>
                      </a:r>
                      <a:r>
                        <a:rPr lang="en-US" sz="1600" baseline="0" dirty="0" smtClean="0"/>
                        <a:t>. Reliability</a:t>
                      </a:r>
                      <a:endParaRPr lang="en-SG" sz="16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Max. Duty Cycle</a:t>
                      </a:r>
                      <a:endParaRPr lang="en-SG" sz="16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Max. Duplicate Traffic</a:t>
                      </a:r>
                      <a:endParaRPr lang="en-SG" sz="1600" dirty="0">
                        <a:latin typeface="+mj-lt"/>
                      </a:endParaRPr>
                    </a:p>
                  </a:txBody>
                  <a:tcPr/>
                </a:tc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ysClr val="windowText" lastClr="000000"/>
                          </a:solidFill>
                        </a:rPr>
                        <a:t>Carpark</a:t>
                      </a:r>
                      <a:endParaRPr lang="en-SG" sz="1600" dirty="0">
                        <a:solidFill>
                          <a:sysClr val="windowText" lastClr="000000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ORPL</a:t>
                      </a:r>
                      <a:endParaRPr lang="en-SG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181 Hours</a:t>
                      </a:r>
                      <a:endParaRPr lang="en-SG" sz="16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86.09</a:t>
                      </a:r>
                      <a:endParaRPr lang="en-SG" sz="16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NA</a:t>
                      </a:r>
                      <a:endParaRPr lang="en-SG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10.60</a:t>
                      </a:r>
                      <a:endParaRPr lang="en-SG" sz="1600" dirty="0">
                        <a:latin typeface="+mj-lt"/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SG" sz="16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Oppcast</a:t>
                      </a:r>
                      <a:endParaRPr lang="en-SG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SG" sz="16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98.55</a:t>
                      </a:r>
                      <a:endParaRPr lang="en-SG" sz="16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NA</a:t>
                      </a:r>
                      <a:endParaRPr lang="en-SG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2.55 (4.2X)</a:t>
                      </a:r>
                      <a:endParaRPr lang="en-SG" sz="1600" dirty="0">
                        <a:latin typeface="+mj-lt"/>
                      </a:endParaRPr>
                    </a:p>
                  </a:txBody>
                  <a:tcPr/>
                </a:tc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ysClr val="windowText" lastClr="000000"/>
                          </a:solidFill>
                          <a:latin typeface="+mj-lt"/>
                        </a:rPr>
                        <a:t>Residence</a:t>
                      </a:r>
                      <a:endParaRPr lang="en-SG" sz="1600" dirty="0">
                        <a:solidFill>
                          <a:sysClr val="windowText" lastClr="000000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ORPL</a:t>
                      </a:r>
                      <a:endParaRPr lang="en-SG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j-lt"/>
                        </a:rPr>
                        <a:t>71 Hours</a:t>
                      </a:r>
                      <a:endParaRPr lang="en-SG" sz="16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j-lt"/>
                        </a:rPr>
                        <a:t>92.45</a:t>
                      </a:r>
                      <a:endParaRPr lang="en-SG" sz="16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4.23</a:t>
                      </a:r>
                      <a:endParaRPr lang="en-SG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j-lt"/>
                        </a:rPr>
                        <a:t>26.54</a:t>
                      </a:r>
                      <a:endParaRPr lang="en-SG" sz="1600" dirty="0">
                        <a:latin typeface="+mj-lt"/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SG" sz="16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Oppcast</a:t>
                      </a:r>
                      <a:endParaRPr lang="en-SG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SG" sz="16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j-lt"/>
                        </a:rPr>
                        <a:t>98.40</a:t>
                      </a:r>
                      <a:endParaRPr lang="en-SG" sz="16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3.47 (1.2X)</a:t>
                      </a:r>
                      <a:endParaRPr lang="en-SG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j-lt"/>
                        </a:rPr>
                        <a:t>5.54 (4.8X)</a:t>
                      </a:r>
                      <a:endParaRPr lang="en-SG" sz="1600" dirty="0">
                        <a:latin typeface="+mj-lt"/>
                      </a:endParaRPr>
                    </a:p>
                  </a:txBody>
                  <a:tcPr/>
                </a:tc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ysClr val="windowText" lastClr="000000"/>
                          </a:solidFill>
                          <a:latin typeface="+mj-lt"/>
                        </a:rPr>
                        <a:t>Cafeteria</a:t>
                      </a:r>
                      <a:endParaRPr lang="en-SG" sz="1600" dirty="0">
                        <a:solidFill>
                          <a:sysClr val="windowText" lastClr="000000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ORPL</a:t>
                      </a:r>
                      <a:endParaRPr lang="en-SG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j-lt"/>
                        </a:rPr>
                        <a:t>1 Hour</a:t>
                      </a:r>
                      <a:endParaRPr lang="en-SG" sz="16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j-lt"/>
                        </a:rPr>
                        <a:t>99.32</a:t>
                      </a:r>
                      <a:endParaRPr lang="en-SG" sz="16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4.0</a:t>
                      </a:r>
                      <a:endParaRPr lang="en-SG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j-lt"/>
                        </a:rPr>
                        <a:t>17.03</a:t>
                      </a:r>
                      <a:endParaRPr lang="en-SG" sz="1600" dirty="0">
                        <a:latin typeface="+mj-lt"/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SG" sz="16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Oppcast</a:t>
                      </a:r>
                      <a:endParaRPr lang="en-SG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SG" sz="16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j-lt"/>
                        </a:rPr>
                        <a:t>100</a:t>
                      </a:r>
                      <a:endParaRPr lang="en-SG" sz="16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2.6 (1.5X)</a:t>
                      </a:r>
                      <a:endParaRPr lang="en-SG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j-lt"/>
                        </a:rPr>
                        <a:t>4.05 (4.2X)</a:t>
                      </a:r>
                      <a:endParaRPr lang="en-SG" sz="1600" dirty="0">
                        <a:latin typeface="+mj-lt"/>
                      </a:endParaRPr>
                    </a:p>
                  </a:txBody>
                  <a:tcPr/>
                </a:tc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ysClr val="windowText" lastClr="000000"/>
                          </a:solidFill>
                          <a:latin typeface="+mj-lt"/>
                        </a:rPr>
                        <a:t>Inside Shopping Mall</a:t>
                      </a:r>
                      <a:endParaRPr lang="en-SG" sz="1600" dirty="0">
                        <a:solidFill>
                          <a:sysClr val="windowText" lastClr="000000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ORPL</a:t>
                      </a:r>
                      <a:endParaRPr lang="en-SG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j-lt"/>
                        </a:rPr>
                        <a:t>1 Hour</a:t>
                      </a:r>
                      <a:endParaRPr lang="en-SG" sz="16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j-lt"/>
                        </a:rPr>
                        <a:t>99.87</a:t>
                      </a:r>
                      <a:endParaRPr lang="en-SG" sz="16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9.39</a:t>
                      </a:r>
                      <a:endParaRPr lang="en-SG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j-lt"/>
                        </a:rPr>
                        <a:t>47.21</a:t>
                      </a:r>
                      <a:endParaRPr lang="en-SG" sz="1600" dirty="0">
                        <a:latin typeface="+mj-lt"/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SG" sz="16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Oppcast</a:t>
                      </a:r>
                      <a:endParaRPr lang="en-SG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SG" sz="16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j-lt"/>
                        </a:rPr>
                        <a:t>100</a:t>
                      </a:r>
                      <a:endParaRPr lang="en-SG" sz="16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3.96 (2.4X)</a:t>
                      </a:r>
                      <a:endParaRPr lang="en-SG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j-lt"/>
                        </a:rPr>
                        <a:t>10.61 (4.5X)</a:t>
                      </a:r>
                      <a:endParaRPr lang="en-SG" sz="1600" dirty="0">
                        <a:latin typeface="+mj-lt"/>
                      </a:endParaRPr>
                    </a:p>
                  </a:txBody>
                  <a:tcPr/>
                </a:tc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ysClr val="windowText" lastClr="000000"/>
                          </a:solidFill>
                          <a:latin typeface="+mj-lt"/>
                        </a:rPr>
                        <a:t>Outside</a:t>
                      </a:r>
                      <a:r>
                        <a:rPr lang="en-US" sz="1600" baseline="0" dirty="0" smtClean="0">
                          <a:solidFill>
                            <a:sysClr val="windowText" lastClr="000000"/>
                          </a:solidFill>
                          <a:latin typeface="+mj-lt"/>
                        </a:rPr>
                        <a:t> Shopping Mall</a:t>
                      </a:r>
                      <a:endParaRPr lang="en-SG" sz="1600" dirty="0">
                        <a:solidFill>
                          <a:sysClr val="windowText" lastClr="000000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ORPL</a:t>
                      </a:r>
                      <a:endParaRPr lang="en-SG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j-lt"/>
                        </a:rPr>
                        <a:t>1 Hour</a:t>
                      </a:r>
                      <a:endParaRPr lang="en-SG" sz="16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j-lt"/>
                        </a:rPr>
                        <a:t>99.53</a:t>
                      </a:r>
                      <a:endParaRPr lang="en-SG" sz="16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7.42</a:t>
                      </a:r>
                      <a:endParaRPr lang="en-SG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j-lt"/>
                        </a:rPr>
                        <a:t>12.79</a:t>
                      </a:r>
                      <a:endParaRPr lang="en-SG" sz="1600" dirty="0">
                        <a:latin typeface="+mj-lt"/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SG" sz="16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Oppcast</a:t>
                      </a:r>
                      <a:endParaRPr lang="en-SG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SG" sz="16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j-lt"/>
                        </a:rPr>
                        <a:t>100</a:t>
                      </a:r>
                      <a:endParaRPr lang="en-SG" sz="16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2.82 (2.6X)</a:t>
                      </a:r>
                      <a:endParaRPr lang="en-SG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j-lt"/>
                        </a:rPr>
                        <a:t>8.64 (1.5X)</a:t>
                      </a:r>
                      <a:endParaRPr lang="en-SG" sz="1600" dirty="0"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096963" y="2417391"/>
            <a:ext cx="10058400" cy="704181"/>
          </a:xfrm>
          <a:prstGeom prst="rect">
            <a:avLst/>
          </a:prstGeom>
          <a:solidFill>
            <a:srgbClr val="E48312">
              <a:alpha val="3490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873913" y="2417393"/>
            <a:ext cx="1588431" cy="704180"/>
          </a:xfrm>
          <a:prstGeom prst="rect">
            <a:avLst/>
          </a:prstGeom>
          <a:solidFill>
            <a:srgbClr val="004FA3">
              <a:alpha val="50196"/>
            </a:srgbClr>
          </a:solidFill>
          <a:ln w="3810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SG" sz="32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2582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Urban Evaluation</a:t>
            </a:r>
            <a:endParaRPr lang="en-SG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1096963" y="2017084"/>
          <a:ext cx="10058400" cy="40792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379767"/>
                <a:gridCol w="1125415"/>
                <a:gridCol w="1266092"/>
                <a:gridCol w="1607737"/>
                <a:gridCol w="1587639"/>
                <a:gridCol w="209175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Deployment Location</a:t>
                      </a:r>
                      <a:endParaRPr lang="en-SG" sz="16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Protocol</a:t>
                      </a:r>
                      <a:endParaRPr lang="en-SG" sz="16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Duration</a:t>
                      </a:r>
                      <a:endParaRPr lang="en-SG" sz="16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Min</a:t>
                      </a:r>
                      <a:r>
                        <a:rPr lang="en-US" sz="1600" baseline="0" dirty="0" smtClean="0"/>
                        <a:t>. Reliability</a:t>
                      </a:r>
                      <a:endParaRPr lang="en-SG" sz="16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Max. Duty Cycle</a:t>
                      </a:r>
                      <a:endParaRPr lang="en-SG" sz="16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Max. Duplicate Traffic</a:t>
                      </a:r>
                      <a:endParaRPr lang="en-SG" sz="1600" dirty="0">
                        <a:latin typeface="+mj-lt"/>
                      </a:endParaRPr>
                    </a:p>
                  </a:txBody>
                  <a:tcPr/>
                </a:tc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ysClr val="windowText" lastClr="000000"/>
                          </a:solidFill>
                        </a:rPr>
                        <a:t>Carpark</a:t>
                      </a:r>
                      <a:endParaRPr lang="en-SG" sz="1600" dirty="0">
                        <a:solidFill>
                          <a:sysClr val="windowText" lastClr="000000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ORPL</a:t>
                      </a:r>
                      <a:endParaRPr lang="en-SG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181 Hours</a:t>
                      </a:r>
                      <a:endParaRPr lang="en-SG" sz="16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86.09</a:t>
                      </a:r>
                      <a:endParaRPr lang="en-SG" sz="16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NA</a:t>
                      </a:r>
                      <a:endParaRPr lang="en-SG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10.60</a:t>
                      </a:r>
                      <a:endParaRPr lang="en-SG" sz="1600" dirty="0">
                        <a:latin typeface="+mj-lt"/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SG" sz="16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Oppcast</a:t>
                      </a:r>
                      <a:endParaRPr lang="en-SG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SG" sz="16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98.55</a:t>
                      </a:r>
                      <a:endParaRPr lang="en-SG" sz="16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NA</a:t>
                      </a:r>
                      <a:endParaRPr lang="en-SG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2.55 (4.2X)</a:t>
                      </a:r>
                      <a:endParaRPr lang="en-SG" sz="1600" dirty="0">
                        <a:latin typeface="+mj-lt"/>
                      </a:endParaRPr>
                    </a:p>
                  </a:txBody>
                  <a:tcPr/>
                </a:tc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ysClr val="windowText" lastClr="000000"/>
                          </a:solidFill>
                          <a:latin typeface="+mj-lt"/>
                        </a:rPr>
                        <a:t>Residence</a:t>
                      </a:r>
                      <a:endParaRPr lang="en-SG" sz="1600" dirty="0">
                        <a:solidFill>
                          <a:sysClr val="windowText" lastClr="000000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ORPL</a:t>
                      </a:r>
                      <a:endParaRPr lang="en-SG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j-lt"/>
                        </a:rPr>
                        <a:t>71 Hours</a:t>
                      </a:r>
                      <a:endParaRPr lang="en-SG" sz="16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j-lt"/>
                        </a:rPr>
                        <a:t>92.45</a:t>
                      </a:r>
                      <a:endParaRPr lang="en-SG" sz="16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4.23</a:t>
                      </a:r>
                      <a:endParaRPr lang="en-SG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j-lt"/>
                        </a:rPr>
                        <a:t>26.54</a:t>
                      </a:r>
                      <a:endParaRPr lang="en-SG" sz="1600" dirty="0">
                        <a:latin typeface="+mj-lt"/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SG" sz="16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Oppcast</a:t>
                      </a:r>
                      <a:endParaRPr lang="en-SG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SG" sz="16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j-lt"/>
                        </a:rPr>
                        <a:t>98.40</a:t>
                      </a:r>
                      <a:endParaRPr lang="en-SG" sz="16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3.47 (1.2X)</a:t>
                      </a:r>
                      <a:endParaRPr lang="en-SG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j-lt"/>
                        </a:rPr>
                        <a:t>5.54 (4.8X)</a:t>
                      </a:r>
                      <a:endParaRPr lang="en-SG" sz="1600" dirty="0">
                        <a:latin typeface="+mj-lt"/>
                      </a:endParaRPr>
                    </a:p>
                  </a:txBody>
                  <a:tcPr/>
                </a:tc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ysClr val="windowText" lastClr="000000"/>
                          </a:solidFill>
                          <a:latin typeface="+mj-lt"/>
                        </a:rPr>
                        <a:t>Cafeteria</a:t>
                      </a:r>
                      <a:endParaRPr lang="en-SG" sz="1600" dirty="0">
                        <a:solidFill>
                          <a:sysClr val="windowText" lastClr="000000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ORPL</a:t>
                      </a:r>
                      <a:endParaRPr lang="en-SG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j-lt"/>
                        </a:rPr>
                        <a:t>1 Hour</a:t>
                      </a:r>
                      <a:endParaRPr lang="en-SG" sz="16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j-lt"/>
                        </a:rPr>
                        <a:t>99.32</a:t>
                      </a:r>
                      <a:endParaRPr lang="en-SG" sz="16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4.0</a:t>
                      </a:r>
                      <a:endParaRPr lang="en-SG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j-lt"/>
                        </a:rPr>
                        <a:t>17.03</a:t>
                      </a:r>
                      <a:endParaRPr lang="en-SG" sz="1600" dirty="0">
                        <a:latin typeface="+mj-lt"/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SG" sz="16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Oppcast</a:t>
                      </a:r>
                      <a:endParaRPr lang="en-SG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SG" sz="16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j-lt"/>
                        </a:rPr>
                        <a:t>100</a:t>
                      </a:r>
                      <a:endParaRPr lang="en-SG" sz="16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2.6 (1.5X)</a:t>
                      </a:r>
                      <a:endParaRPr lang="en-SG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j-lt"/>
                        </a:rPr>
                        <a:t>4.05 (4.2X)</a:t>
                      </a:r>
                      <a:endParaRPr lang="en-SG" sz="1600" dirty="0">
                        <a:latin typeface="+mj-lt"/>
                      </a:endParaRPr>
                    </a:p>
                  </a:txBody>
                  <a:tcPr/>
                </a:tc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ysClr val="windowText" lastClr="000000"/>
                          </a:solidFill>
                          <a:latin typeface="+mj-lt"/>
                        </a:rPr>
                        <a:t>Inside Shopping Mall</a:t>
                      </a:r>
                      <a:endParaRPr lang="en-SG" sz="1600" dirty="0">
                        <a:solidFill>
                          <a:sysClr val="windowText" lastClr="000000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ORPL</a:t>
                      </a:r>
                      <a:endParaRPr lang="en-SG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j-lt"/>
                        </a:rPr>
                        <a:t>1 Hour</a:t>
                      </a:r>
                      <a:endParaRPr lang="en-SG" sz="16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j-lt"/>
                        </a:rPr>
                        <a:t>99.87</a:t>
                      </a:r>
                      <a:endParaRPr lang="en-SG" sz="16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9.39</a:t>
                      </a:r>
                      <a:endParaRPr lang="en-SG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j-lt"/>
                        </a:rPr>
                        <a:t>47.21</a:t>
                      </a:r>
                      <a:endParaRPr lang="en-SG" sz="1600" dirty="0">
                        <a:latin typeface="+mj-lt"/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SG" sz="16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Oppcast</a:t>
                      </a:r>
                      <a:endParaRPr lang="en-SG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SG" sz="16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j-lt"/>
                        </a:rPr>
                        <a:t>100</a:t>
                      </a:r>
                      <a:endParaRPr lang="en-SG" sz="16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3.96 (2.4X)</a:t>
                      </a:r>
                      <a:endParaRPr lang="en-SG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j-lt"/>
                        </a:rPr>
                        <a:t>10.61 (4.5X)</a:t>
                      </a:r>
                      <a:endParaRPr lang="en-SG" sz="1600" dirty="0">
                        <a:latin typeface="+mj-lt"/>
                      </a:endParaRPr>
                    </a:p>
                  </a:txBody>
                  <a:tcPr/>
                </a:tc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ysClr val="windowText" lastClr="000000"/>
                          </a:solidFill>
                          <a:latin typeface="+mj-lt"/>
                        </a:rPr>
                        <a:t>Outside</a:t>
                      </a:r>
                      <a:r>
                        <a:rPr lang="en-US" sz="1600" baseline="0" dirty="0" smtClean="0">
                          <a:solidFill>
                            <a:sysClr val="windowText" lastClr="000000"/>
                          </a:solidFill>
                          <a:latin typeface="+mj-lt"/>
                        </a:rPr>
                        <a:t> Shopping Mall</a:t>
                      </a:r>
                      <a:endParaRPr lang="en-SG" sz="1600" dirty="0">
                        <a:solidFill>
                          <a:sysClr val="windowText" lastClr="000000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ORPL</a:t>
                      </a:r>
                      <a:endParaRPr lang="en-SG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j-lt"/>
                        </a:rPr>
                        <a:t>1 Hour</a:t>
                      </a:r>
                      <a:endParaRPr lang="en-SG" sz="16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j-lt"/>
                        </a:rPr>
                        <a:t>99.53</a:t>
                      </a:r>
                      <a:endParaRPr lang="en-SG" sz="16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7.42</a:t>
                      </a:r>
                      <a:endParaRPr lang="en-SG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j-lt"/>
                        </a:rPr>
                        <a:t>12.79</a:t>
                      </a:r>
                      <a:endParaRPr lang="en-SG" sz="1600" dirty="0">
                        <a:latin typeface="+mj-lt"/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SG" sz="16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Oppcast</a:t>
                      </a:r>
                      <a:endParaRPr lang="en-SG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SG" sz="16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j-lt"/>
                        </a:rPr>
                        <a:t>100</a:t>
                      </a:r>
                      <a:endParaRPr lang="en-SG" sz="16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2.82 (2.6X)</a:t>
                      </a:r>
                      <a:endParaRPr lang="en-SG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j-lt"/>
                        </a:rPr>
                        <a:t>8.64 (1.5X)</a:t>
                      </a:r>
                      <a:endParaRPr lang="en-SG" sz="1600" dirty="0"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096963" y="4628023"/>
            <a:ext cx="10058400" cy="1468301"/>
          </a:xfrm>
          <a:prstGeom prst="rect">
            <a:avLst/>
          </a:prstGeom>
          <a:solidFill>
            <a:srgbClr val="E48312">
              <a:alpha val="3490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471598" y="4628024"/>
            <a:ext cx="1588431" cy="1468299"/>
          </a:xfrm>
          <a:prstGeom prst="rect">
            <a:avLst/>
          </a:prstGeom>
          <a:solidFill>
            <a:srgbClr val="004FA3">
              <a:alpha val="50196"/>
            </a:srgbClr>
          </a:solidFill>
          <a:ln w="3810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SG" sz="32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638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Urban Evaluation</a:t>
            </a:r>
            <a:endParaRPr lang="en-SG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1096963" y="2017084"/>
          <a:ext cx="10058400" cy="40792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379767"/>
                <a:gridCol w="1125415"/>
                <a:gridCol w="1266092"/>
                <a:gridCol w="1607737"/>
                <a:gridCol w="1587639"/>
                <a:gridCol w="209175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Deployment Location</a:t>
                      </a:r>
                      <a:endParaRPr lang="en-SG" sz="16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Protocol</a:t>
                      </a:r>
                      <a:endParaRPr lang="en-SG" sz="16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Duration</a:t>
                      </a:r>
                      <a:endParaRPr lang="en-SG" sz="16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Min</a:t>
                      </a:r>
                      <a:r>
                        <a:rPr lang="en-US" sz="1600" baseline="0" dirty="0" smtClean="0"/>
                        <a:t>. Reliability</a:t>
                      </a:r>
                      <a:endParaRPr lang="en-SG" sz="16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Max. Duty Cycle</a:t>
                      </a:r>
                      <a:endParaRPr lang="en-SG" sz="16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Max. Duplicate Traffic</a:t>
                      </a:r>
                      <a:endParaRPr lang="en-SG" sz="1600" dirty="0">
                        <a:latin typeface="+mj-lt"/>
                      </a:endParaRPr>
                    </a:p>
                  </a:txBody>
                  <a:tcPr/>
                </a:tc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ysClr val="windowText" lastClr="000000"/>
                          </a:solidFill>
                        </a:rPr>
                        <a:t>Carpark</a:t>
                      </a:r>
                      <a:endParaRPr lang="en-SG" sz="1600" dirty="0">
                        <a:solidFill>
                          <a:sysClr val="windowText" lastClr="000000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ORPL</a:t>
                      </a:r>
                      <a:endParaRPr lang="en-SG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181 Hours</a:t>
                      </a:r>
                      <a:endParaRPr lang="en-SG" sz="16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86.09</a:t>
                      </a:r>
                      <a:endParaRPr lang="en-SG" sz="16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NA</a:t>
                      </a:r>
                      <a:endParaRPr lang="en-SG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10.60</a:t>
                      </a:r>
                      <a:endParaRPr lang="en-SG" sz="1600" dirty="0">
                        <a:latin typeface="+mj-lt"/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SG" sz="16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Oppcast</a:t>
                      </a:r>
                      <a:endParaRPr lang="en-SG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SG" sz="16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98.55</a:t>
                      </a:r>
                      <a:endParaRPr lang="en-SG" sz="16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NA</a:t>
                      </a:r>
                      <a:endParaRPr lang="en-SG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2.55 (4.2X)</a:t>
                      </a:r>
                      <a:endParaRPr lang="en-SG" sz="1600" dirty="0">
                        <a:latin typeface="+mj-lt"/>
                      </a:endParaRPr>
                    </a:p>
                  </a:txBody>
                  <a:tcPr/>
                </a:tc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ysClr val="windowText" lastClr="000000"/>
                          </a:solidFill>
                          <a:latin typeface="+mj-lt"/>
                        </a:rPr>
                        <a:t>Residence</a:t>
                      </a:r>
                      <a:endParaRPr lang="en-SG" sz="1600" dirty="0">
                        <a:solidFill>
                          <a:sysClr val="windowText" lastClr="000000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ORPL</a:t>
                      </a:r>
                      <a:endParaRPr lang="en-SG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j-lt"/>
                        </a:rPr>
                        <a:t>71 Hours</a:t>
                      </a:r>
                      <a:endParaRPr lang="en-SG" sz="16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j-lt"/>
                        </a:rPr>
                        <a:t>92.45</a:t>
                      </a:r>
                      <a:endParaRPr lang="en-SG" sz="16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4.23</a:t>
                      </a:r>
                      <a:endParaRPr lang="en-SG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j-lt"/>
                        </a:rPr>
                        <a:t>26.54</a:t>
                      </a:r>
                      <a:endParaRPr lang="en-SG" sz="1600" dirty="0">
                        <a:latin typeface="+mj-lt"/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SG" sz="16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Oppcast</a:t>
                      </a:r>
                      <a:endParaRPr lang="en-SG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SG" sz="16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j-lt"/>
                        </a:rPr>
                        <a:t>98.40</a:t>
                      </a:r>
                      <a:endParaRPr lang="en-SG" sz="16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3.47 (1.2X)</a:t>
                      </a:r>
                      <a:endParaRPr lang="en-SG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j-lt"/>
                        </a:rPr>
                        <a:t>5.54 (4.8X)</a:t>
                      </a:r>
                      <a:endParaRPr lang="en-SG" sz="1600" dirty="0">
                        <a:latin typeface="+mj-lt"/>
                      </a:endParaRPr>
                    </a:p>
                  </a:txBody>
                  <a:tcPr/>
                </a:tc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ysClr val="windowText" lastClr="000000"/>
                          </a:solidFill>
                          <a:latin typeface="+mj-lt"/>
                        </a:rPr>
                        <a:t>Cafeteria</a:t>
                      </a:r>
                      <a:endParaRPr lang="en-SG" sz="1600" dirty="0">
                        <a:solidFill>
                          <a:sysClr val="windowText" lastClr="000000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ORPL</a:t>
                      </a:r>
                      <a:endParaRPr lang="en-SG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j-lt"/>
                        </a:rPr>
                        <a:t>1 Hour</a:t>
                      </a:r>
                      <a:endParaRPr lang="en-SG" sz="16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j-lt"/>
                        </a:rPr>
                        <a:t>99.32</a:t>
                      </a:r>
                      <a:endParaRPr lang="en-SG" sz="16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4.0</a:t>
                      </a:r>
                      <a:endParaRPr lang="en-SG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j-lt"/>
                        </a:rPr>
                        <a:t>17.03</a:t>
                      </a:r>
                      <a:endParaRPr lang="en-SG" sz="1600" dirty="0">
                        <a:latin typeface="+mj-lt"/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SG" sz="16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Oppcast</a:t>
                      </a:r>
                      <a:endParaRPr lang="en-SG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SG" sz="16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j-lt"/>
                        </a:rPr>
                        <a:t>100</a:t>
                      </a:r>
                      <a:endParaRPr lang="en-SG" sz="16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2.6 (1.5X)</a:t>
                      </a:r>
                      <a:endParaRPr lang="en-SG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j-lt"/>
                        </a:rPr>
                        <a:t>4.05 (4.2X)</a:t>
                      </a:r>
                      <a:endParaRPr lang="en-SG" sz="1600" dirty="0">
                        <a:latin typeface="+mj-lt"/>
                      </a:endParaRPr>
                    </a:p>
                  </a:txBody>
                  <a:tcPr/>
                </a:tc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ysClr val="windowText" lastClr="000000"/>
                          </a:solidFill>
                          <a:latin typeface="+mj-lt"/>
                        </a:rPr>
                        <a:t>Inside Shopping Mall</a:t>
                      </a:r>
                      <a:endParaRPr lang="en-SG" sz="1600" dirty="0">
                        <a:solidFill>
                          <a:sysClr val="windowText" lastClr="000000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ORPL</a:t>
                      </a:r>
                      <a:endParaRPr lang="en-SG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j-lt"/>
                        </a:rPr>
                        <a:t>1 Hour</a:t>
                      </a:r>
                      <a:endParaRPr lang="en-SG" sz="16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j-lt"/>
                        </a:rPr>
                        <a:t>99.87</a:t>
                      </a:r>
                      <a:endParaRPr lang="en-SG" sz="16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9.39</a:t>
                      </a:r>
                      <a:endParaRPr lang="en-SG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j-lt"/>
                        </a:rPr>
                        <a:t>47.21</a:t>
                      </a:r>
                      <a:endParaRPr lang="en-SG" sz="1600" dirty="0">
                        <a:latin typeface="+mj-lt"/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SG" sz="16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Oppcast</a:t>
                      </a:r>
                      <a:endParaRPr lang="en-SG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SG" sz="16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j-lt"/>
                        </a:rPr>
                        <a:t>100</a:t>
                      </a:r>
                      <a:endParaRPr lang="en-SG" sz="16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3.96 (2.4X)</a:t>
                      </a:r>
                      <a:endParaRPr lang="en-SG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j-lt"/>
                        </a:rPr>
                        <a:t>10.61 (4.5X)</a:t>
                      </a:r>
                      <a:endParaRPr lang="en-SG" sz="1600" dirty="0">
                        <a:latin typeface="+mj-lt"/>
                      </a:endParaRPr>
                    </a:p>
                  </a:txBody>
                  <a:tcPr/>
                </a:tc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ysClr val="windowText" lastClr="000000"/>
                          </a:solidFill>
                          <a:latin typeface="+mj-lt"/>
                        </a:rPr>
                        <a:t>Outside</a:t>
                      </a:r>
                      <a:r>
                        <a:rPr lang="en-US" sz="1600" baseline="0" dirty="0" smtClean="0">
                          <a:solidFill>
                            <a:sysClr val="windowText" lastClr="000000"/>
                          </a:solidFill>
                          <a:latin typeface="+mj-lt"/>
                        </a:rPr>
                        <a:t> Shopping Mall</a:t>
                      </a:r>
                      <a:endParaRPr lang="en-SG" sz="1600" dirty="0">
                        <a:solidFill>
                          <a:sysClr val="windowText" lastClr="000000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ORPL</a:t>
                      </a:r>
                      <a:endParaRPr lang="en-SG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j-lt"/>
                        </a:rPr>
                        <a:t>1 Hour</a:t>
                      </a:r>
                      <a:endParaRPr lang="en-SG" sz="16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j-lt"/>
                        </a:rPr>
                        <a:t>99.53</a:t>
                      </a:r>
                      <a:endParaRPr lang="en-SG" sz="16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7.42</a:t>
                      </a:r>
                      <a:endParaRPr lang="en-SG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j-lt"/>
                        </a:rPr>
                        <a:t>12.79</a:t>
                      </a:r>
                      <a:endParaRPr lang="en-SG" sz="1600" dirty="0">
                        <a:latin typeface="+mj-lt"/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SG" sz="16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Oppcast</a:t>
                      </a:r>
                      <a:endParaRPr lang="en-SG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SG" sz="16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j-lt"/>
                        </a:rPr>
                        <a:t>100</a:t>
                      </a:r>
                      <a:endParaRPr lang="en-SG" sz="16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2.82 (2.6X)</a:t>
                      </a:r>
                      <a:endParaRPr lang="en-SG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j-lt"/>
                        </a:rPr>
                        <a:t>8.64 (1.5X)</a:t>
                      </a:r>
                      <a:endParaRPr lang="en-SG" sz="1600" dirty="0"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096963" y="3130822"/>
            <a:ext cx="10058400" cy="727745"/>
          </a:xfrm>
          <a:prstGeom prst="rect">
            <a:avLst/>
          </a:prstGeom>
          <a:solidFill>
            <a:srgbClr val="E48312">
              <a:alpha val="3490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079331" y="3130824"/>
            <a:ext cx="2076032" cy="727744"/>
          </a:xfrm>
          <a:prstGeom prst="rect">
            <a:avLst/>
          </a:prstGeom>
          <a:solidFill>
            <a:srgbClr val="004FA3">
              <a:alpha val="50196"/>
            </a:srgbClr>
          </a:solidFill>
          <a:ln w="3810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SG" sz="32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140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SG" dirty="0"/>
          </a:p>
        </p:txBody>
      </p:sp>
      <p:sp>
        <p:nvSpPr>
          <p:cNvPr id="11" name="TextBox 10"/>
          <p:cNvSpPr txBox="1"/>
          <p:nvPr/>
        </p:nvSpPr>
        <p:spPr>
          <a:xfrm>
            <a:off x="152403" y="6445124"/>
            <a:ext cx="1136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 Light" panose="020F0302020204030204" pitchFamily="34" charset="0"/>
              </a:rPr>
              <a:t>IPSN 2016</a:t>
            </a:r>
            <a:endParaRPr lang="en-SG" dirty="0">
              <a:latin typeface="Calibri Light" panose="020F03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17869" y="6445124"/>
            <a:ext cx="28729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Mobashir </a:t>
            </a:r>
            <a:r>
              <a:rPr lang="en-US" dirty="0" smtClean="0">
                <a:latin typeface="Calibri Light" panose="020F0302020204030204" pitchFamily="34" charset="0"/>
              </a:rPr>
              <a:t>Mohammad | NUS</a:t>
            </a:r>
            <a:endParaRPr lang="en-SG" dirty="0"/>
          </a:p>
        </p:txBody>
      </p:sp>
      <p:sp>
        <p:nvSpPr>
          <p:cNvPr id="13" name="Rectangle 12"/>
          <p:cNvSpPr/>
          <p:nvPr/>
        </p:nvSpPr>
        <p:spPr>
          <a:xfrm>
            <a:off x="11068521" y="6445124"/>
            <a:ext cx="942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Calibri Light" panose="020F0302020204030204" pitchFamily="34" charset="0"/>
              </a:rPr>
              <a:t>Oppcast</a:t>
            </a:r>
            <a:endParaRPr lang="en-SG" dirty="0"/>
          </a:p>
        </p:txBody>
      </p:sp>
      <p:sp>
        <p:nvSpPr>
          <p:cNvPr id="6" name="Content Placeholder 4"/>
          <p:cNvSpPr>
            <a:spLocks noGrp="1"/>
          </p:cNvSpPr>
          <p:nvPr>
            <p:ph idx="1"/>
          </p:nvPr>
        </p:nvSpPr>
        <p:spPr>
          <a:xfrm>
            <a:off x="1289252" y="2079562"/>
            <a:ext cx="10173877" cy="4023360"/>
          </a:xfrm>
        </p:spPr>
        <p:txBody>
          <a:bodyPr>
            <a:normAutofit/>
          </a:bodyPr>
          <a:lstStyle/>
          <a:p>
            <a:pPr>
              <a:buFont typeface="Courier New" charset="0"/>
              <a:buChar char="o"/>
            </a:pPr>
            <a:r>
              <a:rPr lang="en-US" sz="3300" dirty="0">
                <a:solidFill>
                  <a:schemeClr val="tx1"/>
                </a:solidFill>
                <a:latin typeface="Calibri Light" panose="020F0302020204030204" pitchFamily="34" charset="0"/>
              </a:rPr>
              <a:t> </a:t>
            </a:r>
            <a:r>
              <a:rPr lang="en-US" sz="33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Observed that an </a:t>
            </a:r>
            <a:r>
              <a:rPr lang="en-US" sz="3300" dirty="0" smtClean="0">
                <a:solidFill>
                  <a:srgbClr val="E48312"/>
                </a:solidFill>
                <a:latin typeface="Calibri Light" panose="020F0302020204030204" pitchFamily="34" charset="0"/>
              </a:rPr>
              <a:t>urban deployment</a:t>
            </a:r>
            <a:r>
              <a:rPr lang="en-US" sz="33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 is quite challenging due to severe </a:t>
            </a:r>
            <a:r>
              <a:rPr lang="en-US" sz="3300" dirty="0" smtClean="0">
                <a:solidFill>
                  <a:srgbClr val="E48312"/>
                </a:solidFill>
                <a:latin typeface="Calibri Light" panose="020F0302020204030204" pitchFamily="34" charset="0"/>
              </a:rPr>
              <a:t>CTI</a:t>
            </a:r>
          </a:p>
          <a:p>
            <a:pPr>
              <a:buFont typeface="Courier New" charset="0"/>
              <a:buChar char="o"/>
            </a:pPr>
            <a:r>
              <a:rPr lang="en-US" sz="3300" dirty="0">
                <a:solidFill>
                  <a:schemeClr val="tx1"/>
                </a:solidFill>
                <a:latin typeface="Calibri Light" panose="020F0302020204030204" pitchFamily="34" charset="0"/>
              </a:rPr>
              <a:t> </a:t>
            </a:r>
            <a:r>
              <a:rPr lang="en-US" sz="33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Designed </a:t>
            </a:r>
            <a:r>
              <a:rPr lang="en-US" sz="3300" dirty="0" err="1" smtClean="0">
                <a:solidFill>
                  <a:srgbClr val="E48312"/>
                </a:solidFill>
                <a:latin typeface="Calibri Light" panose="020F0302020204030204" pitchFamily="34" charset="0"/>
              </a:rPr>
              <a:t>Oppcast</a:t>
            </a:r>
            <a:r>
              <a:rPr lang="en-US" sz="33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, a robust data collection protocol eliminating the need of </a:t>
            </a:r>
            <a:r>
              <a:rPr lang="en-US" sz="3300" dirty="0" smtClean="0">
                <a:solidFill>
                  <a:srgbClr val="E48312"/>
                </a:solidFill>
                <a:latin typeface="Calibri Light" panose="020F0302020204030204" pitchFamily="34" charset="0"/>
              </a:rPr>
              <a:t>channel quality estimation</a:t>
            </a:r>
          </a:p>
          <a:p>
            <a:pPr>
              <a:buFont typeface="Courier New" charset="0"/>
              <a:buChar char="o"/>
            </a:pPr>
            <a:r>
              <a:rPr lang="en-US" sz="3300" dirty="0">
                <a:solidFill>
                  <a:schemeClr val="tx1"/>
                </a:solidFill>
                <a:latin typeface="Calibri Light" panose="020F0302020204030204" pitchFamily="34" charset="0"/>
              </a:rPr>
              <a:t> </a:t>
            </a:r>
            <a:r>
              <a:rPr lang="en-US" sz="33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Achieves </a:t>
            </a:r>
            <a:r>
              <a:rPr lang="en-US" sz="33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more tha</a:t>
            </a:r>
            <a:r>
              <a:rPr lang="en-US" sz="33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n </a:t>
            </a:r>
            <a:r>
              <a:rPr lang="en-US" sz="3300" dirty="0" smtClean="0">
                <a:solidFill>
                  <a:srgbClr val="E48312"/>
                </a:solidFill>
                <a:latin typeface="Calibri Light" panose="020F0302020204030204" pitchFamily="34" charset="0"/>
              </a:rPr>
              <a:t>98.55</a:t>
            </a:r>
            <a:r>
              <a:rPr lang="en-US" sz="3300" dirty="0" smtClean="0">
                <a:solidFill>
                  <a:srgbClr val="E48312"/>
                </a:solidFill>
                <a:latin typeface="Calibri Light" panose="020F0302020204030204" pitchFamily="34" charset="0"/>
              </a:rPr>
              <a:t>%</a:t>
            </a:r>
            <a:r>
              <a:rPr lang="en-US" sz="33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 reliability during </a:t>
            </a:r>
            <a:r>
              <a:rPr lang="en-US" sz="3300" dirty="0" smtClean="0">
                <a:solidFill>
                  <a:srgbClr val="E48312"/>
                </a:solidFill>
                <a:latin typeface="Calibri Light" panose="020F0302020204030204" pitchFamily="34" charset="0"/>
              </a:rPr>
              <a:t>255</a:t>
            </a:r>
            <a:r>
              <a:rPr lang="en-US" sz="33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 hours of evaluation in different urban environments</a:t>
            </a:r>
          </a:p>
          <a:p>
            <a:pPr lvl="1">
              <a:buFont typeface="Courier New" charset="0"/>
              <a:buChar char="o"/>
            </a:pPr>
            <a:r>
              <a:rPr lang="en-US" sz="3100" dirty="0">
                <a:solidFill>
                  <a:schemeClr val="tx1"/>
                </a:solidFill>
                <a:latin typeface="Calibri Light" panose="020F0302020204030204" pitchFamily="34" charset="0"/>
              </a:rPr>
              <a:t> </a:t>
            </a:r>
            <a:r>
              <a:rPr lang="en-US" sz="3100" dirty="0" smtClean="0">
                <a:solidFill>
                  <a:srgbClr val="E48312"/>
                </a:solidFill>
                <a:latin typeface="Calibri Light" panose="020F0302020204030204" pitchFamily="34" charset="0"/>
              </a:rPr>
              <a:t>Spatial and Channel Diversity</a:t>
            </a:r>
          </a:p>
        </p:txBody>
      </p:sp>
    </p:spTree>
    <p:extLst>
      <p:ext uri="{BB962C8B-B14F-4D97-AF65-F5344CB8AC3E}">
        <p14:creationId xmlns:p14="http://schemas.microsoft.com/office/powerpoint/2010/main" val="1929278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vagabond3.com/wp-content/uploads/2011/11/4759535950_7bca6684c8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3314" y="1106703"/>
            <a:ext cx="6488247" cy="4061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3" y="6445124"/>
            <a:ext cx="1136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 Light" panose="020F0302020204030204" pitchFamily="34" charset="0"/>
              </a:rPr>
              <a:t>IPSN 2016</a:t>
            </a:r>
            <a:endParaRPr lang="en-SG" dirty="0">
              <a:latin typeface="Calibri Light" panose="020F03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617869" y="6445124"/>
            <a:ext cx="28729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Mobashir </a:t>
            </a:r>
            <a:r>
              <a:rPr lang="en-US" dirty="0" smtClean="0">
                <a:latin typeface="Calibri Light" panose="020F0302020204030204" pitchFamily="34" charset="0"/>
              </a:rPr>
              <a:t>Mohammad | NUS</a:t>
            </a:r>
            <a:endParaRPr lang="en-SG" dirty="0"/>
          </a:p>
        </p:txBody>
      </p:sp>
      <p:sp>
        <p:nvSpPr>
          <p:cNvPr id="5" name="Rectangle 4"/>
          <p:cNvSpPr/>
          <p:nvPr/>
        </p:nvSpPr>
        <p:spPr>
          <a:xfrm>
            <a:off x="11068521" y="6445124"/>
            <a:ext cx="942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Calibri Light" panose="020F0302020204030204" pitchFamily="34" charset="0"/>
              </a:rPr>
              <a:t>Oppcast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3667238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S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3017668"/>
          </a:xfrm>
        </p:spPr>
        <p:txBody>
          <a:bodyPr>
            <a:normAutofit/>
          </a:bodyPr>
          <a:lstStyle/>
          <a:p>
            <a:pPr>
              <a:spcBef>
                <a:spcPts val="200"/>
              </a:spcBef>
            </a:pPr>
            <a:r>
              <a:rPr lang="en-US" dirty="0" smtClean="0"/>
              <a:t>Seoul Food Street: </a:t>
            </a:r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i.ytimg.com/vi/lPG0VfAJpZc/maxresdefault.jpg</a:t>
            </a:r>
            <a:endParaRPr lang="en-US" dirty="0" smtClean="0"/>
          </a:p>
          <a:p>
            <a:pPr>
              <a:spcBef>
                <a:spcPts val="200"/>
              </a:spcBef>
            </a:pPr>
            <a:r>
              <a:rPr lang="en-US" dirty="0" smtClean="0"/>
              <a:t>Singapore Mall: </a:t>
            </a:r>
            <a:r>
              <a:rPr lang="en-SG" dirty="0">
                <a:hlinkClick r:id="rId3"/>
              </a:rPr>
              <a:t>https://</a:t>
            </a:r>
            <a:r>
              <a:rPr lang="en-SG" dirty="0" smtClean="0">
                <a:hlinkClick r:id="rId3"/>
              </a:rPr>
              <a:t>i.ytimg.com/vi/aMZx2C8YDsU/maxresdefault.jpg</a:t>
            </a:r>
            <a:endParaRPr lang="en-US" dirty="0" smtClean="0"/>
          </a:p>
          <a:p>
            <a:pPr>
              <a:spcBef>
                <a:spcPts val="200"/>
              </a:spcBef>
            </a:pPr>
            <a:r>
              <a:rPr lang="en-US" dirty="0" smtClean="0"/>
              <a:t>Hong Kong Residence: </a:t>
            </a:r>
            <a:r>
              <a:rPr lang="en-SG" dirty="0">
                <a:hlinkClick r:id="rId4"/>
              </a:rPr>
              <a:t>http://</a:t>
            </a:r>
            <a:r>
              <a:rPr lang="en-SG" dirty="0" smtClean="0">
                <a:hlinkClick r:id="rId4"/>
              </a:rPr>
              <a:t>www.chinasmack.com</a:t>
            </a:r>
            <a:endParaRPr lang="en-US" dirty="0" smtClean="0"/>
          </a:p>
          <a:p>
            <a:pPr>
              <a:spcBef>
                <a:spcPts val="200"/>
              </a:spcBef>
            </a:pPr>
            <a:r>
              <a:rPr lang="en-US" dirty="0" err="1"/>
              <a:t>Greenorbs</a:t>
            </a:r>
            <a:r>
              <a:rPr lang="en-US" dirty="0"/>
              <a:t>: </a:t>
            </a:r>
            <a:r>
              <a:rPr lang="en-US" dirty="0">
                <a:hlinkClick r:id="rId5"/>
              </a:rPr>
              <a:t>http://www.cs.ust.hk/~</a:t>
            </a:r>
            <a:r>
              <a:rPr lang="en-US" dirty="0" smtClean="0">
                <a:hlinkClick r:id="rId5"/>
              </a:rPr>
              <a:t>liu/GreenOrbs2011.pdf</a:t>
            </a:r>
            <a:endParaRPr lang="en-US" dirty="0"/>
          </a:p>
          <a:p>
            <a:pPr>
              <a:spcBef>
                <a:spcPts val="200"/>
              </a:spcBef>
            </a:pPr>
            <a:r>
              <a:rPr lang="en-US" dirty="0"/>
              <a:t>Golden Gate:  </a:t>
            </a:r>
            <a:r>
              <a:rPr lang="en-US" dirty="0">
                <a:hlinkClick r:id="rId6"/>
              </a:rPr>
              <a:t>http://</a:t>
            </a:r>
            <a:r>
              <a:rPr lang="en-US" dirty="0" smtClean="0">
                <a:hlinkClick r:id="rId6"/>
              </a:rPr>
              <a:t>cdn.history.com/sites/2/2015/05/hith-golden-gate-144833144-E.jpeg</a:t>
            </a:r>
            <a:endParaRPr lang="en-US" dirty="0"/>
          </a:p>
          <a:p>
            <a:pPr>
              <a:spcBef>
                <a:spcPts val="200"/>
              </a:spcBef>
            </a:pPr>
            <a:r>
              <a:rPr lang="en-US" dirty="0"/>
              <a:t>Zebra: </a:t>
            </a:r>
            <a:r>
              <a:rPr lang="en-US" dirty="0">
                <a:hlinkClick r:id="rId7"/>
              </a:rPr>
              <a:t>http://weknowyourdreamz.com/image.php?pic=/</a:t>
            </a:r>
            <a:r>
              <a:rPr lang="en-US" dirty="0" smtClean="0">
                <a:hlinkClick r:id="rId7"/>
              </a:rPr>
              <a:t>images/zebra/zebra-02.jpg</a:t>
            </a:r>
            <a:endParaRPr lang="en-US" dirty="0"/>
          </a:p>
          <a:p>
            <a:pPr>
              <a:spcBef>
                <a:spcPts val="200"/>
              </a:spcBef>
            </a:pPr>
            <a:r>
              <a:rPr lang="en-US" dirty="0" smtClean="0"/>
              <a:t>Volcano: </a:t>
            </a:r>
            <a:r>
              <a:rPr lang="en-US" dirty="0">
                <a:hlinkClick r:id="rId8"/>
              </a:rPr>
              <a:t>http://</a:t>
            </a:r>
            <a:r>
              <a:rPr lang="en-US" dirty="0" smtClean="0">
                <a:hlinkClick r:id="rId8"/>
              </a:rPr>
              <a:t>www.volcano-erasmusplus.eu</a:t>
            </a:r>
            <a:endParaRPr lang="en-US" dirty="0"/>
          </a:p>
          <a:p>
            <a:pPr>
              <a:spcBef>
                <a:spcPts val="200"/>
              </a:spcBef>
            </a:pPr>
            <a:r>
              <a:rPr lang="en-US" dirty="0" smtClean="0"/>
              <a:t>Water Reservoir: </a:t>
            </a:r>
            <a:r>
              <a:rPr lang="en-US" dirty="0" smtClean="0">
                <a:hlinkClick r:id="rId9"/>
              </a:rPr>
              <a:t>http://www.ntu.edu.sg/home/limo/papers/sensys14-final15.pdf</a:t>
            </a:r>
            <a:endParaRPr lang="en-US" dirty="0" smtClean="0"/>
          </a:p>
          <a:p>
            <a:pPr>
              <a:spcBef>
                <a:spcPts val="200"/>
              </a:spcBef>
            </a:pPr>
            <a:r>
              <a:rPr lang="en-US" dirty="0" err="1" smtClean="0"/>
              <a:t>Telosb</a:t>
            </a:r>
            <a:r>
              <a:rPr lang="en-US" dirty="0"/>
              <a:t>: </a:t>
            </a:r>
            <a:r>
              <a:rPr lang="en-US" dirty="0">
                <a:hlinkClick r:id="rId10"/>
              </a:rPr>
              <a:t>http://</a:t>
            </a:r>
            <a:r>
              <a:rPr lang="en-US" dirty="0" smtClean="0">
                <a:hlinkClick r:id="rId10"/>
              </a:rPr>
              <a:t>www.willow.co.uk/html/telosb_mote_platform.php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3423951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Urban Environments</a:t>
            </a:r>
            <a:endParaRPr lang="en-SG" dirty="0"/>
          </a:p>
        </p:txBody>
      </p:sp>
      <p:pic>
        <p:nvPicPr>
          <p:cNvPr id="1026" name="Picture 2" descr="https://i.ytimg.com/vi/aMZx2C8YDsU/maxresdefaul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39" b="20297"/>
          <a:stretch/>
        </p:blipFill>
        <p:spPr bwMode="auto">
          <a:xfrm>
            <a:off x="0" y="1748246"/>
            <a:ext cx="12189600" cy="4591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397760" y="2985346"/>
            <a:ext cx="7457440" cy="1818640"/>
          </a:xfrm>
          <a:prstGeom prst="rect">
            <a:avLst/>
          </a:prstGeom>
          <a:solidFill>
            <a:srgbClr val="FFFFFF">
              <a:alpha val="50196"/>
            </a:srgbClr>
          </a:solidFill>
          <a:ln w="3810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Shopping Malls</a:t>
            </a:r>
            <a:endParaRPr lang="en-SG" sz="80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3" y="6445124"/>
            <a:ext cx="1136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 Light" panose="020F0302020204030204" pitchFamily="34" charset="0"/>
              </a:rPr>
              <a:t>IPSN 2016</a:t>
            </a:r>
            <a:endParaRPr lang="en-SG" dirty="0">
              <a:latin typeface="Calibri Light" panose="020F03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617869" y="6445124"/>
            <a:ext cx="28729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Mobashir </a:t>
            </a:r>
            <a:r>
              <a:rPr lang="en-US" dirty="0" smtClean="0">
                <a:latin typeface="Calibri Light" panose="020F0302020204030204" pitchFamily="34" charset="0"/>
              </a:rPr>
              <a:t>Mohammad | NUS</a:t>
            </a:r>
            <a:endParaRPr lang="en-SG" dirty="0"/>
          </a:p>
        </p:txBody>
      </p:sp>
      <p:sp>
        <p:nvSpPr>
          <p:cNvPr id="10" name="Rectangle 9"/>
          <p:cNvSpPr/>
          <p:nvPr/>
        </p:nvSpPr>
        <p:spPr>
          <a:xfrm>
            <a:off x="11068521" y="6445124"/>
            <a:ext cx="942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Calibri Light" panose="020F0302020204030204" pitchFamily="34" charset="0"/>
              </a:rPr>
              <a:t>Oppcast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2450614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Discussion: Stress Testing</a:t>
            </a:r>
            <a:endParaRPr lang="en-SG" dirty="0"/>
          </a:p>
        </p:txBody>
      </p:sp>
      <p:sp>
        <p:nvSpPr>
          <p:cNvPr id="11" name="TextBox 10"/>
          <p:cNvSpPr txBox="1"/>
          <p:nvPr/>
        </p:nvSpPr>
        <p:spPr>
          <a:xfrm>
            <a:off x="152403" y="6445124"/>
            <a:ext cx="1136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 Light" panose="020F0302020204030204" pitchFamily="34" charset="0"/>
              </a:rPr>
              <a:t>IPSN 2016</a:t>
            </a:r>
            <a:endParaRPr lang="en-SG" dirty="0">
              <a:latin typeface="Calibri Light" panose="020F03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17869" y="6445124"/>
            <a:ext cx="28729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Mobashir </a:t>
            </a:r>
            <a:r>
              <a:rPr lang="en-US" dirty="0" smtClean="0">
                <a:latin typeface="Calibri Light" panose="020F0302020204030204" pitchFamily="34" charset="0"/>
              </a:rPr>
              <a:t>Mohammad | NUS</a:t>
            </a:r>
            <a:endParaRPr lang="en-SG" dirty="0"/>
          </a:p>
        </p:txBody>
      </p:sp>
      <p:sp>
        <p:nvSpPr>
          <p:cNvPr id="13" name="Rectangle 12"/>
          <p:cNvSpPr/>
          <p:nvPr/>
        </p:nvSpPr>
        <p:spPr>
          <a:xfrm>
            <a:off x="11068521" y="6445124"/>
            <a:ext cx="942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Calibri Light" panose="020F0302020204030204" pitchFamily="34" charset="0"/>
              </a:rPr>
              <a:t>Oppcast</a:t>
            </a:r>
            <a:endParaRPr lang="en-SG" dirty="0"/>
          </a:p>
        </p:txBody>
      </p:sp>
      <p:sp>
        <p:nvSpPr>
          <p:cNvPr id="8" name="Rectangle 7"/>
          <p:cNvSpPr/>
          <p:nvPr/>
        </p:nvSpPr>
        <p:spPr>
          <a:xfrm>
            <a:off x="395989" y="5510010"/>
            <a:ext cx="115335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 smtClean="0">
                <a:solidFill>
                  <a:srgbClr val="E48312"/>
                </a:solidFill>
                <a:latin typeface="Calibri Light" panose="020F0302020204030204" pitchFamily="34" charset="0"/>
              </a:rPr>
              <a:t>Oppcast</a:t>
            </a:r>
            <a:r>
              <a:rPr lang="en-US" sz="3200" dirty="0" smtClean="0">
                <a:solidFill>
                  <a:srgbClr val="E48312"/>
                </a:solidFill>
                <a:latin typeface="Calibri Light" panose="020F0302020204030204" pitchFamily="34" charset="0"/>
              </a:rPr>
              <a:t> can withstand severe </a:t>
            </a:r>
            <a:r>
              <a:rPr lang="en-US" sz="3200" dirty="0" err="1" smtClean="0">
                <a:solidFill>
                  <a:srgbClr val="E48312"/>
                </a:solidFill>
                <a:latin typeface="Calibri Light" panose="020F0302020204030204" pitchFamily="34" charset="0"/>
              </a:rPr>
              <a:t>WiFi</a:t>
            </a:r>
            <a:r>
              <a:rPr lang="en-US" sz="3200" dirty="0" smtClean="0">
                <a:solidFill>
                  <a:srgbClr val="E48312"/>
                </a:solidFill>
                <a:latin typeface="Calibri Light" panose="020F0302020204030204" pitchFamily="34" charset="0"/>
              </a:rPr>
              <a:t> interference with reduced energy</a:t>
            </a:r>
            <a:endParaRPr lang="en-US" sz="3200" dirty="0">
              <a:solidFill>
                <a:srgbClr val="E48312"/>
              </a:solidFill>
              <a:latin typeface="Calibri Light" panose="020F03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826" y="2323098"/>
            <a:ext cx="4584700" cy="32129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526" y="2208794"/>
            <a:ext cx="4813300" cy="344155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7604" y1="27476" x2="47604" y2="27476"/>
                        <a14:foregroundMark x1="43450" y1="40415" x2="43450" y2="40415"/>
                        <a14:foregroundMark x1="43770" y1="54313" x2="43770" y2="54313"/>
                        <a14:foregroundMark x1="46166" y1="66294" x2="46166" y2="66294"/>
                        <a14:foregroundMark x1="50000" y1="80990" x2="50000" y2="809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99719" y="1779683"/>
            <a:ext cx="543339" cy="54333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7604" y1="27476" x2="47604" y2="27476"/>
                        <a14:foregroundMark x1="43450" y1="40415" x2="43450" y2="40415"/>
                        <a14:foregroundMark x1="43770" y1="54313" x2="43770" y2="54313"/>
                        <a14:foregroundMark x1="46166" y1="66294" x2="46166" y2="66294"/>
                        <a14:foregroundMark x1="50000" y1="80990" x2="50000" y2="809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39635" y="1779683"/>
            <a:ext cx="543339" cy="543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02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Discussion: Base power consumption</a:t>
            </a:r>
            <a:endParaRPr lang="en-SG" dirty="0"/>
          </a:p>
        </p:txBody>
      </p:sp>
      <p:sp>
        <p:nvSpPr>
          <p:cNvPr id="11" name="TextBox 10"/>
          <p:cNvSpPr txBox="1"/>
          <p:nvPr/>
        </p:nvSpPr>
        <p:spPr>
          <a:xfrm>
            <a:off x="152403" y="6445124"/>
            <a:ext cx="1136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 Light" panose="020F0302020204030204" pitchFamily="34" charset="0"/>
              </a:rPr>
              <a:t>IPSN 2016</a:t>
            </a:r>
            <a:endParaRPr lang="en-SG" dirty="0">
              <a:latin typeface="Calibri Light" panose="020F03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17869" y="6445124"/>
            <a:ext cx="28729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Mobashir </a:t>
            </a:r>
            <a:r>
              <a:rPr lang="en-US" dirty="0" smtClean="0">
                <a:latin typeface="Calibri Light" panose="020F0302020204030204" pitchFamily="34" charset="0"/>
              </a:rPr>
              <a:t>Mohammad | NUS</a:t>
            </a:r>
            <a:endParaRPr lang="en-SG" dirty="0"/>
          </a:p>
        </p:txBody>
      </p:sp>
      <p:sp>
        <p:nvSpPr>
          <p:cNvPr id="13" name="Rectangle 12"/>
          <p:cNvSpPr/>
          <p:nvPr/>
        </p:nvSpPr>
        <p:spPr>
          <a:xfrm>
            <a:off x="11068521" y="6445124"/>
            <a:ext cx="942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Calibri Light" panose="020F0302020204030204" pitchFamily="34" charset="0"/>
              </a:rPr>
              <a:t>Oppcast</a:t>
            </a:r>
            <a:endParaRPr lang="en-S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341" y="1811476"/>
            <a:ext cx="8588277" cy="4438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762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Discussion: Network Density</a:t>
            </a:r>
            <a:endParaRPr lang="en-SG" dirty="0"/>
          </a:p>
        </p:txBody>
      </p:sp>
      <p:sp>
        <p:nvSpPr>
          <p:cNvPr id="11" name="TextBox 10"/>
          <p:cNvSpPr txBox="1"/>
          <p:nvPr/>
        </p:nvSpPr>
        <p:spPr>
          <a:xfrm>
            <a:off x="152403" y="6445124"/>
            <a:ext cx="1136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 Light" panose="020F0302020204030204" pitchFamily="34" charset="0"/>
              </a:rPr>
              <a:t>IPSN 2016</a:t>
            </a:r>
            <a:endParaRPr lang="en-SG" dirty="0">
              <a:latin typeface="Calibri Light" panose="020F03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17869" y="6445124"/>
            <a:ext cx="28729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Mobashir </a:t>
            </a:r>
            <a:r>
              <a:rPr lang="en-US" dirty="0" smtClean="0">
                <a:latin typeface="Calibri Light" panose="020F0302020204030204" pitchFamily="34" charset="0"/>
              </a:rPr>
              <a:t>Mohammad | NUS</a:t>
            </a:r>
            <a:endParaRPr lang="en-SG" dirty="0"/>
          </a:p>
        </p:txBody>
      </p:sp>
      <p:sp>
        <p:nvSpPr>
          <p:cNvPr id="13" name="Rectangle 12"/>
          <p:cNvSpPr/>
          <p:nvPr/>
        </p:nvSpPr>
        <p:spPr>
          <a:xfrm>
            <a:off x="11068521" y="6445124"/>
            <a:ext cx="942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Calibri Light" panose="020F0302020204030204" pitchFamily="34" charset="0"/>
              </a:rPr>
              <a:t>Oppcast</a:t>
            </a:r>
            <a:endParaRPr lang="en-SG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679" y="2062766"/>
            <a:ext cx="5943600" cy="42454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75205" y="1831934"/>
            <a:ext cx="6502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Calibri Light" panose="020F0302020204030204" pitchFamily="34" charset="0"/>
              </a:rPr>
              <a:t>Number</a:t>
            </a:r>
            <a:r>
              <a:rPr lang="en-US" sz="2400" dirty="0" smtClean="0">
                <a:latin typeface="Calibri Light" panose="020F0302020204030204" pitchFamily="34" charset="0"/>
              </a:rPr>
              <a:t> of Neighbors on Interference free Channel</a:t>
            </a:r>
            <a:endParaRPr lang="en-SG" sz="2400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439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Urban Environments</a:t>
            </a:r>
            <a:endParaRPr lang="en-SG" dirty="0"/>
          </a:p>
        </p:txBody>
      </p:sp>
      <p:pic>
        <p:nvPicPr>
          <p:cNvPr id="2050" name="Picture 2" descr="http://i1.wp.com/www.chinasmack.com/wp-content/uploads/2012/05/hong-kong-residential-buildings-michael-wolf-architecture-of-density-0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43696"/>
          <a:stretch/>
        </p:blipFill>
        <p:spPr bwMode="auto">
          <a:xfrm>
            <a:off x="0" y="1748246"/>
            <a:ext cx="12189600" cy="459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397760" y="2985346"/>
            <a:ext cx="7457440" cy="1818640"/>
          </a:xfrm>
          <a:prstGeom prst="rect">
            <a:avLst/>
          </a:prstGeom>
          <a:solidFill>
            <a:srgbClr val="FFFFFF">
              <a:alpha val="50196"/>
            </a:srgbClr>
          </a:solidFill>
          <a:ln w="3810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8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Residences</a:t>
            </a:r>
            <a:endParaRPr lang="en-SG" sz="88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3" y="6445124"/>
            <a:ext cx="1136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 Light" panose="020F0302020204030204" pitchFamily="34" charset="0"/>
              </a:rPr>
              <a:t>IPSN 2016</a:t>
            </a:r>
            <a:endParaRPr lang="en-SG" dirty="0">
              <a:latin typeface="Calibri Light" panose="020F03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17869" y="6445124"/>
            <a:ext cx="28729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Mobashir </a:t>
            </a:r>
            <a:r>
              <a:rPr lang="en-US" dirty="0" smtClean="0">
                <a:latin typeface="Calibri Light" panose="020F0302020204030204" pitchFamily="34" charset="0"/>
              </a:rPr>
              <a:t>Mohammad | NUS</a:t>
            </a:r>
            <a:endParaRPr lang="en-SG" dirty="0"/>
          </a:p>
        </p:txBody>
      </p:sp>
      <p:sp>
        <p:nvSpPr>
          <p:cNvPr id="8" name="Rectangle 7"/>
          <p:cNvSpPr/>
          <p:nvPr/>
        </p:nvSpPr>
        <p:spPr>
          <a:xfrm>
            <a:off x="11068521" y="6445124"/>
            <a:ext cx="942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Calibri Light" panose="020F0302020204030204" pitchFamily="34" charset="0"/>
              </a:rPr>
              <a:t>Oppcast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2074561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Urban Environments</a:t>
            </a:r>
            <a:endParaRPr lang="en-S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US" sz="3600" dirty="0">
                <a:latin typeface="Calibri Light" panose="020F0302020204030204" pitchFamily="34" charset="0"/>
              </a:rPr>
              <a:t> </a:t>
            </a:r>
            <a:r>
              <a:rPr lang="en-US" sz="3600" dirty="0" smtClean="0">
                <a:solidFill>
                  <a:srgbClr val="BD582C"/>
                </a:solidFill>
                <a:latin typeface="Calibri Light" panose="020F0302020204030204" pitchFamily="34" charset="0"/>
              </a:rPr>
              <a:t>Severe</a:t>
            </a:r>
            <a:r>
              <a:rPr lang="en-US" sz="3600" dirty="0" smtClean="0">
                <a:latin typeface="Calibri Light" panose="020F0302020204030204" pitchFamily="34" charset="0"/>
              </a:rPr>
              <a:t> cross-technology interference (CTI)</a:t>
            </a:r>
            <a:endParaRPr lang="en-SG" sz="3600" dirty="0">
              <a:latin typeface="Calibri Light" panose="020F0302020204030204" pitchFamily="34" charset="0"/>
            </a:endParaRPr>
          </a:p>
        </p:txBody>
      </p:sp>
      <p:pic>
        <p:nvPicPr>
          <p:cNvPr id="4098" name="Picture 2" descr="http://buildyoursmarthome.co/wp-content/uploads/2014/08/zigbee-logo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4417" y="2707311"/>
            <a:ext cx="3197675" cy="1186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upload.wikimedia.org/wikipedia/commons/thumb/3/32/Wi-Fi_Logo.svg/2000px-Wi-Fi_Logo.svg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4757" y="2716550"/>
            <a:ext cx="1849871" cy="1186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domoticx.com/wp-content/uploads/Bluetooth-logo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27294" y="2707311"/>
            <a:ext cx="4814170" cy="1186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stat.homeshop18.com/homeshop18/images/productImages/474/siemens-gigaset-cordless-phone-a490-duo-white-large_fc6819f3217a439bfc12cd0edc547391.jpg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49418" y="4166398"/>
            <a:ext cx="2285872" cy="2114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://www.comparison.com.au/system/image_library/34769/sharp_r240ys_microwave_oven.jpg?1319523819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9736" y="4274771"/>
            <a:ext cx="3273524" cy="1898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http://cdn.toptenreviews.com/rev/site/cms/category_headers/675-h_main-w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28462" y="4053361"/>
            <a:ext cx="4562203" cy="201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52403" y="6445124"/>
            <a:ext cx="1136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 Light" panose="020F0302020204030204" pitchFamily="34" charset="0"/>
              </a:rPr>
              <a:t>IPSN 2016</a:t>
            </a:r>
            <a:endParaRPr lang="en-SG" dirty="0">
              <a:latin typeface="Calibri Light" panose="020F03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617869" y="6445124"/>
            <a:ext cx="28729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Mobashir </a:t>
            </a:r>
            <a:r>
              <a:rPr lang="en-US" dirty="0" smtClean="0">
                <a:latin typeface="Calibri Light" panose="020F0302020204030204" pitchFamily="34" charset="0"/>
              </a:rPr>
              <a:t>Mohammad | NUS</a:t>
            </a:r>
            <a:endParaRPr lang="en-SG" dirty="0"/>
          </a:p>
        </p:txBody>
      </p:sp>
      <p:sp>
        <p:nvSpPr>
          <p:cNvPr id="15" name="Rectangle 14"/>
          <p:cNvSpPr/>
          <p:nvPr/>
        </p:nvSpPr>
        <p:spPr>
          <a:xfrm>
            <a:off x="11068521" y="6445124"/>
            <a:ext cx="942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Calibri Light" panose="020F0302020204030204" pitchFamily="34" charset="0"/>
              </a:rPr>
              <a:t>Oppcast</a:t>
            </a:r>
            <a:endParaRPr lang="en-SG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6089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Cross-Technology Interference</a:t>
            </a:r>
            <a:endParaRPr lang="en-SG" dirty="0"/>
          </a:p>
        </p:txBody>
      </p:sp>
      <p:sp>
        <p:nvSpPr>
          <p:cNvPr id="11" name="TextBox 10"/>
          <p:cNvSpPr txBox="1"/>
          <p:nvPr/>
        </p:nvSpPr>
        <p:spPr>
          <a:xfrm>
            <a:off x="152403" y="6445124"/>
            <a:ext cx="1136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 Light" panose="020F0302020204030204" pitchFamily="34" charset="0"/>
              </a:rPr>
              <a:t>IPSN 2016</a:t>
            </a:r>
            <a:endParaRPr lang="en-SG" dirty="0">
              <a:latin typeface="Calibri Light" panose="020F03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17869" y="6445124"/>
            <a:ext cx="28729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Mobashir </a:t>
            </a:r>
            <a:r>
              <a:rPr lang="en-US" dirty="0" smtClean="0">
                <a:latin typeface="Calibri Light" panose="020F0302020204030204" pitchFamily="34" charset="0"/>
              </a:rPr>
              <a:t>Mohammad | NUS</a:t>
            </a:r>
            <a:endParaRPr lang="en-SG" dirty="0"/>
          </a:p>
        </p:txBody>
      </p:sp>
      <p:sp>
        <p:nvSpPr>
          <p:cNvPr id="13" name="Rectangle 12"/>
          <p:cNvSpPr/>
          <p:nvPr/>
        </p:nvSpPr>
        <p:spPr>
          <a:xfrm>
            <a:off x="11068521" y="6445124"/>
            <a:ext cx="942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Calibri Light" panose="020F0302020204030204" pitchFamily="34" charset="0"/>
              </a:rPr>
              <a:t>Oppcast</a:t>
            </a:r>
            <a:endParaRPr lang="en-SG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251" y="1840275"/>
            <a:ext cx="6835235" cy="4451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655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Cross-Technology Interference</a:t>
            </a:r>
            <a:endParaRPr lang="en-SG" dirty="0"/>
          </a:p>
        </p:txBody>
      </p:sp>
      <p:sp>
        <p:nvSpPr>
          <p:cNvPr id="11" name="TextBox 10"/>
          <p:cNvSpPr txBox="1"/>
          <p:nvPr/>
        </p:nvSpPr>
        <p:spPr>
          <a:xfrm>
            <a:off x="152403" y="6445124"/>
            <a:ext cx="1136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 Light" panose="020F0302020204030204" pitchFamily="34" charset="0"/>
              </a:rPr>
              <a:t>IPSN 2016</a:t>
            </a:r>
            <a:endParaRPr lang="en-SG" dirty="0">
              <a:latin typeface="Calibri Light" panose="020F03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17869" y="6445124"/>
            <a:ext cx="28729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Mobashir </a:t>
            </a:r>
            <a:r>
              <a:rPr lang="en-US" dirty="0" smtClean="0">
                <a:latin typeface="Calibri Light" panose="020F0302020204030204" pitchFamily="34" charset="0"/>
              </a:rPr>
              <a:t>Mohammad | NUS</a:t>
            </a:r>
            <a:endParaRPr lang="en-SG" dirty="0"/>
          </a:p>
        </p:txBody>
      </p:sp>
      <p:sp>
        <p:nvSpPr>
          <p:cNvPr id="13" name="Rectangle 12"/>
          <p:cNvSpPr/>
          <p:nvPr/>
        </p:nvSpPr>
        <p:spPr>
          <a:xfrm>
            <a:off x="11068521" y="6445124"/>
            <a:ext cx="942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Calibri Light" panose="020F0302020204030204" pitchFamily="34" charset="0"/>
              </a:rPr>
              <a:t>Oppcast</a:t>
            </a:r>
            <a:endParaRPr lang="en-SG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251" y="1840275"/>
            <a:ext cx="6835234" cy="4451134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6578600" y="2999546"/>
            <a:ext cx="1745343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7277100" y="2537881"/>
            <a:ext cx="1046843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498674" y="2322903"/>
            <a:ext cx="19287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WiFi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 Channels</a:t>
            </a:r>
            <a:endParaRPr lang="en-SG" sz="2400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498674" y="2784568"/>
            <a:ext cx="22060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ZigBee Channels</a:t>
            </a:r>
            <a:endParaRPr lang="en-SG" sz="2400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98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8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61&quot;/&gt;&lt;/object&gt;&lt;object type=&quot;3&quot; unique_id=&quot;10004&quot;&gt;&lt;property id=&quot;20148&quot; value=&quot;5&quot;/&gt;&lt;property id=&quot;20300&quot; value=&quot;Slide 2 - &amp;quot;Some WSN Deployments&amp;quot;&quot;/&gt;&lt;property id=&quot;20307&quot; value=&quot;264&quot;/&gt;&lt;/object&gt;&lt;object type=&quot;3&quot; unique_id=&quot;10005&quot;&gt;&lt;property id=&quot;20148&quot; value=&quot;5&quot;/&gt;&lt;property id=&quot;20300&quot; value=&quot;Slide 3 - &amp;quot;Some WSN Testbeds&amp;quot;&quot;/&gt;&lt;property id=&quot;20307&quot; value=&quot;263&quot;/&gt;&lt;/object&gt;&lt;object type=&quot;3&quot; unique_id=&quot;10006&quot;&gt;&lt;property id=&quot;20148&quot; value=&quot;5&quot;/&gt;&lt;property id=&quot;20300&quot; value=&quot;Slide 4 - &amp;quot;Urban Environments&amp;quot;&quot;/&gt;&lt;property id=&quot;20307&quot; value=&quot;265&quot;/&gt;&lt;/object&gt;&lt;object type=&quot;3&quot; unique_id=&quot;10007&quot;&gt;&lt;property id=&quot;20148&quot; value=&quot;5&quot;/&gt;&lt;property id=&quot;20300&quot; value=&quot;Slide 5 - &amp;quot;Urban Environments&amp;quot;&quot;/&gt;&lt;property id=&quot;20307&quot; value=&quot;266&quot;/&gt;&lt;/object&gt;&lt;object type=&quot;3&quot; unique_id=&quot;10008&quot;&gt;&lt;property id=&quot;20148&quot; value=&quot;5&quot;/&gt;&lt;property id=&quot;20300&quot; value=&quot;Slide 6 - &amp;quot;Urban Environments&amp;quot;&quot;/&gt;&lt;property id=&quot;20307&quot; value=&quot;267&quot;/&gt;&lt;/object&gt;&lt;object type=&quot;3&quot; unique_id=&quot;10009&quot;&gt;&lt;property id=&quot;20148&quot; value=&quot;5&quot;/&gt;&lt;property id=&quot;20300&quot; value=&quot;Slide 7 - &amp;quot;Urban Environments&amp;quot;&quot;/&gt;&lt;property id=&quot;20307&quot; value=&quot;270&quot;/&gt;&lt;/object&gt;&lt;object type=&quot;3&quot; unique_id=&quot;10010&quot;&gt;&lt;property id=&quot;20148&quot; value=&quot;5&quot;/&gt;&lt;property id=&quot;20300&quot; value=&quot;Slide 8 - &amp;quot;Cross-Technology Interference&amp;quot;&quot;/&gt;&lt;property id=&quot;20307&quot; value=&quot;272&quot;/&gt;&lt;/object&gt;&lt;object type=&quot;3&quot; unique_id=&quot;10011&quot;&gt;&lt;property id=&quot;20148&quot; value=&quot;5&quot;/&gt;&lt;property id=&quot;20300&quot; value=&quot;Slide 9 - &amp;quot;Cross-Technology Interference&amp;quot;&quot;/&gt;&lt;property id=&quot;20307&quot; value=&quot;273&quot;/&gt;&lt;/object&gt;&lt;object type=&quot;3&quot; unique_id=&quot;10012&quot;&gt;&lt;property id=&quot;20148&quot; value=&quot;5&quot;/&gt;&lt;property id=&quot;20300&quot; value=&quot;Slide 10 - &amp;quot;Cross-Technology Interference&amp;quot;&quot;/&gt;&lt;property id=&quot;20307&quot; value=&quot;274&quot;/&gt;&lt;/object&gt;&lt;object type=&quot;3&quot; unique_id=&quot;10013&quot;&gt;&lt;property id=&quot;20148&quot; value=&quot;5&quot;/&gt;&lt;property id=&quot;20300&quot; value=&quot;Slide 11 - &amp;quot;Cross-Technology Interference&amp;quot;&quot;/&gt;&lt;property id=&quot;20307&quot; value=&quot;275&quot;/&gt;&lt;/object&gt;&lt;object type=&quot;3&quot; unique_id=&quot;10014&quot;&gt;&lt;property id=&quot;20148&quot; value=&quot;5&quot;/&gt;&lt;property id=&quot;20300&quot; value=&quot;Slide 12 - &amp;quot;Cross-Technology Interference&amp;quot;&quot;/&gt;&lt;property id=&quot;20307&quot; value=&quot;276&quot;/&gt;&lt;/object&gt;&lt;object type=&quot;3&quot; unique_id=&quot;10015&quot;&gt;&lt;property id=&quot;20148&quot; value=&quot;5&quot;/&gt;&lt;property id=&quot;20300&quot; value=&quot;Slide 13 - &amp;quot;Cross-Technology Interference Pattern&amp;quot;&quot;/&gt;&lt;property id=&quot;20307&quot; value=&quot;315&quot;/&gt;&lt;/object&gt;&lt;object type=&quot;3&quot; unique_id=&quot;10016&quot;&gt;&lt;property id=&quot;20148&quot; value=&quot;5&quot;/&gt;&lt;property id=&quot;20300&quot; value=&quot;Slide 14 - &amp;quot;Cross-Technology Interference Pattern&amp;quot;&quot;/&gt;&lt;property id=&quot;20307&quot; value=&quot;278&quot;/&gt;&lt;/object&gt;&lt;object type=&quot;3&quot; unique_id=&quot;10017&quot;&gt;&lt;property id=&quot;20148&quot; value=&quot;5&quot;/&gt;&lt;property id=&quot;20300&quot; value=&quot;Slide 15 - &amp;quot;Cross-Technology Interference Pattern&amp;quot;&quot;/&gt;&lt;property id=&quot;20307&quot; value=&quot;279&quot;/&gt;&lt;/object&gt;&lt;object type=&quot;3&quot; unique_id=&quot;10018&quot;&gt;&lt;property id=&quot;20148&quot; value=&quot;5&quot;/&gt;&lt;property id=&quot;20300&quot; value=&quot;Slide 16 - &amp;quot;Cross-Technology Interference Pattern&amp;quot;&quot;/&gt;&lt;property id=&quot;20307&quot; value=&quot;280&quot;/&gt;&lt;/object&gt;&lt;object type=&quot;3&quot; unique_id=&quot;10019&quot;&gt;&lt;property id=&quot;20148&quot; value=&quot;5&quot;/&gt;&lt;property id=&quot;20300&quot; value=&quot;Slide 17 - &amp;quot;Cross-Technology Interference Impact&amp;quot;&quot;/&gt;&lt;property id=&quot;20307&quot; value=&quot;281&quot;/&gt;&lt;/object&gt;&lt;object type=&quot;3&quot; unique_id=&quot;10020&quot;&gt;&lt;property id=&quot;20148&quot; value=&quot;5&quot;/&gt;&lt;property id=&quot;20300&quot; value=&quot;Slide 18 - &amp;quot;Cross-Technology Interference Impact&amp;quot;&quot;/&gt;&lt;property id=&quot;20307&quot; value=&quot;284&quot;/&gt;&lt;/object&gt;&lt;object type=&quot;3&quot; unique_id=&quot;10021&quot;&gt;&lt;property id=&quot;20148&quot; value=&quot;5&quot;/&gt;&lt;property id=&quot;20300&quot; value=&quot;Slide 19 - &amp;quot;Cross-Technology Interference Impact&amp;quot;&quot;/&gt;&lt;property id=&quot;20307&quot; value=&quot;283&quot;/&gt;&lt;/object&gt;&lt;object type=&quot;3&quot; unique_id=&quot;10022&quot;&gt;&lt;property id=&quot;20148&quot; value=&quot;5&quot;/&gt;&lt;property id=&quot;20300&quot; value=&quot;Slide 20 - &amp;quot;Oppcast&amp;quot;&quot;/&gt;&lt;property id=&quot;20307&quot; value=&quot;285&quot;/&gt;&lt;/object&gt;&lt;object type=&quot;3&quot; unique_id=&quot;10023&quot;&gt;&lt;property id=&quot;20148&quot; value=&quot;5&quot;/&gt;&lt;property id=&quot;20300&quot; value=&quot;Slide 21 - &amp;quot;Oppcast&amp;quot;&quot;/&gt;&lt;property id=&quot;20307&quot; value=&quot;291&quot;/&gt;&lt;/object&gt;&lt;object type=&quot;3&quot; unique_id=&quot;10024&quot;&gt;&lt;property id=&quot;20148&quot; value=&quot;5&quot;/&gt;&lt;property id=&quot;20300&quot; value=&quot;Slide 22 - &amp;quot;Eliminate Channel Quality Estimation&amp;quot;&quot;/&gt;&lt;property id=&quot;20307&quot; value=&quot;294&quot;/&gt;&lt;/object&gt;&lt;object type=&quot;3&quot; unique_id=&quot;10025&quot;&gt;&lt;property id=&quot;20148&quot; value=&quot;5&quot;/&gt;&lt;property id=&quot;20300&quot; value=&quot;Slide 23 - &amp;quot;Eliminate Channel Quality Estimation&amp;quot;&quot;/&gt;&lt;property id=&quot;20307&quot; value=&quot;296&quot;/&gt;&lt;/object&gt;&lt;object type=&quot;3&quot; unique_id=&quot;10026&quot;&gt;&lt;property id=&quot;20148&quot; value=&quot;5&quot;/&gt;&lt;property id=&quot;20300&quot; value=&quot;Slide 24 - &amp;quot;Eliminate Channel Quality Estimation&amp;quot;&quot;/&gt;&lt;property id=&quot;20307&quot; value=&quot;295&quot;/&gt;&lt;/object&gt;&lt;object type=&quot;3&quot; unique_id=&quot;10027&quot;&gt;&lt;property id=&quot;20148&quot; value=&quot;5&quot;/&gt;&lt;property id=&quot;20300&quot; value=&quot;Slide 25 - &amp;quot;Eliminate Channel Quality Estimation&amp;quot;&quot;/&gt;&lt;property id=&quot;20307&quot; value=&quot;297&quot;/&gt;&lt;/object&gt;&lt;object type=&quot;3&quot; unique_id=&quot;10028&quot;&gt;&lt;property id=&quot;20148&quot; value=&quot;5&quot;/&gt;&lt;property id=&quot;20300&quot; value=&quot;Slide 26 - &amp;quot;Eliminate Channel Quality Estimation&amp;quot;&quot;/&gt;&lt;property id=&quot;20307&quot; value=&quot;298&quot;/&gt;&lt;/object&gt;&lt;object type=&quot;3&quot; unique_id=&quot;10029&quot;&gt;&lt;property id=&quot;20148&quot; value=&quot;5&quot;/&gt;&lt;property id=&quot;20300&quot; value=&quot;Slide 27 - &amp;quot;Oppcast&amp;quot;&quot;/&gt;&lt;property id=&quot;20307&quot; value=&quot;292&quot;/&gt;&lt;/object&gt;&lt;object type=&quot;3&quot; unique_id=&quot;10030&quot;&gt;&lt;property id=&quot;20148&quot; value=&quot;5&quot;/&gt;&lt;property id=&quot;20300&quot; value=&quot;Slide 28 - &amp;quot;Exploit Channel Diversity&amp;quot;&quot;/&gt;&lt;property id=&quot;20307&quot; value=&quot;299&quot;/&gt;&lt;/object&gt;&lt;object type=&quot;3&quot; unique_id=&quot;10031&quot;&gt;&lt;property id=&quot;20148&quot; value=&quot;5&quot;/&gt;&lt;property id=&quot;20300&quot; value=&quot;Slide 29 - &amp;quot;Oppcast&amp;quot;&quot;/&gt;&lt;property id=&quot;20307&quot; value=&quot;293&quot;/&gt;&lt;/object&gt;&lt;object type=&quot;3&quot; unique_id=&quot;10032&quot;&gt;&lt;property id=&quot;20148&quot; value=&quot;5&quot;/&gt;&lt;property id=&quot;20300&quot; value=&quot;Slide 30 - &amp;quot;Exploit Spatial Diversity&amp;quot;&quot;/&gt;&lt;property id=&quot;20307&quot; value=&quot;300&quot;/&gt;&lt;/object&gt;&lt;object type=&quot;3&quot; unique_id=&quot;10033&quot;&gt;&lt;property id=&quot;20148&quot; value=&quot;5&quot;/&gt;&lt;property id=&quot;20300&quot; value=&quot;Slide 31 - &amp;quot;Exploit Spatial Diversity&amp;quot;&quot;/&gt;&lt;property id=&quot;20307&quot; value=&quot;313&quot;/&gt;&lt;/object&gt;&lt;object type=&quot;3&quot; unique_id=&quot;10034&quot;&gt;&lt;property id=&quot;20148&quot; value=&quot;5&quot;/&gt;&lt;property id=&quot;20300&quot; value=&quot;Slide 32 - &amp;quot;Oppcast&amp;quot;&quot;/&gt;&lt;property id=&quot;20307&quot; value=&quot;289&quot;/&gt;&lt;/object&gt;&lt;object type=&quot;3&quot; unique_id=&quot;10035&quot;&gt;&lt;property id=&quot;20148&quot; value=&quot;5&quot;/&gt;&lt;property id=&quot;20300&quot; value=&quot;Slide 33 - &amp;quot;Evaluation&amp;quot;&quot;/&gt;&lt;property id=&quot;20307&quot; value=&quot;301&quot;/&gt;&lt;/object&gt;&lt;object type=&quot;3&quot; unique_id=&quot;10036&quot;&gt;&lt;property id=&quot;20148&quot; value=&quot;5&quot;/&gt;&lt;property id=&quot;20300&quot; value=&quot;Slide 34 - &amp;quot;Evaluation&amp;quot;&quot;/&gt;&lt;property id=&quot;20307&quot; value=&quot;302&quot;/&gt;&lt;/object&gt;&lt;object type=&quot;3&quot; unique_id=&quot;10037&quot;&gt;&lt;property id=&quot;20148&quot; value=&quot;5&quot;/&gt;&lt;property id=&quot;20300&quot; value=&quot;Slide 35&quot;/&gt;&lt;property id=&quot;20307&quot; value=&quot;316&quot;/&gt;&lt;/object&gt;&lt;object type=&quot;3&quot; unique_id=&quot;10038&quot;&gt;&lt;property id=&quot;20148&quot; value=&quot;5&quot;/&gt;&lt;property id=&quot;20300&quot; value=&quot;Slide 36 - &amp;quot;A Case for Channel Diversity&amp;quot;&quot;/&gt;&lt;property id=&quot;20307&quot; value=&quot;286&quot;/&gt;&lt;/object&gt;&lt;object type=&quot;3&quot; unique_id=&quot;10039&quot;&gt;&lt;property id=&quot;20148&quot; value=&quot;5&quot;/&gt;&lt;property id=&quot;20300&quot; value=&quot;Slide 37 - &amp;quot;A Case for Channel Diversity&amp;quot;&quot;/&gt;&lt;property id=&quot;20307&quot; value=&quot;303&quot;/&gt;&lt;/object&gt;&lt;object type=&quot;3&quot; unique_id=&quot;10040&quot;&gt;&lt;property id=&quot;20148&quot; value=&quot;5&quot;/&gt;&lt;property id=&quot;20300&quot; value=&quot;Slide 38 - &amp;quot;A Case for Channel Diversity&amp;quot;&quot;/&gt;&lt;property id=&quot;20307&quot; value=&quot;305&quot;/&gt;&lt;/object&gt;&lt;object type=&quot;3&quot; unique_id=&quot;10041&quot;&gt;&lt;property id=&quot;20148&quot; value=&quot;5&quot;/&gt;&lt;property id=&quot;20300&quot; value=&quot;Slide 39 - &amp;quot;A Case for Channel Diversity&amp;quot;&quot;/&gt;&lt;property id=&quot;20307&quot; value=&quot;304&quot;/&gt;&lt;/object&gt;&lt;object type=&quot;3&quot; unique_id=&quot;10042&quot;&gt;&lt;property id=&quot;20148&quot; value=&quot;5&quot;/&gt;&lt;property id=&quot;20300&quot; value=&quot;Slide 40&quot;/&gt;&lt;property id=&quot;20307&quot; value=&quot;317&quot;/&gt;&lt;/object&gt;&lt;object type=&quot;3&quot; unique_id=&quot;10043&quot;&gt;&lt;property id=&quot;20148&quot; value=&quot;5&quot;/&gt;&lt;property id=&quot;20300&quot; value=&quot;Slide 41 - &amp;quot;A Case for Spatial Diversity&amp;quot;&quot;/&gt;&lt;property id=&quot;20307&quot; value=&quot;306&quot;/&gt;&lt;/object&gt;&lt;object type=&quot;3&quot; unique_id=&quot;10044&quot;&gt;&lt;property id=&quot;20148&quot; value=&quot;5&quot;/&gt;&lt;property id=&quot;20300&quot; value=&quot;Slide 42 - &amp;quot;Stress Testing under severe CTI&amp;quot;&quot;/&gt;&lt;property id=&quot;20307&quot; value=&quot;307&quot;/&gt;&lt;/object&gt;&lt;object type=&quot;3&quot; unique_id=&quot;10045&quot;&gt;&lt;property id=&quot;20148&quot; value=&quot;5&quot;/&gt;&lt;property id=&quot;20300&quot; value=&quot;Slide 43 - &amp;quot;Urban Evaluation&amp;quot;&quot;/&gt;&lt;property id=&quot;20307&quot; value=&quot;308&quot;/&gt;&lt;/object&gt;&lt;object type=&quot;3&quot; unique_id=&quot;10046&quot;&gt;&lt;property id=&quot;20148&quot; value=&quot;5&quot;/&gt;&lt;property id=&quot;20300&quot; value=&quot;Slide 44 - &amp;quot;Urban Evaluation&amp;quot;&quot;/&gt;&lt;property id=&quot;20307&quot; value=&quot;309&quot;/&gt;&lt;/object&gt;&lt;object type=&quot;3&quot; unique_id=&quot;10047&quot;&gt;&lt;property id=&quot;20148&quot; value=&quot;5&quot;/&gt;&lt;property id=&quot;20300&quot; value=&quot;Slide 45 - &amp;quot;Urban Evaluation&amp;quot;&quot;/&gt;&lt;property id=&quot;20307&quot; value=&quot;310&quot;/&gt;&lt;/object&gt;&lt;object type=&quot;3&quot; unique_id=&quot;10048&quot;&gt;&lt;property id=&quot;20148&quot; value=&quot;5&quot;/&gt;&lt;property id=&quot;20300&quot; value=&quot;Slide 46 - &amp;quot;Urban Evaluation&amp;quot;&quot;/&gt;&lt;property id=&quot;20307&quot; value=&quot;311&quot;/&gt;&lt;/object&gt;&lt;object type=&quot;3&quot; unique_id=&quot;10049&quot;&gt;&lt;property id=&quot;20148&quot; value=&quot;5&quot;/&gt;&lt;property id=&quot;20300&quot; value=&quot;Slide 47 - &amp;quot;Conclusion&amp;quot;&quot;/&gt;&lt;property id=&quot;20307&quot; value=&quot;290&quot;/&gt;&lt;/object&gt;&lt;object type=&quot;3&quot; unique_id=&quot;10050&quot;&gt;&lt;property id=&quot;20148&quot; value=&quot;5&quot;/&gt;&lt;property id=&quot;20300&quot; value=&quot;Slide 48 - &amp;quot;Conclusion&amp;quot;&quot;/&gt;&lt;property id=&quot;20307&quot; value=&quot;287&quot;/&gt;&lt;/object&gt;&lt;object type=&quot;3&quot; unique_id=&quot;10051&quot;&gt;&lt;property id=&quot;20148&quot; value=&quot;5&quot;/&gt;&lt;property id=&quot;20300&quot; value=&quot;Slide 49&quot;/&gt;&lt;property id=&quot;20307&quot; value=&quot;269&quot;/&gt;&lt;/object&gt;&lt;object type=&quot;3&quot; unique_id=&quot;10052&quot;&gt;&lt;property id=&quot;20148&quot; value=&quot;5&quot;/&gt;&lt;property id=&quot;20300&quot; value=&quot;Slide 50 - &amp;quot;References&amp;quot;&quot;/&gt;&lt;property id=&quot;20307&quot; value=&quot;318&quot;/&gt;&lt;/object&gt;&lt;object type=&quot;3&quot; unique_id=&quot;10053&quot;&gt;&lt;property id=&quot;20148&quot; value=&quot;5&quot;/&gt;&lt;property id=&quot;20300&quot; value=&quot;Slide 51 - &amp;quot;Oppcast&amp;quot;&quot;/&gt;&lt;property id=&quot;20307&quot; value=&quot;288&quot;/&gt;&lt;/object&gt;&lt;object type=&quot;3&quot; unique_id=&quot;10054&quot;&gt;&lt;property id=&quot;20148&quot; value=&quot;5&quot;/&gt;&lt;property id=&quot;20300&quot; value=&quot;Slide 52 - &amp;quot;Cross-Technology Interference Impact&amp;quot;&quot;/&gt;&lt;property id=&quot;20307&quot; value=&quot;282&quot;/&gt;&lt;/object&gt;&lt;/object&gt;&lt;object type=&quot;8&quot; unique_id=&quot;10108&quot;&gt;&lt;/object&gt;&lt;/object&gt;&lt;/database&gt;"/>
  <p:tag name="MMPROD_NEXTUNIQUEID" val="10009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5.2|3.4|1.9|2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1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5.3"/>
</p:tagLst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6343</TotalTime>
  <Words>1902</Words>
  <Application>Microsoft Office PowerPoint</Application>
  <PresentationFormat>Widescreen</PresentationFormat>
  <Paragraphs>585</Paragraphs>
  <Slides>52</Slides>
  <Notes>45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8" baseType="lpstr">
      <vt:lpstr>ＭＳ Ｐゴシック</vt:lpstr>
      <vt:lpstr>Arial</vt:lpstr>
      <vt:lpstr>Calibri</vt:lpstr>
      <vt:lpstr>Calibri Light</vt:lpstr>
      <vt:lpstr>Courier New</vt:lpstr>
      <vt:lpstr>Retrospect</vt:lpstr>
      <vt:lpstr>PowerPoint Presentation</vt:lpstr>
      <vt:lpstr>Some WSN Deployments</vt:lpstr>
      <vt:lpstr>Some WSN Testbeds</vt:lpstr>
      <vt:lpstr>Urban Environments</vt:lpstr>
      <vt:lpstr>Urban Environments</vt:lpstr>
      <vt:lpstr>Urban Environments</vt:lpstr>
      <vt:lpstr>Urban Environments</vt:lpstr>
      <vt:lpstr>Cross-Technology Interference</vt:lpstr>
      <vt:lpstr>Cross-Technology Interference</vt:lpstr>
      <vt:lpstr>Cross-Technology Interference</vt:lpstr>
      <vt:lpstr>Cross-Technology Interference</vt:lpstr>
      <vt:lpstr>Cross-Technology Interference</vt:lpstr>
      <vt:lpstr>Cross-Technology Interference Pattern</vt:lpstr>
      <vt:lpstr>Cross-Technology Interference Pattern</vt:lpstr>
      <vt:lpstr>Cross-Technology Interference Pattern</vt:lpstr>
      <vt:lpstr>Cross-Technology Interference Pattern</vt:lpstr>
      <vt:lpstr>Cross-Technology Interference Impact</vt:lpstr>
      <vt:lpstr>Cross-Technology Interference Impact</vt:lpstr>
      <vt:lpstr>Cross-Technology Interference Impact</vt:lpstr>
      <vt:lpstr>Oppcast</vt:lpstr>
      <vt:lpstr>Oppcast</vt:lpstr>
      <vt:lpstr>Oppcast</vt:lpstr>
      <vt:lpstr>Eliminate Channel Quality Estimation</vt:lpstr>
      <vt:lpstr>Eliminate Channel Quality Estimation</vt:lpstr>
      <vt:lpstr>Eliminate Channel Quality Estimation</vt:lpstr>
      <vt:lpstr>Eliminate Channel Quality Estimation</vt:lpstr>
      <vt:lpstr>Eliminate Channel Quality Estimation</vt:lpstr>
      <vt:lpstr>Oppcast</vt:lpstr>
      <vt:lpstr>Exploit Channel Diversity</vt:lpstr>
      <vt:lpstr>Oppcast</vt:lpstr>
      <vt:lpstr>Exploit Spatial Diversity</vt:lpstr>
      <vt:lpstr>Exploit Spatial Diversity</vt:lpstr>
      <vt:lpstr>Oppcast</vt:lpstr>
      <vt:lpstr>Evaluation</vt:lpstr>
      <vt:lpstr>Evaluation</vt:lpstr>
      <vt:lpstr>PowerPoint Presentation</vt:lpstr>
      <vt:lpstr>Is only spatial diversity enough?</vt:lpstr>
      <vt:lpstr>Is only spatial diversity enough?</vt:lpstr>
      <vt:lpstr>Is only spatial diversity enough?</vt:lpstr>
      <vt:lpstr>Is only spatial diversity enough?</vt:lpstr>
      <vt:lpstr>PowerPoint Presentation</vt:lpstr>
      <vt:lpstr>Is only channel diversity enough?</vt:lpstr>
      <vt:lpstr>Urban Evaluation</vt:lpstr>
      <vt:lpstr>Urban Evaluation</vt:lpstr>
      <vt:lpstr>Urban Evaluation</vt:lpstr>
      <vt:lpstr>Urban Evaluation</vt:lpstr>
      <vt:lpstr>Conclusion</vt:lpstr>
      <vt:lpstr>PowerPoint Presentation</vt:lpstr>
      <vt:lpstr>References</vt:lpstr>
      <vt:lpstr>Discussion: Stress Testing</vt:lpstr>
      <vt:lpstr>Discussion: Base power consumption</vt:lpstr>
      <vt:lpstr>Discussion: Network Density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LightSync</dc:title>
  <dc:creator>Mobashir</dc:creator>
  <cp:lastModifiedBy>mdmobashir</cp:lastModifiedBy>
  <cp:revision>301</cp:revision>
  <dcterms:created xsi:type="dcterms:W3CDTF">2015-03-23T11:00:11Z</dcterms:created>
  <dcterms:modified xsi:type="dcterms:W3CDTF">2016-04-13T13:39:20Z</dcterms:modified>
</cp:coreProperties>
</file>