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51"/>
  </p:notesMasterIdLst>
  <p:handoutMasterIdLst>
    <p:handoutMasterId r:id="rId52"/>
  </p:handoutMasterIdLst>
  <p:sldIdLst>
    <p:sldId id="525" r:id="rId3"/>
    <p:sldId id="526" r:id="rId4"/>
    <p:sldId id="292" r:id="rId5"/>
    <p:sldId id="532" r:id="rId6"/>
    <p:sldId id="373" r:id="rId7"/>
    <p:sldId id="481" r:id="rId8"/>
    <p:sldId id="482" r:id="rId9"/>
    <p:sldId id="548" r:id="rId10"/>
    <p:sldId id="550" r:id="rId11"/>
    <p:sldId id="331" r:id="rId12"/>
    <p:sldId id="332" r:id="rId13"/>
    <p:sldId id="340" r:id="rId14"/>
    <p:sldId id="338" r:id="rId15"/>
    <p:sldId id="528" r:id="rId16"/>
    <p:sldId id="549" r:id="rId17"/>
    <p:sldId id="531" r:id="rId18"/>
    <p:sldId id="547" r:id="rId19"/>
    <p:sldId id="551" r:id="rId20"/>
    <p:sldId id="552" r:id="rId21"/>
    <p:sldId id="554" r:id="rId22"/>
    <p:sldId id="555" r:id="rId23"/>
    <p:sldId id="556" r:id="rId24"/>
    <p:sldId id="557" r:id="rId25"/>
    <p:sldId id="558" r:id="rId26"/>
    <p:sldId id="559" r:id="rId27"/>
    <p:sldId id="560" r:id="rId28"/>
    <p:sldId id="561" r:id="rId29"/>
    <p:sldId id="570" r:id="rId30"/>
    <p:sldId id="536" r:id="rId31"/>
    <p:sldId id="399" r:id="rId32"/>
    <p:sldId id="404" r:id="rId33"/>
    <p:sldId id="567" r:id="rId34"/>
    <p:sldId id="425" r:id="rId35"/>
    <p:sldId id="533" r:id="rId36"/>
    <p:sldId id="572" r:id="rId37"/>
    <p:sldId id="537" r:id="rId38"/>
    <p:sldId id="539" r:id="rId39"/>
    <p:sldId id="538" r:id="rId40"/>
    <p:sldId id="519" r:id="rId41"/>
    <p:sldId id="540" r:id="rId42"/>
    <p:sldId id="575" r:id="rId43"/>
    <p:sldId id="542" r:id="rId44"/>
    <p:sldId id="544" r:id="rId45"/>
    <p:sldId id="568" r:id="rId46"/>
    <p:sldId id="569" r:id="rId47"/>
    <p:sldId id="573" r:id="rId48"/>
    <p:sldId id="574" r:id="rId49"/>
    <p:sldId id="546" r:id="rId50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5ECFF"/>
    <a:srgbClr val="FA00FF"/>
    <a:srgbClr val="3BF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85" autoAdjust="0"/>
    <p:restoredTop sz="82927" autoAdjust="0"/>
  </p:normalViewPr>
  <p:slideViewPr>
    <p:cSldViewPr snapToGrid="0">
      <p:cViewPr varScale="1">
        <p:scale>
          <a:sx n="105" d="100"/>
          <a:sy n="105" d="100"/>
        </p:scale>
        <p:origin x="656" y="20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esProps" Target="presProps.xml"/><Relationship Id="rId54" Type="http://schemas.openxmlformats.org/officeDocument/2006/relationships/viewProps" Target="viewProps.xml"/><Relationship Id="rId55" Type="http://schemas.openxmlformats.org/officeDocument/2006/relationships/theme" Target="theme/theme1.xml"/><Relationship Id="rId56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10/31/15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10/31/15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20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long as there</a:t>
            </a:r>
            <a:r>
              <a:rPr lang="en-US" baseline="0" dirty="0" smtClean="0"/>
              <a:t> are a few synchronous transmitters, the reliability is fine…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583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As long as there</a:t>
            </a:r>
            <a:r>
              <a:rPr lang="en-US" baseline="0" dirty="0" smtClean="0"/>
              <a:t> are a few synchronous transmitters, the reliability is fine…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58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for large number of synchronous transmitters, the reliability</a:t>
            </a:r>
            <a:r>
              <a:rPr lang="en-US" baseline="0" dirty="0" smtClean="0"/>
              <a:t> reduces significantly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58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 for large number of synchronous transmitters, the reliability</a:t>
            </a:r>
            <a:r>
              <a:rPr lang="en-US" baseline="0" dirty="0" smtClean="0"/>
              <a:t> reduces significantly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58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our measurements, this was not only true in different scenarios,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91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But also for different packet sizes,</a:t>
            </a:r>
            <a:r>
              <a:rPr lang="en-US" baseline="0" dirty="0" smtClean="0"/>
              <a:t> both small and large.</a:t>
            </a:r>
          </a:p>
          <a:p>
            <a:r>
              <a:rPr lang="en-US" baseline="0" dirty="0" smtClean="0"/>
              <a:t>However, not always was a drop in reliability seen. Sometimes we also observed a rise in reception reliability…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2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50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 point to highlight</a:t>
            </a:r>
            <a:r>
              <a:rPr lang="en-US" baseline="0" dirty="0" smtClean="0"/>
              <a:t> that the level of synchronization needed for a successful capture is 160us (320 times less stringent than the previous 0.5us)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151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Thus</a:t>
            </a:r>
            <a:r>
              <a:rPr lang="en-US" baseline="0" dirty="0" smtClean="0"/>
              <a:t> making use of Capture Effect and Multi-Channels through channel reuse lets try to understand the design of Syncast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1895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then try</a:t>
            </a:r>
            <a:r>
              <a:rPr lang="en-US" baseline="0" dirty="0" smtClean="0"/>
              <a:t> to construct a dissemination tree so that each node choses the best parent ( Link with strongest signal strength)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76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seen a sharp increase in the number of connected devices with most of us having at</a:t>
            </a:r>
            <a:r>
              <a:rPr lang="en-US" baseline="0" dirty="0" smtClean="0"/>
              <a:t> least 3 like a laptop, smartphone and a tablet.</a:t>
            </a:r>
          </a:p>
          <a:p>
            <a:r>
              <a:rPr lang="en-US" baseline="0" dirty="0" smtClean="0"/>
              <a:t>What it means is that we have a lot of wireless communication going on around us.,..</a:t>
            </a:r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028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 perform link classification for each receiver</a:t>
            </a:r>
            <a:r>
              <a:rPr lang="en-US" baseline="0" dirty="0" smtClean="0"/>
              <a:t> as good, bad or weak.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803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Approximation symbol: Is π ≈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14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the question</a:t>
            </a:r>
            <a:r>
              <a:rPr lang="en-US" baseline="0" dirty="0" smtClean="0"/>
              <a:t> arises whether we have so many channel available with us?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93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evaluated it on </a:t>
            </a:r>
            <a:r>
              <a:rPr lang="en-US" dirty="0" err="1" smtClean="0"/>
              <a:t>Indriya</a:t>
            </a:r>
            <a:r>
              <a:rPr lang="en-US" dirty="0" smtClean="0"/>
              <a:t>,</a:t>
            </a:r>
            <a:r>
              <a:rPr lang="en-US" baseline="0" dirty="0" smtClean="0"/>
              <a:t> a 96 node network spread across three floors of an academic building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78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935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reception was reliable not just for different packets size but also for different days showing the stability of the links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607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brings us to the end of the first part of Tackling self in</a:t>
            </a:r>
            <a:r>
              <a:rPr lang="en-US" baseline="0" dirty="0" smtClean="0"/>
              <a:t>terference in WSN where we make use of capture effect over multiple channels to make synchronous transmission scalable, robust and energy efficient.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41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5181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Most of the existing single or multiple channel protocols expect at least</a:t>
            </a:r>
            <a:r>
              <a:rPr lang="en-US" baseline="0" dirty="0" smtClean="0"/>
              <a:t> 4 CTI-free ZigBee channels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16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problem with these approaches</a:t>
            </a:r>
            <a:r>
              <a:rPr lang="en-US" baseline="0" dirty="0" smtClean="0"/>
              <a:t> is that they are very expensive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98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we talk about interference, they are of</a:t>
            </a:r>
            <a:r>
              <a:rPr lang="en-US" baseline="0" dirty="0" smtClean="0"/>
              <a:t> the two forms. Self and Cross technology interference.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is how todays presentation is roughly divided into. In the first part we tackle the self-interference followed by the more severe cross technology interference.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503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They have to rely on some kind of LQE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16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Lets talk about synchronous transmission</a:t>
            </a:r>
            <a:r>
              <a:rPr lang="en-US" baseline="0" dirty="0" smtClean="0"/>
              <a:t> which brings about the problem of self interference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962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Based on this</a:t>
            </a:r>
            <a:r>
              <a:rPr lang="en-US" baseline="0" dirty="0" smtClean="0"/>
              <a:t> principle, a lot of protocols have been designed which allow high throughput data transfer, low latency data collection and so on and so forth.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822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if they are highly synchronized,</a:t>
            </a:r>
            <a:r>
              <a:rPr lang="en-US" baseline="0" dirty="0" smtClean="0"/>
              <a:t> there is a high probability of successful packet reception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22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delta for synchronous transmission to be successful should be less than 0.5us. </a:t>
            </a:r>
          </a:p>
          <a:p>
            <a:r>
              <a:rPr lang="en-US" baseline="0" dirty="0" smtClean="0"/>
              <a:t>What it means is that if any of the multiple transmitters go out of sync by even a small fraction of microsecond, due to a combination of software, hardware or signal propagation delays, the reception reliability drops significantly.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95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smtClean="0"/>
              <a:t>Since all these protocols are based on synchronous transmissions, having a strict timing requirement, they are not scalable.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770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aseline="0" dirty="0" smtClean="0"/>
              <a:t>What I mean is…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F2A70B-78F2-4DCF-B53B-C990D2FAFB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92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10/31/15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10/31/15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10/31/15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10/31/15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10/31/15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10/31/15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10/31/15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10/31/15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10/31/15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10/31/15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/>
              <a:pPr/>
              <a:t>10/31/15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tif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5" Type="http://schemas.openxmlformats.org/officeDocument/2006/relationships/image" Target="../media/image24.emf"/><Relationship Id="rId6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6" Type="http://schemas.openxmlformats.org/officeDocument/2006/relationships/image" Target="../media/image11.tiff"/><Relationship Id="rId7" Type="http://schemas.openxmlformats.org/officeDocument/2006/relationships/image" Target="../media/image12.tiff"/><Relationship Id="rId8" Type="http://schemas.openxmlformats.org/officeDocument/2006/relationships/image" Target="../media/image13.tiff"/><Relationship Id="rId9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6" Type="http://schemas.openxmlformats.org/officeDocument/2006/relationships/image" Target="../media/image12.tiff"/><Relationship Id="rId7" Type="http://schemas.openxmlformats.org/officeDocument/2006/relationships/image" Target="../media/image13.tiff"/><Relationship Id="rId8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4" Type="http://schemas.openxmlformats.org/officeDocument/2006/relationships/image" Target="../media/image46.emf"/><Relationship Id="rId5" Type="http://schemas.openxmlformats.org/officeDocument/2006/relationships/image" Target="../media/image42.png"/><Relationship Id="rId6" Type="http://schemas.openxmlformats.org/officeDocument/2006/relationships/image" Target="../media/image41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589" y="0"/>
            <a:ext cx="12190413" cy="6858000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3154"/>
            <a:ext cx="12188825" cy="28948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6927"/>
            <a:ext cx="12188825" cy="38694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9389" y="5715000"/>
            <a:ext cx="1951511" cy="8911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78030" y="5534885"/>
            <a:ext cx="5896697" cy="1137229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149" y="5539408"/>
            <a:ext cx="5994310" cy="1133277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87449" y="5687285"/>
            <a:ext cx="3175100" cy="1130302"/>
            <a:chOff x="135049" y="5715000"/>
            <a:chExt cx="3175100" cy="1130302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12" y="5715000"/>
              <a:ext cx="3027218" cy="89119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35049" y="6365171"/>
              <a:ext cx="3175100" cy="4801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700" dirty="0" smtClean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Doctoral Colloquium</a:t>
              </a:r>
              <a:endParaRPr lang="en-US" sz="27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80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DK Crayon Crumble"/>
                <a:cs typeface="DK Crayon Crumble"/>
              </a:rPr>
              <a:t>Scalability Problem</a:t>
            </a:r>
            <a:endParaRPr lang="en-US" sz="5400" dirty="0">
              <a:latin typeface="DK Crayon Crumble"/>
              <a:cs typeface="DK Crayon Crumble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751012" y="38862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>
            <a:stCxn id="16" idx="4"/>
            <a:endCxn id="18" idx="1"/>
          </p:cNvCxnSpPr>
          <p:nvPr/>
        </p:nvCxnSpPr>
        <p:spPr>
          <a:xfrm>
            <a:off x="2055812" y="4495800"/>
            <a:ext cx="698874" cy="927474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665412" y="53340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2286000"/>
            <a:ext cx="5062069" cy="379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3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DK Crayon Crumble"/>
                <a:cs typeface="DK Crayon Crumble"/>
              </a:rPr>
              <a:t>Scalability Problem</a:t>
            </a:r>
            <a:endParaRPr lang="en-US" sz="5400" dirty="0">
              <a:latin typeface="DK Crayon Crumble"/>
              <a:cs typeface="DK Crayon Crumble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751012" y="38862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>
            <a:stCxn id="16" idx="4"/>
            <a:endCxn id="18" idx="1"/>
          </p:cNvCxnSpPr>
          <p:nvPr/>
        </p:nvCxnSpPr>
        <p:spPr>
          <a:xfrm>
            <a:off x="2055812" y="4495800"/>
            <a:ext cx="698874" cy="927474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665412" y="53340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2286000"/>
            <a:ext cx="5062069" cy="379655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41612" y="35814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>
            <a:stCxn id="8" idx="4"/>
            <a:endCxn id="18" idx="0"/>
          </p:cNvCxnSpPr>
          <p:nvPr/>
        </p:nvCxnSpPr>
        <p:spPr>
          <a:xfrm flipH="1">
            <a:off x="2970212" y="4191000"/>
            <a:ext cx="76200" cy="11430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4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DK Crayon Crumble"/>
                <a:cs typeface="DK Crayon Crumble"/>
              </a:rPr>
              <a:t>Scalability Problem</a:t>
            </a:r>
            <a:endParaRPr lang="en-US" sz="5400" dirty="0">
              <a:latin typeface="DK Crayon Crumble"/>
              <a:cs typeface="DK Crayon Crumble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751012" y="38862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>
            <a:stCxn id="16" idx="4"/>
            <a:endCxn id="18" idx="1"/>
          </p:cNvCxnSpPr>
          <p:nvPr/>
        </p:nvCxnSpPr>
        <p:spPr>
          <a:xfrm>
            <a:off x="2055812" y="4495800"/>
            <a:ext cx="698874" cy="927474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665412" y="53340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2286000"/>
            <a:ext cx="5062070" cy="379655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41612" y="35814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>
            <a:stCxn id="8" idx="4"/>
            <a:endCxn id="18" idx="0"/>
          </p:cNvCxnSpPr>
          <p:nvPr/>
        </p:nvCxnSpPr>
        <p:spPr>
          <a:xfrm flipH="1">
            <a:off x="2970212" y="4191000"/>
            <a:ext cx="76200" cy="11430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732212" y="37338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>
            <a:stCxn id="10" idx="3"/>
            <a:endCxn id="18" idx="7"/>
          </p:cNvCxnSpPr>
          <p:nvPr/>
        </p:nvCxnSpPr>
        <p:spPr>
          <a:xfrm flipH="1">
            <a:off x="3185738" y="4254126"/>
            <a:ext cx="635748" cy="1169148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4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DK Crayon Crumble"/>
                <a:cs typeface="DK Crayon Crumble"/>
              </a:rPr>
              <a:t>Scalability Problem</a:t>
            </a:r>
            <a:endParaRPr lang="en-US" sz="5400" dirty="0">
              <a:latin typeface="DK Crayon Crumble"/>
              <a:cs typeface="DK Crayon Crumble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751012" y="38862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17" name="Straight Connector 16"/>
          <p:cNvCxnSpPr>
            <a:stCxn id="16" idx="4"/>
            <a:endCxn id="18" idx="1"/>
          </p:cNvCxnSpPr>
          <p:nvPr/>
        </p:nvCxnSpPr>
        <p:spPr>
          <a:xfrm>
            <a:off x="2055812" y="4495800"/>
            <a:ext cx="698874" cy="927474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665412" y="53340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12" y="2286000"/>
            <a:ext cx="5062069" cy="379655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741612" y="35814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2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9" name="Straight Connector 8"/>
          <p:cNvCxnSpPr>
            <a:stCxn id="8" idx="4"/>
            <a:endCxn id="18" idx="0"/>
          </p:cNvCxnSpPr>
          <p:nvPr/>
        </p:nvCxnSpPr>
        <p:spPr>
          <a:xfrm flipH="1">
            <a:off x="2970212" y="4191000"/>
            <a:ext cx="76200" cy="11430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3732212" y="37338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3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>
            <a:stCxn id="10" idx="3"/>
            <a:endCxn id="18" idx="7"/>
          </p:cNvCxnSpPr>
          <p:nvPr/>
        </p:nvCxnSpPr>
        <p:spPr>
          <a:xfrm flipH="1">
            <a:off x="3185738" y="4254126"/>
            <a:ext cx="635748" cy="1169148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055812" y="28956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4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>
            <a:stCxn id="12" idx="4"/>
            <a:endCxn id="18" idx="1"/>
          </p:cNvCxnSpPr>
          <p:nvPr/>
        </p:nvCxnSpPr>
        <p:spPr>
          <a:xfrm>
            <a:off x="2360612" y="3505200"/>
            <a:ext cx="394074" cy="1918074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656012" y="28956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5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>
            <a:stCxn id="14" idx="3"/>
            <a:endCxn id="18" idx="0"/>
          </p:cNvCxnSpPr>
          <p:nvPr/>
        </p:nvCxnSpPr>
        <p:spPr>
          <a:xfrm flipH="1">
            <a:off x="2970212" y="3415926"/>
            <a:ext cx="775074" cy="1918074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4341812" y="45720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6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>
            <a:stCxn id="19" idx="3"/>
            <a:endCxn id="18" idx="6"/>
          </p:cNvCxnSpPr>
          <p:nvPr/>
        </p:nvCxnSpPr>
        <p:spPr>
          <a:xfrm flipH="1">
            <a:off x="3275012" y="5092326"/>
            <a:ext cx="1156074" cy="546474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989012" y="46482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9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>
            <a:stCxn id="21" idx="5"/>
            <a:endCxn id="18" idx="2"/>
          </p:cNvCxnSpPr>
          <p:nvPr/>
        </p:nvCxnSpPr>
        <p:spPr>
          <a:xfrm>
            <a:off x="1509338" y="5168526"/>
            <a:ext cx="1156074" cy="470274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4646612" y="36576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8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/>
          <p:cNvCxnSpPr>
            <a:stCxn id="23" idx="3"/>
            <a:endCxn id="18" idx="7"/>
          </p:cNvCxnSpPr>
          <p:nvPr/>
        </p:nvCxnSpPr>
        <p:spPr>
          <a:xfrm flipH="1">
            <a:off x="3185738" y="4177926"/>
            <a:ext cx="1550148" cy="1245348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836612" y="35814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7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27" name="Straight Connector 26"/>
          <p:cNvCxnSpPr>
            <a:stCxn id="26" idx="5"/>
            <a:endCxn id="18" idx="2"/>
          </p:cNvCxnSpPr>
          <p:nvPr/>
        </p:nvCxnSpPr>
        <p:spPr>
          <a:xfrm>
            <a:off x="1356938" y="4101726"/>
            <a:ext cx="1308474" cy="1537074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748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DK Crayon Crumble"/>
                <a:cs typeface="DK Crayon Crumble"/>
              </a:rPr>
              <a:t>Scalability Problem</a:t>
            </a:r>
            <a:endParaRPr lang="en-US" sz="5400" dirty="0">
              <a:latin typeface="DK Crayon Crumble"/>
              <a:cs typeface="DK Crayon Crumble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06759" y="1728354"/>
            <a:ext cx="3200400" cy="2387600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648588" y="1728354"/>
            <a:ext cx="3200400" cy="2387600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306759" y="4264890"/>
            <a:ext cx="3200400" cy="2387600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6648588" y="4264890"/>
            <a:ext cx="3200400" cy="2387600"/>
          </a:xfrm>
          <a:prstGeom prst="rect">
            <a:avLst/>
          </a:prstGeom>
          <a:solidFill>
            <a:schemeClr val="tx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007321" y="2654388"/>
            <a:ext cx="115800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err="1" smtClean="0">
                <a:latin typeface="DK Crayon Crumble" charset="0"/>
                <a:ea typeface="DK Crayon Crumble" charset="0"/>
                <a:cs typeface="DK Crayon Crumble" charset="0"/>
              </a:rPr>
              <a:t>Indriya</a:t>
            </a:r>
            <a:endParaRPr lang="en-US" sz="3200" dirty="0"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087407" y="2654388"/>
            <a:ext cx="963469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latin typeface="DK Crayon Crumble" charset="0"/>
                <a:ea typeface="DK Crayon Crumble" charset="0"/>
                <a:cs typeface="DK Crayon Crumble" charset="0"/>
              </a:rPr>
              <a:t>Twist</a:t>
            </a:r>
            <a:endParaRPr lang="en-US" sz="3200" dirty="0"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07321" y="5170142"/>
            <a:ext cx="1162882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smtClean="0">
                <a:latin typeface="DK Crayon Crumble" charset="0"/>
                <a:ea typeface="DK Crayon Crumble" charset="0"/>
                <a:cs typeface="DK Crayon Crumble" charset="0"/>
              </a:rPr>
              <a:t>Indoor</a:t>
            </a:r>
            <a:endParaRPr lang="en-US" sz="3200" dirty="0"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014953" y="5170141"/>
            <a:ext cx="1393523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latin typeface="DK Crayon Crumble" charset="0"/>
                <a:ea typeface="DK Crayon Crumble" charset="0"/>
                <a:cs typeface="DK Crayon Crumble" charset="0"/>
              </a:rPr>
              <a:t>Outdoor</a:t>
            </a:r>
            <a:endParaRPr lang="en-US" sz="3200" dirty="0"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124" y="1728354"/>
            <a:ext cx="3200400" cy="23876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588" y="1728353"/>
            <a:ext cx="3200400" cy="2387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612" y="4264890"/>
            <a:ext cx="3200400" cy="23876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267" y="4271816"/>
            <a:ext cx="32004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5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latin typeface="DK Crayon Crumble"/>
                <a:cs typeface="DK Crayon Crumble"/>
              </a:rPr>
              <a:t>Scalability Problem</a:t>
            </a:r>
            <a:endParaRPr lang="en-US" dirty="0">
              <a:latin typeface="DK Crayon Crumble"/>
              <a:cs typeface="DK Crayon Crumb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12" y="2438400"/>
            <a:ext cx="3852000" cy="2889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412" y="2438400"/>
            <a:ext cx="3852000" cy="288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012" y="2438400"/>
            <a:ext cx="3852000" cy="2889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370012" y="5715000"/>
            <a:ext cx="161994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rgbClr val="57BCE5"/>
                </a:solidFill>
                <a:latin typeface="DK Crayon Crumble"/>
                <a:cs typeface="DK Crayon Crumble"/>
              </a:rPr>
              <a:t>32 Bytes</a:t>
            </a:r>
            <a:endParaRPr lang="en-US" sz="3600" dirty="0">
              <a:solidFill>
                <a:srgbClr val="57BCE5"/>
              </a:solidFill>
              <a:latin typeface="DK Crayon Crumble"/>
              <a:cs typeface="DK Crayon Crumbl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08612" y="5715000"/>
            <a:ext cx="16790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rgbClr val="57BCE5"/>
                </a:solidFill>
                <a:latin typeface="DK Crayon Crumble"/>
                <a:cs typeface="DK Crayon Crumble"/>
              </a:rPr>
              <a:t>64 Bytes</a:t>
            </a:r>
            <a:endParaRPr lang="en-US" sz="3600" dirty="0">
              <a:solidFill>
                <a:srgbClr val="57BCE5"/>
              </a:solidFill>
              <a:latin typeface="DK Crayon Crumble"/>
              <a:cs typeface="DK Crayon Crumbl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47212" y="5715000"/>
            <a:ext cx="182492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rgbClr val="57BCE5"/>
                </a:solidFill>
                <a:latin typeface="DK Crayon Crumble"/>
                <a:cs typeface="DK Crayon Crumble"/>
              </a:rPr>
              <a:t>128 Bytes</a:t>
            </a:r>
            <a:endParaRPr lang="en-US" sz="3600" dirty="0">
              <a:solidFill>
                <a:srgbClr val="57BCE5"/>
              </a:solidFill>
              <a:latin typeface="DK Crayon Crumble"/>
              <a:cs typeface="DK Crayon Crumbl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13012" y="2286000"/>
            <a:ext cx="304800" cy="32004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27412" y="2286000"/>
            <a:ext cx="304800" cy="32004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66012" y="2286000"/>
            <a:ext cx="304800" cy="32004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551612" y="2286000"/>
            <a:ext cx="304800" cy="32004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514012" y="2286000"/>
            <a:ext cx="1295400" cy="32004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04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latin typeface="DK Crayon Crumble"/>
                <a:cs typeface="DK Crayon Crumble"/>
              </a:rPr>
              <a:t>Scalability Problem</a:t>
            </a:r>
            <a:endParaRPr lang="en-US" dirty="0">
              <a:latin typeface="DK Crayon Crumble"/>
              <a:cs typeface="DK Crayon Crumble"/>
            </a:endParaRPr>
          </a:p>
        </p:txBody>
      </p:sp>
      <p:pic>
        <p:nvPicPr>
          <p:cNvPr id="8" name="Picture 7" descr="CaptureEffec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12" y="1981200"/>
            <a:ext cx="5760000" cy="4320000"/>
          </a:xfrm>
          <a:prstGeom prst="rect">
            <a:avLst/>
          </a:prstGeom>
        </p:spPr>
      </p:pic>
      <p:pic>
        <p:nvPicPr>
          <p:cNvPr id="9" name="Picture 8" descr="delt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812" y="1981200"/>
            <a:ext cx="5760000" cy="4320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08212" y="1828800"/>
            <a:ext cx="1143000" cy="46482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8228012" y="1828800"/>
            <a:ext cx="1143000" cy="46482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9752012" y="1828800"/>
            <a:ext cx="1143000" cy="46482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960812" y="1828800"/>
            <a:ext cx="1143000" cy="46482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32212" y="3048000"/>
            <a:ext cx="4784367" cy="158812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Questions:</a:t>
            </a:r>
          </a:p>
          <a:p>
            <a:pPr marL="571500" indent="-571500">
              <a:lnSpc>
                <a:spcPct val="90000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Why did it happen?</a:t>
            </a:r>
          </a:p>
          <a:p>
            <a:pPr marL="571500" indent="-571500">
              <a:lnSpc>
                <a:spcPct val="90000"/>
              </a:lnSpc>
              <a:buFont typeface="Arial"/>
              <a:buChar char="•"/>
            </a:pPr>
            <a:r>
              <a:rPr lang="en-US" sz="36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How much should </a:t>
            </a:r>
            <a:r>
              <a:rPr lang="en-US" sz="3600" dirty="0" err="1" smtClean="0">
                <a:solidFill>
                  <a:schemeClr val="accent1"/>
                </a:solidFill>
                <a:latin typeface="Lucida Grande"/>
                <a:ea typeface="Lucida Grande"/>
                <a:cs typeface="Lucida Grande"/>
              </a:rPr>
              <a:t>Δ</a:t>
            </a:r>
            <a:r>
              <a:rPr lang="en-US" sz="3600" dirty="0" smtClean="0">
                <a:solidFill>
                  <a:srgbClr val="E35F5F"/>
                </a:solidFill>
                <a:latin typeface="Lucida Grande"/>
                <a:ea typeface="Lucida Grande"/>
                <a:cs typeface="Lucida Grande"/>
              </a:rPr>
              <a:t> </a:t>
            </a:r>
            <a:r>
              <a:rPr lang="en-US" sz="3600" dirty="0" smtClean="0">
                <a:solidFill>
                  <a:srgbClr val="E35F5F"/>
                </a:solidFill>
                <a:latin typeface="DK Crayon Crumble"/>
                <a:ea typeface="Lucida Grande"/>
                <a:cs typeface="DK Crayon Crumble"/>
              </a:rPr>
              <a:t>be?</a:t>
            </a:r>
          </a:p>
        </p:txBody>
      </p:sp>
    </p:spTree>
    <p:extLst>
      <p:ext uri="{BB962C8B-B14F-4D97-AF65-F5344CB8AC3E}">
        <p14:creationId xmlns:p14="http://schemas.microsoft.com/office/powerpoint/2010/main" val="38568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  <p:bldP spid="21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Capture Effect</a:t>
            </a:r>
            <a:endParaRPr lang="en-US" dirty="0">
              <a:latin typeface="DK Crayon Crumble"/>
              <a:cs typeface="DK Crayon Crumbl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2413" y="1834950"/>
            <a:ext cx="994409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latin typeface="DK Crayon Crumble"/>
                <a:cs typeface="DK Crayon Crumble"/>
              </a:rPr>
              <a:t>A receiver can decode a packet in the presence of interfering signals from concurrent transmitters if:</a:t>
            </a:r>
          </a:p>
          <a:p>
            <a:endParaRPr lang="en-US" sz="2000" dirty="0" smtClean="0">
              <a:latin typeface="DK Crayon Crumble"/>
              <a:cs typeface="DK Crayon Crumble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latin typeface="DK Crayon Crumble"/>
                <a:cs typeface="DK Crayon Crumble"/>
              </a:rPr>
              <a:t>The signal strength from the sender is sufficiently stronger - </a:t>
            </a:r>
            <a:r>
              <a:rPr lang="en-US" sz="3600" dirty="0" smtClean="0">
                <a:solidFill>
                  <a:schemeClr val="accent5"/>
                </a:solidFill>
                <a:latin typeface="DK Crayon Crumble"/>
                <a:cs typeface="DK Crayon Crumble"/>
              </a:rPr>
              <a:t>&gt;</a:t>
            </a:r>
            <a:r>
              <a:rPr lang="en-US" sz="3600" dirty="0" smtClean="0">
                <a:solidFill>
                  <a:schemeClr val="accent1"/>
                </a:solidFill>
                <a:latin typeface="DK Crayon Crumble"/>
                <a:cs typeface="DK Crayon Crumble"/>
              </a:rPr>
              <a:t>2x</a:t>
            </a:r>
          </a:p>
          <a:p>
            <a:pPr marL="571500" indent="-571500">
              <a:buFont typeface="Arial" charset="0"/>
              <a:buChar char="•"/>
            </a:pPr>
            <a:endParaRPr lang="en-US" sz="2000" dirty="0" smtClean="0">
              <a:solidFill>
                <a:schemeClr val="accent1"/>
              </a:solidFill>
              <a:latin typeface="DK Crayon Crumble"/>
              <a:cs typeface="DK Crayon Crumble"/>
            </a:endParaRPr>
          </a:p>
          <a:p>
            <a:pPr marL="571500" indent="-571500">
              <a:buFont typeface="Arial" charset="0"/>
              <a:buChar char="•"/>
            </a:pPr>
            <a:r>
              <a:rPr lang="en-US" sz="3600" dirty="0" smtClean="0">
                <a:latin typeface="DK Crayon Crumble"/>
                <a:cs typeface="DK Crayon Crumble"/>
              </a:rPr>
              <a:t>The concurrent transmitters are sufficiently synchronized - </a:t>
            </a:r>
            <a:r>
              <a:rPr lang="en-US" sz="3600" dirty="0" smtClean="0">
                <a:solidFill>
                  <a:schemeClr val="accent5"/>
                </a:solidFill>
                <a:latin typeface="DK Crayon Crumble"/>
                <a:cs typeface="DK Crayon Crumble"/>
              </a:rPr>
              <a:t>&lt;</a:t>
            </a:r>
            <a:r>
              <a:rPr lang="en-US" sz="3600" dirty="0" smtClean="0">
                <a:solidFill>
                  <a:schemeClr val="accent1"/>
                </a:solidFill>
                <a:latin typeface="DK Crayon Crumble"/>
                <a:cs typeface="DK Crayon Crumble"/>
              </a:rPr>
              <a:t>160</a:t>
            </a:r>
            <a:r>
              <a:rPr lang="en-US" sz="3600" dirty="0" smtClean="0">
                <a:solidFill>
                  <a:schemeClr val="accent1"/>
                </a:solidFill>
                <a:latin typeface="DK Crayon Crumble"/>
                <a:ea typeface="Lucida Grande"/>
                <a:cs typeface="DK Crayon Crumble"/>
              </a:rPr>
              <a:t>μs</a:t>
            </a:r>
            <a:endParaRPr lang="en-US" sz="3600" dirty="0">
              <a:latin typeface="DK Crayon Crumble"/>
              <a:cs typeface="DK Crayon Crumbl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04881" y="6406373"/>
            <a:ext cx="73839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</a:rPr>
              <a:t>Capacity of Slotted ALOHA in Rayleigh-Fading </a:t>
            </a:r>
            <a:r>
              <a:rPr lang="en-US" sz="2000">
                <a:solidFill>
                  <a:schemeClr val="accent5"/>
                </a:solidFill>
              </a:rPr>
              <a:t>Channels </a:t>
            </a:r>
            <a:r>
              <a:rPr lang="en-US" sz="2000" smtClean="0">
                <a:solidFill>
                  <a:schemeClr val="accent5"/>
                </a:solidFill>
              </a:rPr>
              <a:t>(JSAC 1987)</a:t>
            </a:r>
            <a:endParaRPr lang="en-US" sz="2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Syncast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 rot="16200000">
            <a:off x="1103312" y="3390900"/>
            <a:ext cx="4724400" cy="1600200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4722812" y="1828800"/>
            <a:ext cx="4724400" cy="1143000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4722812" y="3657600"/>
            <a:ext cx="4724400" cy="1143000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4722812" y="5410200"/>
            <a:ext cx="4724400" cy="1143000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2086100" y="3703513"/>
            <a:ext cx="27238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7200" dirty="0" smtClean="0">
                <a:latin typeface="DK Crayon Crumble"/>
                <a:cs typeface="DK Crayon Crumble"/>
              </a:rPr>
              <a:t>Syncast</a:t>
            </a:r>
            <a:endParaRPr lang="en-US" sz="7200" dirty="0">
              <a:latin typeface="DK Crayon Crumble"/>
              <a:cs typeface="DK Crayon Crumble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80012" y="2133600"/>
            <a:ext cx="38275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latin typeface="DK Crayon Crumble"/>
                <a:cs typeface="DK Crayon Crumble"/>
              </a:rPr>
              <a:t>Topology Construction</a:t>
            </a:r>
            <a:endParaRPr lang="en-US" sz="3600" dirty="0">
              <a:latin typeface="DK Crayon Crumble"/>
              <a:cs typeface="DK Crayon Crumble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84812" y="3962400"/>
            <a:ext cx="31087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latin typeface="DK Crayon Crumble"/>
                <a:cs typeface="DK Crayon Crumble"/>
              </a:rPr>
              <a:t>Link Classification</a:t>
            </a:r>
            <a:endParaRPr lang="en-US" sz="3600" dirty="0">
              <a:latin typeface="DK Crayon Crumble"/>
              <a:cs typeface="DK Crayon Crumbl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08612" y="5715000"/>
            <a:ext cx="344196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latin typeface="DK Crayon Crumble"/>
                <a:cs typeface="DK Crayon Crumble"/>
              </a:rPr>
              <a:t>Channel Assignment</a:t>
            </a:r>
            <a:endParaRPr lang="en-US" sz="3600" dirty="0">
              <a:latin typeface="DK Crayon Crumble"/>
              <a:cs typeface="DK Crayon Crumble"/>
            </a:endParaRPr>
          </a:p>
        </p:txBody>
      </p:sp>
    </p:spTree>
    <p:extLst>
      <p:ext uri="{BB962C8B-B14F-4D97-AF65-F5344CB8AC3E}">
        <p14:creationId xmlns:p14="http://schemas.microsoft.com/office/powerpoint/2010/main" val="212931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Syncast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 rot="16200000">
            <a:off x="1103312" y="3390900"/>
            <a:ext cx="4724400" cy="1600200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4722812" y="1828800"/>
            <a:ext cx="4724400" cy="1143000"/>
          </a:xfrm>
          <a:prstGeom prst="roundRect">
            <a:avLst/>
          </a:prstGeom>
          <a:solidFill>
            <a:schemeClr val="accent5">
              <a:alpha val="27000"/>
            </a:schemeClr>
          </a:solidFill>
          <a:ln>
            <a:solidFill>
              <a:schemeClr val="accent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4722812" y="3657600"/>
            <a:ext cx="4724400" cy="1143000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4722812" y="5410200"/>
            <a:ext cx="4724400" cy="1143000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2086100" y="3703513"/>
            <a:ext cx="27238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7200" dirty="0" smtClean="0">
                <a:latin typeface="DK Crayon Crumble"/>
                <a:cs typeface="DK Crayon Crumble"/>
              </a:rPr>
              <a:t>Syncast</a:t>
            </a:r>
            <a:endParaRPr lang="en-US" sz="7200" dirty="0">
              <a:latin typeface="DK Crayon Crumble"/>
              <a:cs typeface="DK Crayon Crumble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80012" y="2133600"/>
            <a:ext cx="38275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latin typeface="DK Crayon Crumble"/>
                <a:cs typeface="DK Crayon Crumble"/>
              </a:rPr>
              <a:t>Topology Construction</a:t>
            </a:r>
            <a:endParaRPr lang="en-US" sz="3600" dirty="0">
              <a:latin typeface="DK Crayon Crumble"/>
              <a:cs typeface="DK Crayon Crumble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84812" y="3962400"/>
            <a:ext cx="31087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latin typeface="DK Crayon Crumble"/>
                <a:cs typeface="DK Crayon Crumble"/>
              </a:rPr>
              <a:t>Link Classification</a:t>
            </a:r>
            <a:endParaRPr lang="en-US" sz="3600" dirty="0">
              <a:latin typeface="DK Crayon Crumble"/>
              <a:cs typeface="DK Crayon Crumbl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08612" y="5715000"/>
            <a:ext cx="344196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latin typeface="DK Crayon Crumble"/>
                <a:cs typeface="DK Crayon Crumble"/>
              </a:rPr>
              <a:t>Channel Assignment</a:t>
            </a:r>
            <a:endParaRPr lang="en-US" sz="3600" dirty="0">
              <a:latin typeface="DK Crayon Crumble"/>
              <a:cs typeface="DK Crayon Crumble"/>
            </a:endParaRPr>
          </a:p>
        </p:txBody>
      </p:sp>
    </p:spTree>
    <p:extLst>
      <p:ext uri="{BB962C8B-B14F-4D97-AF65-F5344CB8AC3E}">
        <p14:creationId xmlns:p14="http://schemas.microsoft.com/office/powerpoint/2010/main" val="205616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DK Crayon Crumble"/>
                <a:cs typeface="DK Crayon Crumble"/>
              </a:rPr>
              <a:t>A global trend towards </a:t>
            </a:r>
            <a:r>
              <a:rPr lang="en-US" sz="5400" dirty="0" err="1" smtClean="0">
                <a:solidFill>
                  <a:schemeClr val="accent1"/>
                </a:solidFill>
                <a:latin typeface="DK Crayon Crumble"/>
                <a:cs typeface="DK Crayon Crumble"/>
              </a:rPr>
              <a:t>I</a:t>
            </a:r>
            <a:r>
              <a:rPr lang="en-US" sz="4400" dirty="0" err="1" smtClean="0">
                <a:solidFill>
                  <a:schemeClr val="accent1"/>
                </a:solidFill>
                <a:latin typeface="DK Crayon Crumble"/>
                <a:cs typeface="DK Crayon Crumble"/>
              </a:rPr>
              <a:t>o</a:t>
            </a:r>
            <a:r>
              <a:rPr lang="en-US" sz="5400" dirty="0" err="1" smtClean="0">
                <a:solidFill>
                  <a:schemeClr val="accent1"/>
                </a:solidFill>
                <a:latin typeface="DK Crayon Crumble"/>
                <a:cs typeface="DK Crayon Crumble"/>
              </a:rPr>
              <a:t>T</a:t>
            </a:r>
            <a:endParaRPr lang="en-US" sz="5400" dirty="0">
              <a:latin typeface="DK Crayon Crumble"/>
              <a:cs typeface="DK Crayon Crumble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084262" y="1750568"/>
            <a:ext cx="10020301" cy="4673600"/>
            <a:chOff x="1084262" y="1872488"/>
            <a:chExt cx="10020301" cy="46736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4263" y="1872488"/>
              <a:ext cx="10020300" cy="46736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084262" y="1872488"/>
              <a:ext cx="6365049" cy="3952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8137334" y="1909064"/>
              <a:ext cx="2872041" cy="395224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96454" y="6217920"/>
              <a:ext cx="1622362" cy="31597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582036" y="6266688"/>
              <a:ext cx="258700" cy="26720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6150876" y="6464284"/>
            <a:ext cx="604139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</a:rPr>
              <a:t>Source</a:t>
            </a:r>
            <a:r>
              <a:rPr lang="en-US" dirty="0">
                <a:solidFill>
                  <a:schemeClr val="accent5"/>
                </a:solidFill>
              </a:rPr>
              <a:t>: Cisco IBSG projections, UN Economic &amp; Social Affairs</a:t>
            </a:r>
          </a:p>
        </p:txBody>
      </p:sp>
    </p:spTree>
    <p:extLst>
      <p:ext uri="{BB962C8B-B14F-4D97-AF65-F5344CB8AC3E}">
        <p14:creationId xmlns:p14="http://schemas.microsoft.com/office/powerpoint/2010/main" val="18918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Topology Construction</a:t>
            </a:r>
            <a:endParaRPr lang="en-US" dirty="0"/>
          </a:p>
        </p:txBody>
      </p:sp>
      <p:cxnSp>
        <p:nvCxnSpPr>
          <p:cNvPr id="131" name="Straight Connector 130"/>
          <p:cNvCxnSpPr>
            <a:stCxn id="98" idx="3"/>
            <a:endCxn id="126" idx="1"/>
          </p:cNvCxnSpPr>
          <p:nvPr/>
        </p:nvCxnSpPr>
        <p:spPr>
          <a:xfrm>
            <a:off x="3046412" y="2098800"/>
            <a:ext cx="838200" cy="5334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>
            <a:stCxn id="97" idx="2"/>
            <a:endCxn id="120" idx="0"/>
          </p:cNvCxnSpPr>
          <p:nvPr/>
        </p:nvCxnSpPr>
        <p:spPr>
          <a:xfrm>
            <a:off x="2776412" y="2368800"/>
            <a:ext cx="235200" cy="4506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>
            <a:stCxn id="97" idx="1"/>
            <a:endCxn id="104" idx="3"/>
          </p:cNvCxnSpPr>
          <p:nvPr/>
        </p:nvCxnSpPr>
        <p:spPr>
          <a:xfrm flipH="1">
            <a:off x="1681412" y="2098800"/>
            <a:ext cx="825000" cy="3048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>
            <a:stCxn id="97" idx="2"/>
            <a:endCxn id="108" idx="2"/>
          </p:cNvCxnSpPr>
          <p:nvPr/>
        </p:nvCxnSpPr>
        <p:spPr>
          <a:xfrm flipH="1">
            <a:off x="1792412" y="2368800"/>
            <a:ext cx="984000" cy="9078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stCxn id="98" idx="1"/>
            <a:endCxn id="123" idx="0"/>
          </p:cNvCxnSpPr>
          <p:nvPr/>
        </p:nvCxnSpPr>
        <p:spPr>
          <a:xfrm flipH="1">
            <a:off x="954212" y="2098800"/>
            <a:ext cx="1552200" cy="1711200"/>
          </a:xfrm>
          <a:prstGeom prst="line">
            <a:avLst/>
          </a:prstGeom>
          <a:ln w="25400">
            <a:solidFill>
              <a:schemeClr val="tx1"/>
            </a:solidFill>
            <a:prstDash val="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>
            <a:stCxn id="104" idx="0"/>
            <a:endCxn id="123" idx="0"/>
          </p:cNvCxnSpPr>
          <p:nvPr/>
        </p:nvCxnSpPr>
        <p:spPr>
          <a:xfrm flipH="1">
            <a:off x="954212" y="2673600"/>
            <a:ext cx="457200" cy="11364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>
            <a:stCxn id="102" idx="2"/>
            <a:endCxn id="107" idx="0"/>
          </p:cNvCxnSpPr>
          <p:nvPr/>
        </p:nvCxnSpPr>
        <p:spPr>
          <a:xfrm>
            <a:off x="1411412" y="2673600"/>
            <a:ext cx="381000" cy="6030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>
            <a:stCxn id="102" idx="3"/>
            <a:endCxn id="121" idx="1"/>
          </p:cNvCxnSpPr>
          <p:nvPr/>
        </p:nvCxnSpPr>
        <p:spPr>
          <a:xfrm>
            <a:off x="1681412" y="2403600"/>
            <a:ext cx="1060200" cy="6858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>
            <a:stCxn id="126" idx="2"/>
            <a:endCxn id="130" idx="2"/>
          </p:cNvCxnSpPr>
          <p:nvPr/>
        </p:nvCxnSpPr>
        <p:spPr>
          <a:xfrm>
            <a:off x="4154612" y="2902200"/>
            <a:ext cx="304800" cy="7554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>
            <a:stCxn id="126" idx="1"/>
            <a:endCxn id="121" idx="3"/>
          </p:cNvCxnSpPr>
          <p:nvPr/>
        </p:nvCxnSpPr>
        <p:spPr>
          <a:xfrm flipH="1">
            <a:off x="3281612" y="2632200"/>
            <a:ext cx="603000" cy="4572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stCxn id="121" idx="1"/>
            <a:endCxn id="108" idx="3"/>
          </p:cNvCxnSpPr>
          <p:nvPr/>
        </p:nvCxnSpPr>
        <p:spPr>
          <a:xfrm flipH="1">
            <a:off x="2062412" y="3089400"/>
            <a:ext cx="679200" cy="4572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>
            <a:stCxn id="112" idx="1"/>
            <a:endCxn id="123" idx="2"/>
          </p:cNvCxnSpPr>
          <p:nvPr/>
        </p:nvCxnSpPr>
        <p:spPr>
          <a:xfrm flipH="1" flipV="1">
            <a:off x="954212" y="4350000"/>
            <a:ext cx="796800" cy="9492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>
            <a:stCxn id="112" idx="2"/>
            <a:endCxn id="108" idx="0"/>
          </p:cNvCxnSpPr>
          <p:nvPr/>
        </p:nvCxnSpPr>
        <p:spPr>
          <a:xfrm flipH="1" flipV="1">
            <a:off x="1792412" y="3816600"/>
            <a:ext cx="228600" cy="12126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>
            <a:stCxn id="124" idx="3"/>
            <a:endCxn id="108" idx="1"/>
          </p:cNvCxnSpPr>
          <p:nvPr/>
        </p:nvCxnSpPr>
        <p:spPr>
          <a:xfrm flipV="1">
            <a:off x="1224212" y="3546600"/>
            <a:ext cx="298200" cy="5334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>
            <a:stCxn id="115" idx="1"/>
            <a:endCxn id="111" idx="3"/>
          </p:cNvCxnSpPr>
          <p:nvPr/>
        </p:nvCxnSpPr>
        <p:spPr>
          <a:xfrm flipH="1">
            <a:off x="2291012" y="5299200"/>
            <a:ext cx="907800" cy="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>
            <a:stCxn id="118" idx="1"/>
            <a:endCxn id="112" idx="3"/>
          </p:cNvCxnSpPr>
          <p:nvPr/>
        </p:nvCxnSpPr>
        <p:spPr>
          <a:xfrm flipH="1">
            <a:off x="2291012" y="4080000"/>
            <a:ext cx="679200" cy="12192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>
            <a:stCxn id="108" idx="3"/>
            <a:endCxn id="118" idx="1"/>
          </p:cNvCxnSpPr>
          <p:nvPr/>
        </p:nvCxnSpPr>
        <p:spPr>
          <a:xfrm>
            <a:off x="2062412" y="3546600"/>
            <a:ext cx="907800" cy="5334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Connector 148"/>
          <p:cNvCxnSpPr>
            <a:stCxn id="121" idx="0"/>
            <a:endCxn id="118" idx="2"/>
          </p:cNvCxnSpPr>
          <p:nvPr/>
        </p:nvCxnSpPr>
        <p:spPr>
          <a:xfrm>
            <a:off x="3011612" y="3359400"/>
            <a:ext cx="228600" cy="4506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>
            <a:stCxn id="120" idx="3"/>
            <a:endCxn id="130" idx="1"/>
          </p:cNvCxnSpPr>
          <p:nvPr/>
        </p:nvCxnSpPr>
        <p:spPr>
          <a:xfrm>
            <a:off x="3281612" y="3089400"/>
            <a:ext cx="907800" cy="8382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/>
          <p:cNvCxnSpPr>
            <a:stCxn id="118" idx="3"/>
            <a:endCxn id="130" idx="1"/>
          </p:cNvCxnSpPr>
          <p:nvPr/>
        </p:nvCxnSpPr>
        <p:spPr>
          <a:xfrm flipV="1">
            <a:off x="3510212" y="3927600"/>
            <a:ext cx="679200" cy="1524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>
            <a:stCxn id="115" idx="3"/>
            <a:endCxn id="130" idx="0"/>
          </p:cNvCxnSpPr>
          <p:nvPr/>
        </p:nvCxnSpPr>
        <p:spPr>
          <a:xfrm flipV="1">
            <a:off x="3738812" y="4197600"/>
            <a:ext cx="720600" cy="11016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>
            <a:stCxn id="117" idx="2"/>
            <a:endCxn id="115" idx="2"/>
          </p:cNvCxnSpPr>
          <p:nvPr/>
        </p:nvCxnSpPr>
        <p:spPr>
          <a:xfrm>
            <a:off x="3240212" y="4350000"/>
            <a:ext cx="228600" cy="6792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>
            <a:stCxn id="98" idx="1"/>
            <a:endCxn id="112" idx="2"/>
          </p:cNvCxnSpPr>
          <p:nvPr/>
        </p:nvCxnSpPr>
        <p:spPr>
          <a:xfrm flipH="1">
            <a:off x="2021012" y="2098800"/>
            <a:ext cx="485400" cy="2930400"/>
          </a:xfrm>
          <a:prstGeom prst="line">
            <a:avLst/>
          </a:prstGeom>
          <a:ln w="25400">
            <a:solidFill>
              <a:schemeClr val="tx1"/>
            </a:solidFill>
            <a:prstDash val="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>
            <a:stCxn id="98" idx="3"/>
            <a:endCxn id="130" idx="2"/>
          </p:cNvCxnSpPr>
          <p:nvPr/>
        </p:nvCxnSpPr>
        <p:spPr>
          <a:xfrm>
            <a:off x="3046412" y="2098800"/>
            <a:ext cx="1413000" cy="1558800"/>
          </a:xfrm>
          <a:prstGeom prst="line">
            <a:avLst/>
          </a:prstGeom>
          <a:ln w="25400">
            <a:solidFill>
              <a:schemeClr val="tx1"/>
            </a:solidFill>
            <a:prstDash val="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>
            <a:stCxn id="102" idx="3"/>
            <a:endCxn id="115" idx="1"/>
          </p:cNvCxnSpPr>
          <p:nvPr/>
        </p:nvCxnSpPr>
        <p:spPr>
          <a:xfrm>
            <a:off x="1681412" y="2403600"/>
            <a:ext cx="1517400" cy="2895600"/>
          </a:xfrm>
          <a:prstGeom prst="line">
            <a:avLst/>
          </a:prstGeom>
          <a:ln w="25400">
            <a:solidFill>
              <a:schemeClr val="tx1"/>
            </a:solidFill>
            <a:prstDash val="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>
            <a:stCxn id="121" idx="0"/>
            <a:endCxn id="112" idx="2"/>
          </p:cNvCxnSpPr>
          <p:nvPr/>
        </p:nvCxnSpPr>
        <p:spPr>
          <a:xfrm flipH="1">
            <a:off x="2021012" y="3359400"/>
            <a:ext cx="990600" cy="1669800"/>
          </a:xfrm>
          <a:prstGeom prst="line">
            <a:avLst/>
          </a:prstGeom>
          <a:ln w="25400">
            <a:solidFill>
              <a:schemeClr val="tx1"/>
            </a:solidFill>
            <a:prstDash val="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>
            <a:stCxn id="126" idx="2"/>
            <a:endCxn id="118" idx="2"/>
          </p:cNvCxnSpPr>
          <p:nvPr/>
        </p:nvCxnSpPr>
        <p:spPr>
          <a:xfrm flipH="1">
            <a:off x="3240212" y="2902200"/>
            <a:ext cx="914400" cy="907800"/>
          </a:xfrm>
          <a:prstGeom prst="line">
            <a:avLst/>
          </a:prstGeom>
          <a:ln w="25400">
            <a:solidFill>
              <a:schemeClr val="tx1"/>
            </a:solidFill>
            <a:prstDash val="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>
            <a:stCxn id="118" idx="1"/>
            <a:endCxn id="124" idx="3"/>
          </p:cNvCxnSpPr>
          <p:nvPr/>
        </p:nvCxnSpPr>
        <p:spPr>
          <a:xfrm flipH="1">
            <a:off x="1224212" y="4080000"/>
            <a:ext cx="1746000" cy="0"/>
          </a:xfrm>
          <a:prstGeom prst="line">
            <a:avLst/>
          </a:prstGeom>
          <a:ln w="25400">
            <a:solidFill>
              <a:schemeClr val="tx1"/>
            </a:solidFill>
            <a:prstDash val="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>
            <a:stCxn id="126" idx="2"/>
            <a:endCxn id="114" idx="0"/>
          </p:cNvCxnSpPr>
          <p:nvPr/>
        </p:nvCxnSpPr>
        <p:spPr>
          <a:xfrm flipH="1">
            <a:off x="3468812" y="2902200"/>
            <a:ext cx="685800" cy="2127000"/>
          </a:xfrm>
          <a:prstGeom prst="line">
            <a:avLst/>
          </a:prstGeom>
          <a:ln w="25400">
            <a:solidFill>
              <a:schemeClr val="tx1"/>
            </a:solidFill>
            <a:prstDash val="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>
            <a:stCxn id="129" idx="2"/>
            <a:endCxn id="111" idx="3"/>
          </p:cNvCxnSpPr>
          <p:nvPr/>
        </p:nvCxnSpPr>
        <p:spPr>
          <a:xfrm flipH="1">
            <a:off x="2291012" y="4197600"/>
            <a:ext cx="2168400" cy="1101600"/>
          </a:xfrm>
          <a:prstGeom prst="line">
            <a:avLst/>
          </a:prstGeom>
          <a:ln w="25400">
            <a:solidFill>
              <a:schemeClr val="tx1"/>
            </a:solidFill>
            <a:prstDash val="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/>
          <p:cNvCxnSpPr>
            <a:stCxn id="104" idx="3"/>
            <a:endCxn id="118" idx="1"/>
          </p:cNvCxnSpPr>
          <p:nvPr/>
        </p:nvCxnSpPr>
        <p:spPr>
          <a:xfrm>
            <a:off x="1681412" y="2403600"/>
            <a:ext cx="1288800" cy="16764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>
            <a:stCxn id="102" idx="3"/>
            <a:endCxn id="127" idx="1"/>
          </p:cNvCxnSpPr>
          <p:nvPr/>
        </p:nvCxnSpPr>
        <p:spPr>
          <a:xfrm>
            <a:off x="1681412" y="2403600"/>
            <a:ext cx="2203200" cy="228600"/>
          </a:xfrm>
          <a:prstGeom prst="line">
            <a:avLst/>
          </a:prstGeom>
          <a:ln w="25400">
            <a:solidFill>
              <a:schemeClr val="tx1"/>
            </a:solidFill>
            <a:prstDash val="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>
            <a:stCxn id="114" idx="1"/>
            <a:endCxn id="124" idx="0"/>
          </p:cNvCxnSpPr>
          <p:nvPr/>
        </p:nvCxnSpPr>
        <p:spPr>
          <a:xfrm flipH="1" flipV="1">
            <a:off x="954212" y="4350000"/>
            <a:ext cx="2244600" cy="9492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>
            <a:stCxn id="108" idx="0"/>
            <a:endCxn id="115" idx="2"/>
          </p:cNvCxnSpPr>
          <p:nvPr/>
        </p:nvCxnSpPr>
        <p:spPr>
          <a:xfrm>
            <a:off x="1792412" y="3816600"/>
            <a:ext cx="1676400" cy="12126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>
            <a:stCxn id="126" idx="2"/>
            <a:endCxn id="123" idx="3"/>
          </p:cNvCxnSpPr>
          <p:nvPr/>
        </p:nvCxnSpPr>
        <p:spPr>
          <a:xfrm flipH="1">
            <a:off x="1224212" y="2902200"/>
            <a:ext cx="2930400" cy="1177800"/>
          </a:xfrm>
          <a:prstGeom prst="line">
            <a:avLst/>
          </a:prstGeom>
          <a:ln w="25400">
            <a:solidFill>
              <a:schemeClr val="tx1"/>
            </a:solidFill>
            <a:prstDash val="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Connector 208"/>
          <p:cNvCxnSpPr>
            <a:stCxn id="107" idx="3"/>
            <a:endCxn id="130" idx="2"/>
          </p:cNvCxnSpPr>
          <p:nvPr/>
        </p:nvCxnSpPr>
        <p:spPr>
          <a:xfrm>
            <a:off x="2062412" y="3546600"/>
            <a:ext cx="2397000" cy="111000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" name="Right Arrow 214"/>
          <p:cNvSpPr/>
          <p:nvPr/>
        </p:nvSpPr>
        <p:spPr>
          <a:xfrm>
            <a:off x="4951412" y="3352800"/>
            <a:ext cx="2286000" cy="82296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223" name="Group 222"/>
          <p:cNvGrpSpPr/>
          <p:nvPr/>
        </p:nvGrpSpPr>
        <p:grpSpPr>
          <a:xfrm>
            <a:off x="4196012" y="6172200"/>
            <a:ext cx="3788662" cy="374461"/>
            <a:chOff x="386349" y="6248400"/>
            <a:chExt cx="3788662" cy="374461"/>
          </a:xfrm>
        </p:grpSpPr>
        <p:cxnSp>
          <p:nvCxnSpPr>
            <p:cNvPr id="216" name="Straight Connector 215"/>
            <p:cNvCxnSpPr/>
            <p:nvPr/>
          </p:nvCxnSpPr>
          <p:spPr>
            <a:xfrm flipH="1">
              <a:off x="1308212" y="6477000"/>
              <a:ext cx="900000" cy="0"/>
            </a:xfrm>
            <a:prstGeom prst="line">
              <a:avLst/>
            </a:prstGeom>
            <a:ln w="25400">
              <a:solidFill>
                <a:schemeClr val="tx1"/>
              </a:solidFill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flipH="1">
              <a:off x="3275012" y="6477000"/>
              <a:ext cx="899999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  <a:miter lim="800000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TextBox 219"/>
            <p:cNvSpPr txBox="1"/>
            <p:nvPr/>
          </p:nvSpPr>
          <p:spPr>
            <a:xfrm>
              <a:off x="386349" y="6248400"/>
              <a:ext cx="983663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accent5"/>
                  </a:solidFill>
                </a:rPr>
                <a:t>PRR = 1</a:t>
              </a:r>
              <a:endParaRPr lang="en-US" sz="2000" dirty="0">
                <a:solidFill>
                  <a:schemeClr val="accent5"/>
                </a:solidFill>
              </a:endParaRPr>
            </a:p>
          </p:txBody>
        </p:sp>
        <p:sp>
          <p:nvSpPr>
            <p:cNvPr id="221" name="TextBox 220"/>
            <p:cNvSpPr txBox="1"/>
            <p:nvPr/>
          </p:nvSpPr>
          <p:spPr>
            <a:xfrm>
              <a:off x="2360612" y="6248400"/>
              <a:ext cx="983663" cy="3744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000" dirty="0" smtClean="0">
                  <a:solidFill>
                    <a:schemeClr val="accent5"/>
                  </a:solidFill>
                </a:rPr>
                <a:t>PRR &lt; 1</a:t>
              </a:r>
              <a:endParaRPr lang="en-US" sz="2000" dirty="0">
                <a:solidFill>
                  <a:schemeClr val="accent5"/>
                </a:solidFill>
              </a:endParaRPr>
            </a:p>
          </p:txBody>
        </p:sp>
      </p:grpSp>
      <p:sp>
        <p:nvSpPr>
          <p:cNvPr id="224" name="Rectangle 223"/>
          <p:cNvSpPr/>
          <p:nvPr/>
        </p:nvSpPr>
        <p:spPr>
          <a:xfrm>
            <a:off x="4037012" y="6019800"/>
            <a:ext cx="4038600" cy="6096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3" name="Group 292"/>
          <p:cNvGrpSpPr/>
          <p:nvPr/>
        </p:nvGrpSpPr>
        <p:grpSpPr>
          <a:xfrm>
            <a:off x="1141412" y="2133600"/>
            <a:ext cx="540000" cy="540000"/>
            <a:chOff x="1141412" y="2133600"/>
            <a:chExt cx="540000" cy="540000"/>
          </a:xfrm>
        </p:grpSpPr>
        <p:grpSp>
          <p:nvGrpSpPr>
            <p:cNvPr id="101" name="Group 100"/>
            <p:cNvGrpSpPr>
              <a:grpSpLocks noChangeAspect="1"/>
            </p:cNvGrpSpPr>
            <p:nvPr/>
          </p:nvGrpSpPr>
          <p:grpSpPr>
            <a:xfrm>
              <a:off x="1141412" y="2133600"/>
              <a:ext cx="540000" cy="540000"/>
              <a:chOff x="4951412" y="2743200"/>
              <a:chExt cx="2032000" cy="2032000"/>
            </a:xfrm>
          </p:grpSpPr>
          <p:pic>
            <p:nvPicPr>
              <p:cNvPr id="102" name="Picture 101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04" name="Picture 103" descr="semi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291" name="TextBox 290"/>
            <p:cNvSpPr txBox="1"/>
            <p:nvPr/>
          </p:nvSpPr>
          <p:spPr>
            <a:xfrm>
              <a:off x="1282835" y="2159913"/>
              <a:ext cx="3157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2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grpSp>
        <p:nvGrpSpPr>
          <p:cNvPr id="294" name="Group 293"/>
          <p:cNvGrpSpPr/>
          <p:nvPr/>
        </p:nvGrpSpPr>
        <p:grpSpPr>
          <a:xfrm>
            <a:off x="2506412" y="1828800"/>
            <a:ext cx="540000" cy="540000"/>
            <a:chOff x="2506412" y="1828800"/>
            <a:chExt cx="540000" cy="540000"/>
          </a:xfrm>
        </p:grpSpPr>
        <p:grpSp>
          <p:nvGrpSpPr>
            <p:cNvPr id="96" name="Group 95"/>
            <p:cNvGrpSpPr>
              <a:grpSpLocks noChangeAspect="1"/>
            </p:cNvGrpSpPr>
            <p:nvPr/>
          </p:nvGrpSpPr>
          <p:grpSpPr>
            <a:xfrm>
              <a:off x="2506412" y="1828800"/>
              <a:ext cx="540000" cy="540000"/>
              <a:chOff x="4951412" y="2743200"/>
              <a:chExt cx="2032000" cy="2032000"/>
            </a:xfrm>
          </p:grpSpPr>
          <p:pic>
            <p:nvPicPr>
              <p:cNvPr id="97" name="Picture 96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98" name="Picture 97" descr="semi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292" name="TextBox 291"/>
            <p:cNvSpPr txBox="1"/>
            <p:nvPr/>
          </p:nvSpPr>
          <p:spPr>
            <a:xfrm>
              <a:off x="2654435" y="1855113"/>
              <a:ext cx="3157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1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grpSp>
        <p:nvGrpSpPr>
          <p:cNvPr id="296" name="Group 295"/>
          <p:cNvGrpSpPr/>
          <p:nvPr/>
        </p:nvGrpSpPr>
        <p:grpSpPr>
          <a:xfrm>
            <a:off x="3884612" y="2362200"/>
            <a:ext cx="540000" cy="540000"/>
            <a:chOff x="3884612" y="2362200"/>
            <a:chExt cx="540000" cy="540000"/>
          </a:xfrm>
        </p:grpSpPr>
        <p:grpSp>
          <p:nvGrpSpPr>
            <p:cNvPr id="125" name="Group 124"/>
            <p:cNvGrpSpPr>
              <a:grpSpLocks noChangeAspect="1"/>
            </p:cNvGrpSpPr>
            <p:nvPr/>
          </p:nvGrpSpPr>
          <p:grpSpPr>
            <a:xfrm>
              <a:off x="3884612" y="2362200"/>
              <a:ext cx="540000" cy="540000"/>
              <a:chOff x="4951412" y="2743200"/>
              <a:chExt cx="2032000" cy="2032000"/>
            </a:xfrm>
          </p:grpSpPr>
          <p:pic>
            <p:nvPicPr>
              <p:cNvPr id="126" name="Picture 125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27" name="Picture 126" descr="semi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295" name="TextBox 294"/>
            <p:cNvSpPr txBox="1"/>
            <p:nvPr/>
          </p:nvSpPr>
          <p:spPr>
            <a:xfrm>
              <a:off x="4026035" y="2388513"/>
              <a:ext cx="30993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5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grpSp>
        <p:nvGrpSpPr>
          <p:cNvPr id="298" name="Group 297"/>
          <p:cNvGrpSpPr/>
          <p:nvPr/>
        </p:nvGrpSpPr>
        <p:grpSpPr>
          <a:xfrm>
            <a:off x="1522412" y="3276600"/>
            <a:ext cx="540000" cy="540000"/>
            <a:chOff x="1522412" y="3276600"/>
            <a:chExt cx="540000" cy="540000"/>
          </a:xfrm>
        </p:grpSpPr>
        <p:grpSp>
          <p:nvGrpSpPr>
            <p:cNvPr id="105" name="Group 104"/>
            <p:cNvGrpSpPr>
              <a:grpSpLocks noChangeAspect="1"/>
            </p:cNvGrpSpPr>
            <p:nvPr/>
          </p:nvGrpSpPr>
          <p:grpSpPr>
            <a:xfrm>
              <a:off x="1522412" y="3276600"/>
              <a:ext cx="540000" cy="540000"/>
              <a:chOff x="4951412" y="2743200"/>
              <a:chExt cx="2032000" cy="2032000"/>
            </a:xfrm>
          </p:grpSpPr>
          <p:pic>
            <p:nvPicPr>
              <p:cNvPr id="107" name="Picture 106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08" name="Picture 107" descr="semi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297" name="TextBox 296"/>
            <p:cNvSpPr txBox="1"/>
            <p:nvPr/>
          </p:nvSpPr>
          <p:spPr>
            <a:xfrm>
              <a:off x="1663835" y="3302913"/>
              <a:ext cx="2997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3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grpSp>
        <p:nvGrpSpPr>
          <p:cNvPr id="300" name="Group 299"/>
          <p:cNvGrpSpPr/>
          <p:nvPr/>
        </p:nvGrpSpPr>
        <p:grpSpPr>
          <a:xfrm>
            <a:off x="2741612" y="2819400"/>
            <a:ext cx="540000" cy="540000"/>
            <a:chOff x="2741612" y="2819400"/>
            <a:chExt cx="540000" cy="540000"/>
          </a:xfrm>
        </p:grpSpPr>
        <p:grpSp>
          <p:nvGrpSpPr>
            <p:cNvPr id="119" name="Group 118"/>
            <p:cNvGrpSpPr>
              <a:grpSpLocks noChangeAspect="1"/>
            </p:cNvGrpSpPr>
            <p:nvPr/>
          </p:nvGrpSpPr>
          <p:grpSpPr>
            <a:xfrm>
              <a:off x="2741612" y="2819400"/>
              <a:ext cx="540000" cy="540000"/>
              <a:chOff x="4951412" y="2743200"/>
              <a:chExt cx="2032000" cy="2032000"/>
            </a:xfrm>
          </p:grpSpPr>
          <p:pic>
            <p:nvPicPr>
              <p:cNvPr id="120" name="Picture 119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21" name="Picture 120" descr="semi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299" name="TextBox 298"/>
            <p:cNvSpPr txBox="1"/>
            <p:nvPr/>
          </p:nvSpPr>
          <p:spPr>
            <a:xfrm>
              <a:off x="2817812" y="2895600"/>
              <a:ext cx="33424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4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grpSp>
        <p:nvGrpSpPr>
          <p:cNvPr id="302" name="Group 301"/>
          <p:cNvGrpSpPr/>
          <p:nvPr/>
        </p:nvGrpSpPr>
        <p:grpSpPr>
          <a:xfrm>
            <a:off x="4189412" y="3657600"/>
            <a:ext cx="540000" cy="540000"/>
            <a:chOff x="4189412" y="3657600"/>
            <a:chExt cx="540000" cy="540000"/>
          </a:xfrm>
        </p:grpSpPr>
        <p:grpSp>
          <p:nvGrpSpPr>
            <p:cNvPr id="128" name="Group 127"/>
            <p:cNvGrpSpPr>
              <a:grpSpLocks noChangeAspect="1"/>
            </p:cNvGrpSpPr>
            <p:nvPr/>
          </p:nvGrpSpPr>
          <p:grpSpPr>
            <a:xfrm>
              <a:off x="4189412" y="3657600"/>
              <a:ext cx="540000" cy="540000"/>
              <a:chOff x="4951412" y="2743200"/>
              <a:chExt cx="2032000" cy="2032000"/>
            </a:xfrm>
          </p:grpSpPr>
          <p:pic>
            <p:nvPicPr>
              <p:cNvPr id="129" name="Picture 128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30" name="Picture 129" descr="semi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301" name="TextBox 300"/>
            <p:cNvSpPr txBox="1"/>
            <p:nvPr/>
          </p:nvSpPr>
          <p:spPr>
            <a:xfrm>
              <a:off x="4265612" y="3683913"/>
              <a:ext cx="44104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10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grpSp>
        <p:nvGrpSpPr>
          <p:cNvPr id="304" name="Group 303"/>
          <p:cNvGrpSpPr/>
          <p:nvPr/>
        </p:nvGrpSpPr>
        <p:grpSpPr>
          <a:xfrm>
            <a:off x="2970212" y="3810000"/>
            <a:ext cx="540000" cy="540000"/>
            <a:chOff x="2970212" y="3810000"/>
            <a:chExt cx="540000" cy="540000"/>
          </a:xfrm>
        </p:grpSpPr>
        <p:grpSp>
          <p:nvGrpSpPr>
            <p:cNvPr id="116" name="Group 115"/>
            <p:cNvGrpSpPr>
              <a:grpSpLocks noChangeAspect="1"/>
            </p:cNvGrpSpPr>
            <p:nvPr/>
          </p:nvGrpSpPr>
          <p:grpSpPr>
            <a:xfrm>
              <a:off x="2970212" y="3810000"/>
              <a:ext cx="540000" cy="540000"/>
              <a:chOff x="4951412" y="2743200"/>
              <a:chExt cx="2032000" cy="2032000"/>
            </a:xfrm>
          </p:grpSpPr>
          <p:pic>
            <p:nvPicPr>
              <p:cNvPr id="117" name="Picture 116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18" name="Picture 117" descr="semi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303" name="TextBox 302"/>
            <p:cNvSpPr txBox="1"/>
            <p:nvPr/>
          </p:nvSpPr>
          <p:spPr>
            <a:xfrm>
              <a:off x="3111635" y="3810000"/>
              <a:ext cx="3157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8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grpSp>
        <p:nvGrpSpPr>
          <p:cNvPr id="306" name="Group 305"/>
          <p:cNvGrpSpPr/>
          <p:nvPr/>
        </p:nvGrpSpPr>
        <p:grpSpPr>
          <a:xfrm>
            <a:off x="684212" y="3810000"/>
            <a:ext cx="540000" cy="540000"/>
            <a:chOff x="684212" y="3810000"/>
            <a:chExt cx="540000" cy="540000"/>
          </a:xfrm>
        </p:grpSpPr>
        <p:grpSp>
          <p:nvGrpSpPr>
            <p:cNvPr id="122" name="Group 121"/>
            <p:cNvGrpSpPr>
              <a:grpSpLocks noChangeAspect="1"/>
            </p:cNvGrpSpPr>
            <p:nvPr/>
          </p:nvGrpSpPr>
          <p:grpSpPr>
            <a:xfrm>
              <a:off x="684212" y="3810000"/>
              <a:ext cx="540000" cy="540000"/>
              <a:chOff x="4951412" y="2743200"/>
              <a:chExt cx="2032000" cy="2032000"/>
            </a:xfrm>
          </p:grpSpPr>
          <p:pic>
            <p:nvPicPr>
              <p:cNvPr id="123" name="Picture 122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24" name="Picture 123" descr="semi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305" name="TextBox 304"/>
            <p:cNvSpPr txBox="1"/>
            <p:nvPr/>
          </p:nvSpPr>
          <p:spPr>
            <a:xfrm>
              <a:off x="760412" y="3836313"/>
              <a:ext cx="3157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6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grpSp>
        <p:nvGrpSpPr>
          <p:cNvPr id="308" name="Group 307"/>
          <p:cNvGrpSpPr/>
          <p:nvPr/>
        </p:nvGrpSpPr>
        <p:grpSpPr>
          <a:xfrm>
            <a:off x="1751012" y="5029200"/>
            <a:ext cx="540000" cy="540000"/>
            <a:chOff x="1751012" y="5029200"/>
            <a:chExt cx="540000" cy="540000"/>
          </a:xfrm>
        </p:grpSpPr>
        <p:grpSp>
          <p:nvGrpSpPr>
            <p:cNvPr id="110" name="Group 109"/>
            <p:cNvGrpSpPr>
              <a:grpSpLocks noChangeAspect="1"/>
            </p:cNvGrpSpPr>
            <p:nvPr/>
          </p:nvGrpSpPr>
          <p:grpSpPr>
            <a:xfrm>
              <a:off x="1751012" y="5029200"/>
              <a:ext cx="540000" cy="540000"/>
              <a:chOff x="4951412" y="2743200"/>
              <a:chExt cx="2032000" cy="2032000"/>
            </a:xfrm>
          </p:grpSpPr>
          <p:pic>
            <p:nvPicPr>
              <p:cNvPr id="111" name="Picture 110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12" name="Picture 111" descr="semi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307" name="TextBox 306"/>
            <p:cNvSpPr txBox="1"/>
            <p:nvPr/>
          </p:nvSpPr>
          <p:spPr>
            <a:xfrm>
              <a:off x="1892435" y="5029200"/>
              <a:ext cx="3157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7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grpSp>
        <p:nvGrpSpPr>
          <p:cNvPr id="310" name="Group 309"/>
          <p:cNvGrpSpPr/>
          <p:nvPr/>
        </p:nvGrpSpPr>
        <p:grpSpPr>
          <a:xfrm>
            <a:off x="3198812" y="5029200"/>
            <a:ext cx="540000" cy="540000"/>
            <a:chOff x="3198812" y="5029200"/>
            <a:chExt cx="540000" cy="540000"/>
          </a:xfrm>
        </p:grpSpPr>
        <p:grpSp>
          <p:nvGrpSpPr>
            <p:cNvPr id="113" name="Group 112"/>
            <p:cNvGrpSpPr>
              <a:grpSpLocks noChangeAspect="1"/>
            </p:cNvGrpSpPr>
            <p:nvPr/>
          </p:nvGrpSpPr>
          <p:grpSpPr>
            <a:xfrm>
              <a:off x="3198812" y="5029200"/>
              <a:ext cx="540000" cy="540000"/>
              <a:chOff x="4951412" y="2743200"/>
              <a:chExt cx="2032000" cy="2032000"/>
            </a:xfrm>
          </p:grpSpPr>
          <p:pic>
            <p:nvPicPr>
              <p:cNvPr id="114" name="Picture 113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15" name="Picture 114" descr="semi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309" name="TextBox 308"/>
            <p:cNvSpPr txBox="1"/>
            <p:nvPr/>
          </p:nvSpPr>
          <p:spPr>
            <a:xfrm>
              <a:off x="3275012" y="5055513"/>
              <a:ext cx="31116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9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grpSp>
        <p:nvGrpSpPr>
          <p:cNvPr id="171" name="Group 170"/>
          <p:cNvGrpSpPr>
            <a:grpSpLocks noChangeAspect="1"/>
          </p:cNvGrpSpPr>
          <p:nvPr/>
        </p:nvGrpSpPr>
        <p:grpSpPr>
          <a:xfrm>
            <a:off x="9593012" y="3200400"/>
            <a:ext cx="540000" cy="540000"/>
            <a:chOff x="4951412" y="2743200"/>
            <a:chExt cx="2032000" cy="2032000"/>
          </a:xfrm>
        </p:grpSpPr>
        <p:pic>
          <p:nvPicPr>
            <p:cNvPr id="173" name="Picture 172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74" name="Picture 173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76" name="Group 175"/>
          <p:cNvGrpSpPr>
            <a:grpSpLocks noChangeAspect="1"/>
          </p:cNvGrpSpPr>
          <p:nvPr/>
        </p:nvGrpSpPr>
        <p:grpSpPr>
          <a:xfrm>
            <a:off x="10507412" y="3193800"/>
            <a:ext cx="540000" cy="540000"/>
            <a:chOff x="4951412" y="2743200"/>
            <a:chExt cx="2032000" cy="2032000"/>
          </a:xfrm>
        </p:grpSpPr>
        <p:pic>
          <p:nvPicPr>
            <p:cNvPr id="177" name="Picture 176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78" name="Picture 177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80" name="Group 179"/>
          <p:cNvGrpSpPr>
            <a:grpSpLocks noChangeAspect="1"/>
          </p:cNvGrpSpPr>
          <p:nvPr/>
        </p:nvGrpSpPr>
        <p:grpSpPr>
          <a:xfrm>
            <a:off x="8678612" y="3200400"/>
            <a:ext cx="540000" cy="540000"/>
            <a:chOff x="4951412" y="2743200"/>
            <a:chExt cx="2032000" cy="2032000"/>
          </a:xfrm>
        </p:grpSpPr>
        <p:pic>
          <p:nvPicPr>
            <p:cNvPr id="181" name="Picture 180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83" name="Picture 182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84" name="Group 183"/>
          <p:cNvGrpSpPr>
            <a:grpSpLocks noChangeAspect="1"/>
          </p:cNvGrpSpPr>
          <p:nvPr/>
        </p:nvGrpSpPr>
        <p:grpSpPr>
          <a:xfrm>
            <a:off x="7770812" y="3200400"/>
            <a:ext cx="540000" cy="540000"/>
            <a:chOff x="4951412" y="2743200"/>
            <a:chExt cx="2032000" cy="2032000"/>
          </a:xfrm>
        </p:grpSpPr>
        <p:pic>
          <p:nvPicPr>
            <p:cNvPr id="186" name="Picture 185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87" name="Picture 186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89" name="Group 188"/>
          <p:cNvGrpSpPr>
            <a:grpSpLocks noChangeAspect="1"/>
          </p:cNvGrpSpPr>
          <p:nvPr/>
        </p:nvGrpSpPr>
        <p:grpSpPr>
          <a:xfrm>
            <a:off x="7313612" y="5022600"/>
            <a:ext cx="540000" cy="540000"/>
            <a:chOff x="4951412" y="2743200"/>
            <a:chExt cx="2032000" cy="2032000"/>
          </a:xfrm>
        </p:grpSpPr>
        <p:pic>
          <p:nvPicPr>
            <p:cNvPr id="190" name="Picture 189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92" name="Picture 191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93" name="Group 192"/>
          <p:cNvGrpSpPr>
            <a:grpSpLocks noChangeAspect="1"/>
          </p:cNvGrpSpPr>
          <p:nvPr/>
        </p:nvGrpSpPr>
        <p:grpSpPr>
          <a:xfrm>
            <a:off x="8297612" y="5029200"/>
            <a:ext cx="540000" cy="540000"/>
            <a:chOff x="4951412" y="2743200"/>
            <a:chExt cx="2032000" cy="2032000"/>
          </a:xfrm>
        </p:grpSpPr>
        <p:pic>
          <p:nvPicPr>
            <p:cNvPr id="194" name="Picture 193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95" name="Picture 194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97" name="Group 196"/>
          <p:cNvGrpSpPr>
            <a:grpSpLocks noChangeAspect="1"/>
          </p:cNvGrpSpPr>
          <p:nvPr/>
        </p:nvGrpSpPr>
        <p:grpSpPr>
          <a:xfrm>
            <a:off x="9129212" y="5029200"/>
            <a:ext cx="540000" cy="540000"/>
            <a:chOff x="4951412" y="2743200"/>
            <a:chExt cx="2032000" cy="2032000"/>
          </a:xfrm>
        </p:grpSpPr>
        <p:pic>
          <p:nvPicPr>
            <p:cNvPr id="198" name="Picture 197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99" name="Picture 198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200" name="Group 199"/>
          <p:cNvGrpSpPr>
            <a:grpSpLocks noChangeAspect="1"/>
          </p:cNvGrpSpPr>
          <p:nvPr/>
        </p:nvGrpSpPr>
        <p:grpSpPr>
          <a:xfrm>
            <a:off x="10050212" y="5029200"/>
            <a:ext cx="540000" cy="540000"/>
            <a:chOff x="4951412" y="2743200"/>
            <a:chExt cx="2032000" cy="2032000"/>
          </a:xfrm>
        </p:grpSpPr>
        <p:pic>
          <p:nvPicPr>
            <p:cNvPr id="201" name="Picture 200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202" name="Picture 201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204" name="Group 203"/>
          <p:cNvGrpSpPr>
            <a:grpSpLocks noChangeAspect="1"/>
          </p:cNvGrpSpPr>
          <p:nvPr/>
        </p:nvGrpSpPr>
        <p:grpSpPr>
          <a:xfrm>
            <a:off x="10971212" y="5029200"/>
            <a:ext cx="540000" cy="540000"/>
            <a:chOff x="4951412" y="2743200"/>
            <a:chExt cx="2032000" cy="2032000"/>
          </a:xfrm>
        </p:grpSpPr>
        <p:pic>
          <p:nvPicPr>
            <p:cNvPr id="205" name="Picture 204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207" name="Picture 206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cxnSp>
        <p:nvCxnSpPr>
          <p:cNvPr id="208" name="Straight Arrow Connector 207"/>
          <p:cNvCxnSpPr>
            <a:stCxn id="187" idx="0"/>
            <a:endCxn id="192" idx="2"/>
          </p:cNvCxnSpPr>
          <p:nvPr/>
        </p:nvCxnSpPr>
        <p:spPr>
          <a:xfrm flipH="1">
            <a:off x="7583612" y="3740400"/>
            <a:ext cx="457200" cy="12822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>
            <a:stCxn id="183" idx="0"/>
            <a:endCxn id="195" idx="2"/>
          </p:cNvCxnSpPr>
          <p:nvPr/>
        </p:nvCxnSpPr>
        <p:spPr>
          <a:xfrm flipH="1">
            <a:off x="8567612" y="3740400"/>
            <a:ext cx="3810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>
            <a:stCxn id="174" idx="0"/>
            <a:endCxn id="198" idx="0"/>
          </p:cNvCxnSpPr>
          <p:nvPr/>
        </p:nvCxnSpPr>
        <p:spPr>
          <a:xfrm flipH="1">
            <a:off x="9399212" y="3740400"/>
            <a:ext cx="4638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>
            <a:stCxn id="174" idx="0"/>
            <a:endCxn id="201" idx="0"/>
          </p:cNvCxnSpPr>
          <p:nvPr/>
        </p:nvCxnSpPr>
        <p:spPr>
          <a:xfrm>
            <a:off x="9863012" y="3740400"/>
            <a:ext cx="4572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>
            <a:stCxn id="177" idx="2"/>
            <a:endCxn id="207" idx="2"/>
          </p:cNvCxnSpPr>
          <p:nvPr/>
        </p:nvCxnSpPr>
        <p:spPr>
          <a:xfrm>
            <a:off x="10777412" y="3733800"/>
            <a:ext cx="4638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stCxn id="187" idx="0"/>
            <a:endCxn id="195" idx="2"/>
          </p:cNvCxnSpPr>
          <p:nvPr/>
        </p:nvCxnSpPr>
        <p:spPr>
          <a:xfrm>
            <a:off x="8040812" y="3740400"/>
            <a:ext cx="5268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/>
          <p:cNvCxnSpPr>
            <a:stCxn id="187" idx="0"/>
            <a:endCxn id="199" idx="2"/>
          </p:cNvCxnSpPr>
          <p:nvPr/>
        </p:nvCxnSpPr>
        <p:spPr>
          <a:xfrm>
            <a:off x="8040812" y="3740400"/>
            <a:ext cx="1358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9" name="Straight Arrow Connector 218"/>
          <p:cNvCxnSpPr>
            <a:stCxn id="183" idx="0"/>
            <a:endCxn id="190" idx="0"/>
          </p:cNvCxnSpPr>
          <p:nvPr/>
        </p:nvCxnSpPr>
        <p:spPr>
          <a:xfrm flipH="1">
            <a:off x="7583612" y="3740400"/>
            <a:ext cx="1365000" cy="12822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" name="Straight Arrow Connector 221"/>
          <p:cNvCxnSpPr>
            <a:stCxn id="183" idx="0"/>
            <a:endCxn id="198" idx="0"/>
          </p:cNvCxnSpPr>
          <p:nvPr/>
        </p:nvCxnSpPr>
        <p:spPr>
          <a:xfrm>
            <a:off x="8948612" y="3740400"/>
            <a:ext cx="4506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>
            <a:stCxn id="183" idx="0"/>
            <a:endCxn id="202" idx="2"/>
          </p:cNvCxnSpPr>
          <p:nvPr/>
        </p:nvCxnSpPr>
        <p:spPr>
          <a:xfrm>
            <a:off x="8948612" y="3740400"/>
            <a:ext cx="13716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>
            <a:stCxn id="181" idx="2"/>
            <a:endCxn id="205" idx="0"/>
          </p:cNvCxnSpPr>
          <p:nvPr/>
        </p:nvCxnSpPr>
        <p:spPr>
          <a:xfrm>
            <a:off x="8948612" y="3740400"/>
            <a:ext cx="22926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>
            <a:stCxn id="178" idx="0"/>
            <a:endCxn id="202" idx="2"/>
          </p:cNvCxnSpPr>
          <p:nvPr/>
        </p:nvCxnSpPr>
        <p:spPr>
          <a:xfrm flipH="1">
            <a:off x="10320212" y="3733800"/>
            <a:ext cx="4572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>
            <a:stCxn id="178" idx="0"/>
            <a:endCxn id="198" idx="0"/>
          </p:cNvCxnSpPr>
          <p:nvPr/>
        </p:nvCxnSpPr>
        <p:spPr>
          <a:xfrm flipH="1">
            <a:off x="9399212" y="3733800"/>
            <a:ext cx="13782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9" name="TextBox 228"/>
          <p:cNvSpPr txBox="1"/>
          <p:nvPr/>
        </p:nvSpPr>
        <p:spPr>
          <a:xfrm>
            <a:off x="7389812" y="5048913"/>
            <a:ext cx="311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6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230" name="TextBox 229"/>
          <p:cNvSpPr txBox="1"/>
          <p:nvPr/>
        </p:nvSpPr>
        <p:spPr>
          <a:xfrm>
            <a:off x="8380412" y="5029200"/>
            <a:ext cx="311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7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231" name="TextBox 230"/>
          <p:cNvSpPr txBox="1"/>
          <p:nvPr/>
        </p:nvSpPr>
        <p:spPr>
          <a:xfrm>
            <a:off x="9221842" y="5048913"/>
            <a:ext cx="3053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8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10136242" y="5048913"/>
            <a:ext cx="311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9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10987370" y="5105400"/>
            <a:ext cx="4410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10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7850242" y="3200400"/>
            <a:ext cx="3062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2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235" name="TextBox 234"/>
          <p:cNvSpPr txBox="1"/>
          <p:nvPr/>
        </p:nvSpPr>
        <p:spPr>
          <a:xfrm>
            <a:off x="8761412" y="3200400"/>
            <a:ext cx="2997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3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236" name="TextBox 235"/>
          <p:cNvSpPr txBox="1"/>
          <p:nvPr/>
        </p:nvSpPr>
        <p:spPr>
          <a:xfrm>
            <a:off x="9675812" y="3200400"/>
            <a:ext cx="3342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4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237" name="TextBox 236"/>
          <p:cNvSpPr txBox="1"/>
          <p:nvPr/>
        </p:nvSpPr>
        <p:spPr>
          <a:xfrm>
            <a:off x="10593442" y="3200400"/>
            <a:ext cx="3099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5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cxnSp>
        <p:nvCxnSpPr>
          <p:cNvPr id="238" name="Straight Arrow Connector 237"/>
          <p:cNvCxnSpPr>
            <a:stCxn id="173" idx="2"/>
            <a:endCxn id="190" idx="0"/>
          </p:cNvCxnSpPr>
          <p:nvPr/>
        </p:nvCxnSpPr>
        <p:spPr>
          <a:xfrm flipH="1">
            <a:off x="7583612" y="3740400"/>
            <a:ext cx="2279400" cy="12822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178" idx="0"/>
            <a:endCxn id="192" idx="2"/>
          </p:cNvCxnSpPr>
          <p:nvPr/>
        </p:nvCxnSpPr>
        <p:spPr>
          <a:xfrm flipH="1">
            <a:off x="7583612" y="3733800"/>
            <a:ext cx="31938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>
            <a:stCxn id="173" idx="2"/>
            <a:endCxn id="194" idx="0"/>
          </p:cNvCxnSpPr>
          <p:nvPr/>
        </p:nvCxnSpPr>
        <p:spPr>
          <a:xfrm flipH="1">
            <a:off x="8567612" y="3740400"/>
            <a:ext cx="1295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/>
          <p:cNvCxnSpPr>
            <a:stCxn id="178" idx="0"/>
            <a:endCxn id="195" idx="2"/>
          </p:cNvCxnSpPr>
          <p:nvPr/>
        </p:nvCxnSpPr>
        <p:spPr>
          <a:xfrm flipH="1">
            <a:off x="8567612" y="3733800"/>
            <a:ext cx="22098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Arrow Connector 241"/>
          <p:cNvCxnSpPr>
            <a:stCxn id="187" idx="0"/>
            <a:endCxn id="202" idx="2"/>
          </p:cNvCxnSpPr>
          <p:nvPr/>
        </p:nvCxnSpPr>
        <p:spPr>
          <a:xfrm>
            <a:off x="8040812" y="3740400"/>
            <a:ext cx="2279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Arrow Connector 242"/>
          <p:cNvCxnSpPr>
            <a:stCxn id="186" idx="2"/>
            <a:endCxn id="207" idx="2"/>
          </p:cNvCxnSpPr>
          <p:nvPr/>
        </p:nvCxnSpPr>
        <p:spPr>
          <a:xfrm>
            <a:off x="8040812" y="3740400"/>
            <a:ext cx="3200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Arrow Connector 243"/>
          <p:cNvCxnSpPr>
            <a:stCxn id="174" idx="0"/>
            <a:endCxn id="205" idx="0"/>
          </p:cNvCxnSpPr>
          <p:nvPr/>
        </p:nvCxnSpPr>
        <p:spPr>
          <a:xfrm>
            <a:off x="9863012" y="3740400"/>
            <a:ext cx="13782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5" name="Group 244"/>
          <p:cNvGrpSpPr/>
          <p:nvPr/>
        </p:nvGrpSpPr>
        <p:grpSpPr>
          <a:xfrm>
            <a:off x="9066212" y="1828800"/>
            <a:ext cx="540000" cy="540000"/>
            <a:chOff x="2506412" y="1828800"/>
            <a:chExt cx="540000" cy="540000"/>
          </a:xfrm>
        </p:grpSpPr>
        <p:grpSp>
          <p:nvGrpSpPr>
            <p:cNvPr id="246" name="Group 245"/>
            <p:cNvGrpSpPr>
              <a:grpSpLocks noChangeAspect="1"/>
            </p:cNvGrpSpPr>
            <p:nvPr/>
          </p:nvGrpSpPr>
          <p:grpSpPr>
            <a:xfrm>
              <a:off x="2506412" y="1828800"/>
              <a:ext cx="540000" cy="540000"/>
              <a:chOff x="4951412" y="2743200"/>
              <a:chExt cx="2032000" cy="2032000"/>
            </a:xfrm>
          </p:grpSpPr>
          <p:pic>
            <p:nvPicPr>
              <p:cNvPr id="248" name="Picture 247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249" name="Picture 248" descr="semi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247" name="TextBox 246"/>
            <p:cNvSpPr txBox="1"/>
            <p:nvPr/>
          </p:nvSpPr>
          <p:spPr>
            <a:xfrm>
              <a:off x="2654435" y="1855113"/>
              <a:ext cx="3157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1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cxnSp>
        <p:nvCxnSpPr>
          <p:cNvPr id="250" name="Straight Arrow Connector 249"/>
          <p:cNvCxnSpPr>
            <a:stCxn id="248" idx="2"/>
            <a:endCxn id="186" idx="0"/>
          </p:cNvCxnSpPr>
          <p:nvPr/>
        </p:nvCxnSpPr>
        <p:spPr>
          <a:xfrm flipH="1">
            <a:off x="8040812" y="2368800"/>
            <a:ext cx="1295400" cy="8316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/>
          <p:cNvCxnSpPr>
            <a:stCxn id="248" idx="2"/>
            <a:endCxn id="181" idx="0"/>
          </p:cNvCxnSpPr>
          <p:nvPr/>
        </p:nvCxnSpPr>
        <p:spPr>
          <a:xfrm flipH="1">
            <a:off x="8948612" y="2368800"/>
            <a:ext cx="387600" cy="8316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/>
          <p:cNvCxnSpPr>
            <a:stCxn id="249" idx="0"/>
            <a:endCxn id="173" idx="0"/>
          </p:cNvCxnSpPr>
          <p:nvPr/>
        </p:nvCxnSpPr>
        <p:spPr>
          <a:xfrm>
            <a:off x="9336212" y="2368800"/>
            <a:ext cx="526800" cy="8316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/>
          <p:cNvCxnSpPr>
            <a:stCxn id="248" idx="2"/>
            <a:endCxn id="237" idx="0"/>
          </p:cNvCxnSpPr>
          <p:nvPr/>
        </p:nvCxnSpPr>
        <p:spPr>
          <a:xfrm>
            <a:off x="9336212" y="2368800"/>
            <a:ext cx="1412195" cy="8316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1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Syncast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 rot="16200000">
            <a:off x="1103312" y="3390900"/>
            <a:ext cx="4724400" cy="1600200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4722812" y="1828800"/>
            <a:ext cx="4724400" cy="1143000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4722812" y="3657600"/>
            <a:ext cx="4724400" cy="1143000"/>
          </a:xfrm>
          <a:prstGeom prst="roundRect">
            <a:avLst/>
          </a:prstGeom>
          <a:solidFill>
            <a:schemeClr val="accent5">
              <a:alpha val="27000"/>
            </a:schemeClr>
          </a:solidFill>
          <a:ln>
            <a:solidFill>
              <a:schemeClr val="accent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4799012" y="5410200"/>
            <a:ext cx="4724400" cy="1143000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2086100" y="3703513"/>
            <a:ext cx="27238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7200" dirty="0" smtClean="0">
                <a:latin typeface="DK Crayon Crumble"/>
                <a:cs typeface="DK Crayon Crumble"/>
              </a:rPr>
              <a:t>Syncast</a:t>
            </a:r>
            <a:endParaRPr lang="en-US" sz="7200" dirty="0">
              <a:latin typeface="DK Crayon Crumble"/>
              <a:cs typeface="DK Crayon Crumble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80012" y="2133600"/>
            <a:ext cx="38275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latin typeface="DK Crayon Crumble"/>
                <a:cs typeface="DK Crayon Crumble"/>
              </a:rPr>
              <a:t>Topology Construction</a:t>
            </a:r>
            <a:endParaRPr lang="en-US" sz="3600" dirty="0">
              <a:latin typeface="DK Crayon Crumble"/>
              <a:cs typeface="DK Crayon Crumble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84812" y="3962400"/>
            <a:ext cx="31087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latin typeface="DK Crayon Crumble"/>
                <a:cs typeface="DK Crayon Crumble"/>
              </a:rPr>
              <a:t>Link Classification</a:t>
            </a:r>
            <a:endParaRPr lang="en-US" sz="3600" dirty="0">
              <a:latin typeface="DK Crayon Crumble"/>
              <a:cs typeface="DK Crayon Crumbl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08612" y="5715000"/>
            <a:ext cx="344196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latin typeface="DK Crayon Crumble"/>
                <a:cs typeface="DK Crayon Crumble"/>
              </a:rPr>
              <a:t>Channel Assignment</a:t>
            </a:r>
            <a:endParaRPr lang="en-US" sz="3600" dirty="0">
              <a:latin typeface="DK Crayon Crumble"/>
              <a:cs typeface="DK Crayon Crumble"/>
            </a:endParaRPr>
          </a:p>
        </p:txBody>
      </p:sp>
    </p:spTree>
    <p:extLst>
      <p:ext uri="{BB962C8B-B14F-4D97-AF65-F5344CB8AC3E}">
        <p14:creationId xmlns:p14="http://schemas.microsoft.com/office/powerpoint/2010/main" val="11996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Link Classification</a:t>
            </a:r>
            <a:endParaRPr lang="en-US" dirty="0"/>
          </a:p>
        </p:txBody>
      </p:sp>
      <p:sp>
        <p:nvSpPr>
          <p:cNvPr id="215" name="Right Arrow 214"/>
          <p:cNvSpPr/>
          <p:nvPr/>
        </p:nvSpPr>
        <p:spPr>
          <a:xfrm>
            <a:off x="4951412" y="3352800"/>
            <a:ext cx="2286000" cy="82296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29" name="Group 328"/>
          <p:cNvGrpSpPr>
            <a:grpSpLocks noChangeAspect="1"/>
          </p:cNvGrpSpPr>
          <p:nvPr/>
        </p:nvGrpSpPr>
        <p:grpSpPr>
          <a:xfrm>
            <a:off x="2735012" y="3207000"/>
            <a:ext cx="540000" cy="540000"/>
            <a:chOff x="4951412" y="2743200"/>
            <a:chExt cx="2032000" cy="2032000"/>
          </a:xfrm>
        </p:grpSpPr>
        <p:pic>
          <p:nvPicPr>
            <p:cNvPr id="330" name="Picture 329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31" name="Picture 330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32" name="Group 331"/>
          <p:cNvGrpSpPr>
            <a:grpSpLocks noChangeAspect="1"/>
          </p:cNvGrpSpPr>
          <p:nvPr/>
        </p:nvGrpSpPr>
        <p:grpSpPr>
          <a:xfrm>
            <a:off x="3649412" y="3200400"/>
            <a:ext cx="540000" cy="540000"/>
            <a:chOff x="4951412" y="2743200"/>
            <a:chExt cx="2032000" cy="2032000"/>
          </a:xfrm>
        </p:grpSpPr>
        <p:pic>
          <p:nvPicPr>
            <p:cNvPr id="333" name="Picture 332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34" name="Picture 333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35" name="Group 334"/>
          <p:cNvGrpSpPr>
            <a:grpSpLocks noChangeAspect="1"/>
          </p:cNvGrpSpPr>
          <p:nvPr/>
        </p:nvGrpSpPr>
        <p:grpSpPr>
          <a:xfrm>
            <a:off x="1820612" y="3207000"/>
            <a:ext cx="540000" cy="540000"/>
            <a:chOff x="4951412" y="2743200"/>
            <a:chExt cx="2032000" cy="2032000"/>
          </a:xfrm>
        </p:grpSpPr>
        <p:pic>
          <p:nvPicPr>
            <p:cNvPr id="336" name="Picture 335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37" name="Picture 336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38" name="Group 337"/>
          <p:cNvGrpSpPr>
            <a:grpSpLocks noChangeAspect="1"/>
          </p:cNvGrpSpPr>
          <p:nvPr/>
        </p:nvGrpSpPr>
        <p:grpSpPr>
          <a:xfrm>
            <a:off x="912812" y="3207000"/>
            <a:ext cx="540000" cy="540000"/>
            <a:chOff x="4951412" y="2743200"/>
            <a:chExt cx="2032000" cy="2032000"/>
          </a:xfrm>
        </p:grpSpPr>
        <p:pic>
          <p:nvPicPr>
            <p:cNvPr id="339" name="Picture 338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40" name="Picture 339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41" name="Group 340"/>
          <p:cNvGrpSpPr>
            <a:grpSpLocks noChangeAspect="1"/>
          </p:cNvGrpSpPr>
          <p:nvPr/>
        </p:nvGrpSpPr>
        <p:grpSpPr>
          <a:xfrm>
            <a:off x="455612" y="5029200"/>
            <a:ext cx="540000" cy="540000"/>
            <a:chOff x="4951412" y="2743200"/>
            <a:chExt cx="2032000" cy="2032000"/>
          </a:xfrm>
        </p:grpSpPr>
        <p:pic>
          <p:nvPicPr>
            <p:cNvPr id="342" name="Picture 341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43" name="Picture 342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44" name="Group 343"/>
          <p:cNvGrpSpPr>
            <a:grpSpLocks noChangeAspect="1"/>
          </p:cNvGrpSpPr>
          <p:nvPr/>
        </p:nvGrpSpPr>
        <p:grpSpPr>
          <a:xfrm>
            <a:off x="1439612" y="5035800"/>
            <a:ext cx="540000" cy="540000"/>
            <a:chOff x="4951412" y="2743200"/>
            <a:chExt cx="2032000" cy="2032000"/>
          </a:xfrm>
        </p:grpSpPr>
        <p:pic>
          <p:nvPicPr>
            <p:cNvPr id="345" name="Picture 344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46" name="Picture 345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47" name="Group 346"/>
          <p:cNvGrpSpPr>
            <a:grpSpLocks noChangeAspect="1"/>
          </p:cNvGrpSpPr>
          <p:nvPr/>
        </p:nvGrpSpPr>
        <p:grpSpPr>
          <a:xfrm>
            <a:off x="2271212" y="5035800"/>
            <a:ext cx="540000" cy="540000"/>
            <a:chOff x="4951412" y="2743200"/>
            <a:chExt cx="2032000" cy="2032000"/>
          </a:xfrm>
        </p:grpSpPr>
        <p:pic>
          <p:nvPicPr>
            <p:cNvPr id="348" name="Picture 347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49" name="Picture 348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50" name="Group 349"/>
          <p:cNvGrpSpPr>
            <a:grpSpLocks noChangeAspect="1"/>
          </p:cNvGrpSpPr>
          <p:nvPr/>
        </p:nvGrpSpPr>
        <p:grpSpPr>
          <a:xfrm>
            <a:off x="3192212" y="5035800"/>
            <a:ext cx="540000" cy="540000"/>
            <a:chOff x="4951412" y="2743200"/>
            <a:chExt cx="2032000" cy="2032000"/>
          </a:xfrm>
        </p:grpSpPr>
        <p:pic>
          <p:nvPicPr>
            <p:cNvPr id="351" name="Picture 350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52" name="Picture 351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53" name="Group 352"/>
          <p:cNvGrpSpPr>
            <a:grpSpLocks noChangeAspect="1"/>
          </p:cNvGrpSpPr>
          <p:nvPr/>
        </p:nvGrpSpPr>
        <p:grpSpPr>
          <a:xfrm>
            <a:off x="4113212" y="5035800"/>
            <a:ext cx="540000" cy="540000"/>
            <a:chOff x="4951412" y="2743200"/>
            <a:chExt cx="2032000" cy="2032000"/>
          </a:xfrm>
        </p:grpSpPr>
        <p:pic>
          <p:nvPicPr>
            <p:cNvPr id="354" name="Picture 353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55" name="Picture 354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cxnSp>
        <p:nvCxnSpPr>
          <p:cNvPr id="356" name="Straight Arrow Connector 355"/>
          <p:cNvCxnSpPr>
            <a:stCxn id="340" idx="0"/>
            <a:endCxn id="343" idx="2"/>
          </p:cNvCxnSpPr>
          <p:nvPr/>
        </p:nvCxnSpPr>
        <p:spPr>
          <a:xfrm flipH="1">
            <a:off x="725612" y="3747000"/>
            <a:ext cx="457200" cy="12822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Arrow Connector 356"/>
          <p:cNvCxnSpPr>
            <a:stCxn id="337" idx="0"/>
            <a:endCxn id="346" idx="2"/>
          </p:cNvCxnSpPr>
          <p:nvPr/>
        </p:nvCxnSpPr>
        <p:spPr>
          <a:xfrm flipH="1">
            <a:off x="1709612" y="3747000"/>
            <a:ext cx="3810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Arrow Connector 357"/>
          <p:cNvCxnSpPr>
            <a:stCxn id="331" idx="0"/>
            <a:endCxn id="348" idx="0"/>
          </p:cNvCxnSpPr>
          <p:nvPr/>
        </p:nvCxnSpPr>
        <p:spPr>
          <a:xfrm flipH="1">
            <a:off x="2541212" y="3747000"/>
            <a:ext cx="4638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Arrow Connector 358"/>
          <p:cNvCxnSpPr>
            <a:stCxn id="331" idx="0"/>
            <a:endCxn id="351" idx="0"/>
          </p:cNvCxnSpPr>
          <p:nvPr/>
        </p:nvCxnSpPr>
        <p:spPr>
          <a:xfrm>
            <a:off x="3005012" y="3747000"/>
            <a:ext cx="4572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Arrow Connector 359"/>
          <p:cNvCxnSpPr>
            <a:stCxn id="333" idx="2"/>
            <a:endCxn id="355" idx="2"/>
          </p:cNvCxnSpPr>
          <p:nvPr/>
        </p:nvCxnSpPr>
        <p:spPr>
          <a:xfrm>
            <a:off x="3919412" y="3740400"/>
            <a:ext cx="4638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Arrow Connector 360"/>
          <p:cNvCxnSpPr>
            <a:stCxn id="340" idx="0"/>
            <a:endCxn id="346" idx="2"/>
          </p:cNvCxnSpPr>
          <p:nvPr/>
        </p:nvCxnSpPr>
        <p:spPr>
          <a:xfrm>
            <a:off x="1182812" y="3747000"/>
            <a:ext cx="5268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Arrow Connector 361"/>
          <p:cNvCxnSpPr>
            <a:stCxn id="340" idx="0"/>
            <a:endCxn id="349" idx="2"/>
          </p:cNvCxnSpPr>
          <p:nvPr/>
        </p:nvCxnSpPr>
        <p:spPr>
          <a:xfrm>
            <a:off x="1182812" y="3747000"/>
            <a:ext cx="1358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Arrow Connector 362"/>
          <p:cNvCxnSpPr>
            <a:stCxn id="337" idx="0"/>
            <a:endCxn id="342" idx="0"/>
          </p:cNvCxnSpPr>
          <p:nvPr/>
        </p:nvCxnSpPr>
        <p:spPr>
          <a:xfrm flipH="1">
            <a:off x="725612" y="3747000"/>
            <a:ext cx="1365000" cy="12822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Arrow Connector 363"/>
          <p:cNvCxnSpPr>
            <a:stCxn id="337" idx="0"/>
            <a:endCxn id="348" idx="0"/>
          </p:cNvCxnSpPr>
          <p:nvPr/>
        </p:nvCxnSpPr>
        <p:spPr>
          <a:xfrm>
            <a:off x="2090612" y="3747000"/>
            <a:ext cx="4506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Arrow Connector 364"/>
          <p:cNvCxnSpPr>
            <a:stCxn id="337" idx="0"/>
            <a:endCxn id="352" idx="2"/>
          </p:cNvCxnSpPr>
          <p:nvPr/>
        </p:nvCxnSpPr>
        <p:spPr>
          <a:xfrm>
            <a:off x="2090612" y="3747000"/>
            <a:ext cx="13716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Arrow Connector 365"/>
          <p:cNvCxnSpPr>
            <a:stCxn id="336" idx="2"/>
            <a:endCxn id="354" idx="0"/>
          </p:cNvCxnSpPr>
          <p:nvPr/>
        </p:nvCxnSpPr>
        <p:spPr>
          <a:xfrm>
            <a:off x="2090612" y="3747000"/>
            <a:ext cx="22926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Arrow Connector 366"/>
          <p:cNvCxnSpPr>
            <a:stCxn id="334" idx="0"/>
            <a:endCxn id="352" idx="2"/>
          </p:cNvCxnSpPr>
          <p:nvPr/>
        </p:nvCxnSpPr>
        <p:spPr>
          <a:xfrm flipH="1">
            <a:off x="3462212" y="3740400"/>
            <a:ext cx="4572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Arrow Connector 367"/>
          <p:cNvCxnSpPr>
            <a:stCxn id="334" idx="0"/>
            <a:endCxn id="348" idx="0"/>
          </p:cNvCxnSpPr>
          <p:nvPr/>
        </p:nvCxnSpPr>
        <p:spPr>
          <a:xfrm flipH="1">
            <a:off x="2541212" y="3740400"/>
            <a:ext cx="13782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" name="TextBox 368"/>
          <p:cNvSpPr txBox="1"/>
          <p:nvPr/>
        </p:nvSpPr>
        <p:spPr>
          <a:xfrm>
            <a:off x="531812" y="5055513"/>
            <a:ext cx="311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6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0" name="TextBox 369"/>
          <p:cNvSpPr txBox="1"/>
          <p:nvPr/>
        </p:nvSpPr>
        <p:spPr>
          <a:xfrm>
            <a:off x="1522412" y="5035800"/>
            <a:ext cx="311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7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1" name="TextBox 370"/>
          <p:cNvSpPr txBox="1"/>
          <p:nvPr/>
        </p:nvSpPr>
        <p:spPr>
          <a:xfrm>
            <a:off x="2363842" y="5055513"/>
            <a:ext cx="3053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8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2" name="TextBox 371"/>
          <p:cNvSpPr txBox="1"/>
          <p:nvPr/>
        </p:nvSpPr>
        <p:spPr>
          <a:xfrm>
            <a:off x="3278242" y="5055513"/>
            <a:ext cx="311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9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3" name="TextBox 372"/>
          <p:cNvSpPr txBox="1"/>
          <p:nvPr/>
        </p:nvSpPr>
        <p:spPr>
          <a:xfrm>
            <a:off x="4129370" y="5112000"/>
            <a:ext cx="4410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10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992242" y="3207000"/>
            <a:ext cx="3062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2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5" name="TextBox 374"/>
          <p:cNvSpPr txBox="1"/>
          <p:nvPr/>
        </p:nvSpPr>
        <p:spPr>
          <a:xfrm>
            <a:off x="1903412" y="3207000"/>
            <a:ext cx="2997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3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2817812" y="3207000"/>
            <a:ext cx="3342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4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7" name="TextBox 376"/>
          <p:cNvSpPr txBox="1"/>
          <p:nvPr/>
        </p:nvSpPr>
        <p:spPr>
          <a:xfrm>
            <a:off x="3735442" y="3207000"/>
            <a:ext cx="3099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5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cxnSp>
        <p:nvCxnSpPr>
          <p:cNvPr id="378" name="Straight Arrow Connector 377"/>
          <p:cNvCxnSpPr>
            <a:stCxn id="330" idx="2"/>
            <a:endCxn id="342" idx="0"/>
          </p:cNvCxnSpPr>
          <p:nvPr/>
        </p:nvCxnSpPr>
        <p:spPr>
          <a:xfrm flipH="1">
            <a:off x="725612" y="3747000"/>
            <a:ext cx="2279400" cy="12822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Arrow Connector 378"/>
          <p:cNvCxnSpPr>
            <a:stCxn id="334" idx="0"/>
            <a:endCxn id="343" idx="2"/>
          </p:cNvCxnSpPr>
          <p:nvPr/>
        </p:nvCxnSpPr>
        <p:spPr>
          <a:xfrm flipH="1">
            <a:off x="725612" y="3740400"/>
            <a:ext cx="31938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Arrow Connector 379"/>
          <p:cNvCxnSpPr>
            <a:stCxn id="330" idx="2"/>
            <a:endCxn id="345" idx="0"/>
          </p:cNvCxnSpPr>
          <p:nvPr/>
        </p:nvCxnSpPr>
        <p:spPr>
          <a:xfrm flipH="1">
            <a:off x="1709612" y="3747000"/>
            <a:ext cx="1295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Arrow Connector 380"/>
          <p:cNvCxnSpPr>
            <a:stCxn id="334" idx="0"/>
            <a:endCxn id="346" idx="2"/>
          </p:cNvCxnSpPr>
          <p:nvPr/>
        </p:nvCxnSpPr>
        <p:spPr>
          <a:xfrm flipH="1">
            <a:off x="1709612" y="3740400"/>
            <a:ext cx="22098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Arrow Connector 381"/>
          <p:cNvCxnSpPr>
            <a:stCxn id="340" idx="0"/>
            <a:endCxn id="352" idx="2"/>
          </p:cNvCxnSpPr>
          <p:nvPr/>
        </p:nvCxnSpPr>
        <p:spPr>
          <a:xfrm>
            <a:off x="1182812" y="3747000"/>
            <a:ext cx="2279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Arrow Connector 382"/>
          <p:cNvCxnSpPr>
            <a:stCxn id="339" idx="2"/>
            <a:endCxn id="355" idx="2"/>
          </p:cNvCxnSpPr>
          <p:nvPr/>
        </p:nvCxnSpPr>
        <p:spPr>
          <a:xfrm>
            <a:off x="1182812" y="3747000"/>
            <a:ext cx="3200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Arrow Connector 383"/>
          <p:cNvCxnSpPr>
            <a:stCxn id="331" idx="0"/>
            <a:endCxn id="354" idx="0"/>
          </p:cNvCxnSpPr>
          <p:nvPr/>
        </p:nvCxnSpPr>
        <p:spPr>
          <a:xfrm>
            <a:off x="3005012" y="3747000"/>
            <a:ext cx="13782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5" name="Group 384"/>
          <p:cNvGrpSpPr/>
          <p:nvPr/>
        </p:nvGrpSpPr>
        <p:grpSpPr>
          <a:xfrm>
            <a:off x="2208212" y="1835400"/>
            <a:ext cx="540000" cy="540000"/>
            <a:chOff x="2506412" y="1828800"/>
            <a:chExt cx="540000" cy="540000"/>
          </a:xfrm>
        </p:grpSpPr>
        <p:grpSp>
          <p:nvGrpSpPr>
            <p:cNvPr id="386" name="Group 385"/>
            <p:cNvGrpSpPr>
              <a:grpSpLocks noChangeAspect="1"/>
            </p:cNvGrpSpPr>
            <p:nvPr/>
          </p:nvGrpSpPr>
          <p:grpSpPr>
            <a:xfrm>
              <a:off x="2506412" y="1828800"/>
              <a:ext cx="540000" cy="540000"/>
              <a:chOff x="4951412" y="2743200"/>
              <a:chExt cx="2032000" cy="2032000"/>
            </a:xfrm>
          </p:grpSpPr>
          <p:pic>
            <p:nvPicPr>
              <p:cNvPr id="388" name="Picture 387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389" name="Picture 388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387" name="TextBox 386"/>
            <p:cNvSpPr txBox="1"/>
            <p:nvPr/>
          </p:nvSpPr>
          <p:spPr>
            <a:xfrm>
              <a:off x="2654435" y="1855113"/>
              <a:ext cx="3157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1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cxnSp>
        <p:nvCxnSpPr>
          <p:cNvPr id="390" name="Straight Arrow Connector 389"/>
          <p:cNvCxnSpPr>
            <a:stCxn id="388" idx="2"/>
            <a:endCxn id="339" idx="0"/>
          </p:cNvCxnSpPr>
          <p:nvPr/>
        </p:nvCxnSpPr>
        <p:spPr>
          <a:xfrm flipH="1">
            <a:off x="1182812" y="2375400"/>
            <a:ext cx="1295400" cy="8316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Arrow Connector 390"/>
          <p:cNvCxnSpPr>
            <a:stCxn id="388" idx="2"/>
            <a:endCxn id="336" idx="0"/>
          </p:cNvCxnSpPr>
          <p:nvPr/>
        </p:nvCxnSpPr>
        <p:spPr>
          <a:xfrm flipH="1">
            <a:off x="2090612" y="2375400"/>
            <a:ext cx="387600" cy="8316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Arrow Connector 391"/>
          <p:cNvCxnSpPr>
            <a:stCxn id="389" idx="0"/>
            <a:endCxn id="330" idx="0"/>
          </p:cNvCxnSpPr>
          <p:nvPr/>
        </p:nvCxnSpPr>
        <p:spPr>
          <a:xfrm>
            <a:off x="2478212" y="2375400"/>
            <a:ext cx="526800" cy="8316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Arrow Connector 392"/>
          <p:cNvCxnSpPr>
            <a:stCxn id="388" idx="2"/>
            <a:endCxn id="377" idx="0"/>
          </p:cNvCxnSpPr>
          <p:nvPr/>
        </p:nvCxnSpPr>
        <p:spPr>
          <a:xfrm>
            <a:off x="2478212" y="2375400"/>
            <a:ext cx="1412195" cy="8316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4" name="Rectangle 393"/>
          <p:cNvSpPr/>
          <p:nvPr/>
        </p:nvSpPr>
        <p:spPr>
          <a:xfrm>
            <a:off x="379412" y="6019800"/>
            <a:ext cx="11506200" cy="6096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DK Crayon Crumble"/>
                <a:cs typeface="DK Crayon Crumble"/>
              </a:rPr>
              <a:t>Identify the </a:t>
            </a:r>
            <a:r>
              <a:rPr lang="en-US" sz="36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good</a:t>
            </a:r>
            <a:r>
              <a:rPr lang="en-US" sz="3600" dirty="0" smtClean="0">
                <a:solidFill>
                  <a:schemeClr val="tx1"/>
                </a:solidFill>
                <a:latin typeface="DK Crayon Crumble"/>
                <a:cs typeface="DK Crayon Crumble"/>
              </a:rPr>
              <a:t> links having max RSSI: </a:t>
            </a:r>
            <a:r>
              <a:rPr lang="en-US" sz="3600" dirty="0" smtClean="0">
                <a:solidFill>
                  <a:schemeClr val="accent5"/>
                </a:solidFill>
                <a:latin typeface="DK Crayon Crumble"/>
                <a:cs typeface="DK Crayon Crumble"/>
              </a:rPr>
              <a:t>RSSI</a:t>
            </a:r>
            <a:r>
              <a:rPr lang="en-US" sz="3600" baseline="-25000" dirty="0" smtClean="0">
                <a:solidFill>
                  <a:schemeClr val="accent5"/>
                </a:solidFill>
                <a:latin typeface="DK Crayon Crumble"/>
                <a:cs typeface="DK Crayon Crumble"/>
              </a:rPr>
              <a:t>s</a:t>
            </a:r>
            <a:endParaRPr lang="en-US" sz="3600" baseline="-25000" dirty="0">
              <a:solidFill>
                <a:schemeClr val="accent5"/>
              </a:solidFill>
              <a:latin typeface="DK Crayon Crumble"/>
              <a:cs typeface="DK Crayon Crumble"/>
            </a:endParaRPr>
          </a:p>
        </p:txBody>
      </p:sp>
      <p:grpSp>
        <p:nvGrpSpPr>
          <p:cNvPr id="395" name="Group 394"/>
          <p:cNvGrpSpPr>
            <a:grpSpLocks noChangeAspect="1"/>
          </p:cNvGrpSpPr>
          <p:nvPr/>
        </p:nvGrpSpPr>
        <p:grpSpPr>
          <a:xfrm>
            <a:off x="9593012" y="3200400"/>
            <a:ext cx="540000" cy="540000"/>
            <a:chOff x="4951412" y="2743200"/>
            <a:chExt cx="2032000" cy="2032000"/>
          </a:xfrm>
        </p:grpSpPr>
        <p:pic>
          <p:nvPicPr>
            <p:cNvPr id="396" name="Picture 395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97" name="Picture 396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98" name="Group 397"/>
          <p:cNvGrpSpPr>
            <a:grpSpLocks noChangeAspect="1"/>
          </p:cNvGrpSpPr>
          <p:nvPr/>
        </p:nvGrpSpPr>
        <p:grpSpPr>
          <a:xfrm>
            <a:off x="10507412" y="3193800"/>
            <a:ext cx="540000" cy="540000"/>
            <a:chOff x="4951412" y="2743200"/>
            <a:chExt cx="2032000" cy="2032000"/>
          </a:xfrm>
        </p:grpSpPr>
        <p:pic>
          <p:nvPicPr>
            <p:cNvPr id="399" name="Picture 398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00" name="Picture 399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401" name="Group 400"/>
          <p:cNvGrpSpPr>
            <a:grpSpLocks noChangeAspect="1"/>
          </p:cNvGrpSpPr>
          <p:nvPr/>
        </p:nvGrpSpPr>
        <p:grpSpPr>
          <a:xfrm>
            <a:off x="8678612" y="3200400"/>
            <a:ext cx="540000" cy="540000"/>
            <a:chOff x="4951412" y="2743200"/>
            <a:chExt cx="2032000" cy="2032000"/>
          </a:xfrm>
        </p:grpSpPr>
        <p:pic>
          <p:nvPicPr>
            <p:cNvPr id="402" name="Picture 401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03" name="Picture 402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404" name="Group 403"/>
          <p:cNvGrpSpPr>
            <a:grpSpLocks noChangeAspect="1"/>
          </p:cNvGrpSpPr>
          <p:nvPr/>
        </p:nvGrpSpPr>
        <p:grpSpPr>
          <a:xfrm>
            <a:off x="7770812" y="3200400"/>
            <a:ext cx="540000" cy="540000"/>
            <a:chOff x="4951412" y="2743200"/>
            <a:chExt cx="2032000" cy="2032000"/>
          </a:xfrm>
        </p:grpSpPr>
        <p:pic>
          <p:nvPicPr>
            <p:cNvPr id="405" name="Picture 404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06" name="Picture 405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407" name="Group 406"/>
          <p:cNvGrpSpPr>
            <a:grpSpLocks noChangeAspect="1"/>
          </p:cNvGrpSpPr>
          <p:nvPr/>
        </p:nvGrpSpPr>
        <p:grpSpPr>
          <a:xfrm>
            <a:off x="7313612" y="5022600"/>
            <a:ext cx="540000" cy="540000"/>
            <a:chOff x="4951412" y="2743200"/>
            <a:chExt cx="2032000" cy="2032000"/>
          </a:xfrm>
        </p:grpSpPr>
        <p:pic>
          <p:nvPicPr>
            <p:cNvPr id="408" name="Picture 407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09" name="Picture 408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410" name="Group 409"/>
          <p:cNvGrpSpPr>
            <a:grpSpLocks noChangeAspect="1"/>
          </p:cNvGrpSpPr>
          <p:nvPr/>
        </p:nvGrpSpPr>
        <p:grpSpPr>
          <a:xfrm>
            <a:off x="8297612" y="5029200"/>
            <a:ext cx="540000" cy="540000"/>
            <a:chOff x="4951412" y="2743200"/>
            <a:chExt cx="2032000" cy="2032000"/>
          </a:xfrm>
        </p:grpSpPr>
        <p:pic>
          <p:nvPicPr>
            <p:cNvPr id="411" name="Picture 410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12" name="Picture 411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413" name="Group 412"/>
          <p:cNvGrpSpPr>
            <a:grpSpLocks noChangeAspect="1"/>
          </p:cNvGrpSpPr>
          <p:nvPr/>
        </p:nvGrpSpPr>
        <p:grpSpPr>
          <a:xfrm>
            <a:off x="9129212" y="5029200"/>
            <a:ext cx="540000" cy="540000"/>
            <a:chOff x="4951412" y="2743200"/>
            <a:chExt cx="2032000" cy="2032000"/>
          </a:xfrm>
        </p:grpSpPr>
        <p:pic>
          <p:nvPicPr>
            <p:cNvPr id="414" name="Picture 413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15" name="Picture 414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416" name="Group 415"/>
          <p:cNvGrpSpPr>
            <a:grpSpLocks noChangeAspect="1"/>
          </p:cNvGrpSpPr>
          <p:nvPr/>
        </p:nvGrpSpPr>
        <p:grpSpPr>
          <a:xfrm>
            <a:off x="10050212" y="5029200"/>
            <a:ext cx="540000" cy="540000"/>
            <a:chOff x="4951412" y="2743200"/>
            <a:chExt cx="2032000" cy="2032000"/>
          </a:xfrm>
        </p:grpSpPr>
        <p:pic>
          <p:nvPicPr>
            <p:cNvPr id="417" name="Picture 416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18" name="Picture 417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419" name="Group 418"/>
          <p:cNvGrpSpPr>
            <a:grpSpLocks noChangeAspect="1"/>
          </p:cNvGrpSpPr>
          <p:nvPr/>
        </p:nvGrpSpPr>
        <p:grpSpPr>
          <a:xfrm>
            <a:off x="10971212" y="5029200"/>
            <a:ext cx="540000" cy="540000"/>
            <a:chOff x="4951412" y="2743200"/>
            <a:chExt cx="2032000" cy="2032000"/>
          </a:xfrm>
        </p:grpSpPr>
        <p:pic>
          <p:nvPicPr>
            <p:cNvPr id="420" name="Picture 419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21" name="Picture 420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cxnSp>
        <p:nvCxnSpPr>
          <p:cNvPr id="422" name="Straight Arrow Connector 421"/>
          <p:cNvCxnSpPr>
            <a:stCxn id="406" idx="0"/>
            <a:endCxn id="409" idx="2"/>
          </p:cNvCxnSpPr>
          <p:nvPr/>
        </p:nvCxnSpPr>
        <p:spPr>
          <a:xfrm flipH="1">
            <a:off x="7583612" y="3740400"/>
            <a:ext cx="457200" cy="12822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Arrow Connector 422"/>
          <p:cNvCxnSpPr>
            <a:stCxn id="403" idx="0"/>
            <a:endCxn id="412" idx="2"/>
          </p:cNvCxnSpPr>
          <p:nvPr/>
        </p:nvCxnSpPr>
        <p:spPr>
          <a:xfrm flipH="1">
            <a:off x="8567612" y="3740400"/>
            <a:ext cx="3810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Arrow Connector 423"/>
          <p:cNvCxnSpPr>
            <a:stCxn id="397" idx="0"/>
            <a:endCxn id="414" idx="0"/>
          </p:cNvCxnSpPr>
          <p:nvPr/>
        </p:nvCxnSpPr>
        <p:spPr>
          <a:xfrm flipH="1">
            <a:off x="9399212" y="3740400"/>
            <a:ext cx="4638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Arrow Connector 424"/>
          <p:cNvCxnSpPr>
            <a:stCxn id="397" idx="0"/>
            <a:endCxn id="417" idx="0"/>
          </p:cNvCxnSpPr>
          <p:nvPr/>
        </p:nvCxnSpPr>
        <p:spPr>
          <a:xfrm>
            <a:off x="9863012" y="3740400"/>
            <a:ext cx="457200" cy="1288800"/>
          </a:xfrm>
          <a:prstGeom prst="straightConnector1">
            <a:avLst/>
          </a:prstGeom>
          <a:ln w="28575" cmpd="sng">
            <a:solidFill>
              <a:schemeClr val="tx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Arrow Connector 425"/>
          <p:cNvCxnSpPr>
            <a:stCxn id="399" idx="2"/>
            <a:endCxn id="421" idx="2"/>
          </p:cNvCxnSpPr>
          <p:nvPr/>
        </p:nvCxnSpPr>
        <p:spPr>
          <a:xfrm>
            <a:off x="10777412" y="3733800"/>
            <a:ext cx="463800" cy="12954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Arrow Connector 426"/>
          <p:cNvCxnSpPr>
            <a:stCxn id="406" idx="0"/>
            <a:endCxn id="412" idx="2"/>
          </p:cNvCxnSpPr>
          <p:nvPr/>
        </p:nvCxnSpPr>
        <p:spPr>
          <a:xfrm>
            <a:off x="8040812" y="3740400"/>
            <a:ext cx="526800" cy="12888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Arrow Connector 427"/>
          <p:cNvCxnSpPr>
            <a:stCxn id="406" idx="0"/>
            <a:endCxn id="415" idx="2"/>
          </p:cNvCxnSpPr>
          <p:nvPr/>
        </p:nvCxnSpPr>
        <p:spPr>
          <a:xfrm>
            <a:off x="8040812" y="3740400"/>
            <a:ext cx="1358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Arrow Connector 428"/>
          <p:cNvCxnSpPr>
            <a:stCxn id="403" idx="0"/>
            <a:endCxn id="408" idx="0"/>
          </p:cNvCxnSpPr>
          <p:nvPr/>
        </p:nvCxnSpPr>
        <p:spPr>
          <a:xfrm flipH="1">
            <a:off x="7583612" y="3740400"/>
            <a:ext cx="1365000" cy="12822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Straight Arrow Connector 429"/>
          <p:cNvCxnSpPr>
            <a:stCxn id="403" idx="0"/>
            <a:endCxn id="414" idx="0"/>
          </p:cNvCxnSpPr>
          <p:nvPr/>
        </p:nvCxnSpPr>
        <p:spPr>
          <a:xfrm>
            <a:off x="8948612" y="3740400"/>
            <a:ext cx="450600" cy="12888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Arrow Connector 430"/>
          <p:cNvCxnSpPr>
            <a:stCxn id="403" idx="0"/>
            <a:endCxn id="418" idx="2"/>
          </p:cNvCxnSpPr>
          <p:nvPr/>
        </p:nvCxnSpPr>
        <p:spPr>
          <a:xfrm>
            <a:off x="8948612" y="3740400"/>
            <a:ext cx="13716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Straight Arrow Connector 431"/>
          <p:cNvCxnSpPr>
            <a:stCxn id="402" idx="2"/>
            <a:endCxn id="420" idx="0"/>
          </p:cNvCxnSpPr>
          <p:nvPr/>
        </p:nvCxnSpPr>
        <p:spPr>
          <a:xfrm>
            <a:off x="8948612" y="3740400"/>
            <a:ext cx="22926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Arrow Connector 432"/>
          <p:cNvCxnSpPr>
            <a:stCxn id="400" idx="0"/>
            <a:endCxn id="418" idx="2"/>
          </p:cNvCxnSpPr>
          <p:nvPr/>
        </p:nvCxnSpPr>
        <p:spPr>
          <a:xfrm flipH="1">
            <a:off x="10320212" y="3733800"/>
            <a:ext cx="457200" cy="12954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Arrow Connector 433"/>
          <p:cNvCxnSpPr>
            <a:stCxn id="400" idx="0"/>
            <a:endCxn id="414" idx="0"/>
          </p:cNvCxnSpPr>
          <p:nvPr/>
        </p:nvCxnSpPr>
        <p:spPr>
          <a:xfrm flipH="1">
            <a:off x="9399212" y="3733800"/>
            <a:ext cx="13782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5" name="TextBox 434"/>
          <p:cNvSpPr txBox="1"/>
          <p:nvPr/>
        </p:nvSpPr>
        <p:spPr>
          <a:xfrm>
            <a:off x="7389812" y="5048913"/>
            <a:ext cx="311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6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436" name="TextBox 435"/>
          <p:cNvSpPr txBox="1"/>
          <p:nvPr/>
        </p:nvSpPr>
        <p:spPr>
          <a:xfrm>
            <a:off x="8380412" y="5029200"/>
            <a:ext cx="311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7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437" name="TextBox 436"/>
          <p:cNvSpPr txBox="1"/>
          <p:nvPr/>
        </p:nvSpPr>
        <p:spPr>
          <a:xfrm>
            <a:off x="9221842" y="5048913"/>
            <a:ext cx="3053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8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10136242" y="5048913"/>
            <a:ext cx="311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9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10987370" y="5105400"/>
            <a:ext cx="4410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10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7850242" y="3200400"/>
            <a:ext cx="3062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2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8761412" y="3200400"/>
            <a:ext cx="2997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3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442" name="TextBox 441"/>
          <p:cNvSpPr txBox="1"/>
          <p:nvPr/>
        </p:nvSpPr>
        <p:spPr>
          <a:xfrm>
            <a:off x="9675812" y="3200400"/>
            <a:ext cx="3342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4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443" name="TextBox 442"/>
          <p:cNvSpPr txBox="1"/>
          <p:nvPr/>
        </p:nvSpPr>
        <p:spPr>
          <a:xfrm>
            <a:off x="10593442" y="3200400"/>
            <a:ext cx="3099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5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cxnSp>
        <p:nvCxnSpPr>
          <p:cNvPr id="444" name="Straight Arrow Connector 443"/>
          <p:cNvCxnSpPr>
            <a:stCxn id="396" idx="2"/>
            <a:endCxn id="408" idx="0"/>
          </p:cNvCxnSpPr>
          <p:nvPr/>
        </p:nvCxnSpPr>
        <p:spPr>
          <a:xfrm flipH="1">
            <a:off x="7583612" y="3740400"/>
            <a:ext cx="2279400" cy="12822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Arrow Connector 444"/>
          <p:cNvCxnSpPr>
            <a:stCxn id="400" idx="0"/>
            <a:endCxn id="409" idx="2"/>
          </p:cNvCxnSpPr>
          <p:nvPr/>
        </p:nvCxnSpPr>
        <p:spPr>
          <a:xfrm flipH="1">
            <a:off x="7583612" y="3733800"/>
            <a:ext cx="31938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Straight Arrow Connector 445"/>
          <p:cNvCxnSpPr>
            <a:stCxn id="396" idx="2"/>
            <a:endCxn id="411" idx="0"/>
          </p:cNvCxnSpPr>
          <p:nvPr/>
        </p:nvCxnSpPr>
        <p:spPr>
          <a:xfrm flipH="1">
            <a:off x="8567612" y="3740400"/>
            <a:ext cx="1295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Arrow Connector 446"/>
          <p:cNvCxnSpPr>
            <a:stCxn id="400" idx="0"/>
            <a:endCxn id="412" idx="2"/>
          </p:cNvCxnSpPr>
          <p:nvPr/>
        </p:nvCxnSpPr>
        <p:spPr>
          <a:xfrm flipH="1">
            <a:off x="8567612" y="3733800"/>
            <a:ext cx="22098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Arrow Connector 447"/>
          <p:cNvCxnSpPr>
            <a:stCxn id="406" idx="0"/>
            <a:endCxn id="418" idx="2"/>
          </p:cNvCxnSpPr>
          <p:nvPr/>
        </p:nvCxnSpPr>
        <p:spPr>
          <a:xfrm>
            <a:off x="8040812" y="3740400"/>
            <a:ext cx="2279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Arrow Connector 448"/>
          <p:cNvCxnSpPr>
            <a:stCxn id="405" idx="2"/>
            <a:endCxn id="421" idx="2"/>
          </p:cNvCxnSpPr>
          <p:nvPr/>
        </p:nvCxnSpPr>
        <p:spPr>
          <a:xfrm>
            <a:off x="8040812" y="3740400"/>
            <a:ext cx="3200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Arrow Connector 449"/>
          <p:cNvCxnSpPr>
            <a:stCxn id="397" idx="0"/>
            <a:endCxn id="420" idx="0"/>
          </p:cNvCxnSpPr>
          <p:nvPr/>
        </p:nvCxnSpPr>
        <p:spPr>
          <a:xfrm>
            <a:off x="9863012" y="3740400"/>
            <a:ext cx="13782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1" name="Group 450"/>
          <p:cNvGrpSpPr/>
          <p:nvPr/>
        </p:nvGrpSpPr>
        <p:grpSpPr>
          <a:xfrm>
            <a:off x="9066212" y="1828800"/>
            <a:ext cx="540000" cy="540000"/>
            <a:chOff x="2506412" y="1828800"/>
            <a:chExt cx="540000" cy="540000"/>
          </a:xfrm>
        </p:grpSpPr>
        <p:grpSp>
          <p:nvGrpSpPr>
            <p:cNvPr id="452" name="Group 451"/>
            <p:cNvGrpSpPr>
              <a:grpSpLocks noChangeAspect="1"/>
            </p:cNvGrpSpPr>
            <p:nvPr/>
          </p:nvGrpSpPr>
          <p:grpSpPr>
            <a:xfrm>
              <a:off x="2506412" y="1828800"/>
              <a:ext cx="540000" cy="540000"/>
              <a:chOff x="4951412" y="2743200"/>
              <a:chExt cx="2032000" cy="2032000"/>
            </a:xfrm>
          </p:grpSpPr>
          <p:pic>
            <p:nvPicPr>
              <p:cNvPr id="454" name="Picture 453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455" name="Picture 454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453" name="TextBox 452"/>
            <p:cNvSpPr txBox="1"/>
            <p:nvPr/>
          </p:nvSpPr>
          <p:spPr>
            <a:xfrm>
              <a:off x="2654435" y="1855113"/>
              <a:ext cx="3157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1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cxnSp>
        <p:nvCxnSpPr>
          <p:cNvPr id="456" name="Straight Arrow Connector 455"/>
          <p:cNvCxnSpPr>
            <a:stCxn id="454" idx="2"/>
            <a:endCxn id="405" idx="0"/>
          </p:cNvCxnSpPr>
          <p:nvPr/>
        </p:nvCxnSpPr>
        <p:spPr>
          <a:xfrm flipH="1">
            <a:off x="8040812" y="2368800"/>
            <a:ext cx="1295400" cy="8316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Arrow Connector 456"/>
          <p:cNvCxnSpPr>
            <a:stCxn id="454" idx="2"/>
            <a:endCxn id="402" idx="0"/>
          </p:cNvCxnSpPr>
          <p:nvPr/>
        </p:nvCxnSpPr>
        <p:spPr>
          <a:xfrm flipH="1">
            <a:off x="8948612" y="2368800"/>
            <a:ext cx="387600" cy="8316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Arrow Connector 457"/>
          <p:cNvCxnSpPr>
            <a:stCxn id="455" idx="0"/>
            <a:endCxn id="396" idx="0"/>
          </p:cNvCxnSpPr>
          <p:nvPr/>
        </p:nvCxnSpPr>
        <p:spPr>
          <a:xfrm>
            <a:off x="9336212" y="2368800"/>
            <a:ext cx="526800" cy="8316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Straight Arrow Connector 458"/>
          <p:cNvCxnSpPr>
            <a:stCxn id="454" idx="2"/>
            <a:endCxn id="443" idx="0"/>
          </p:cNvCxnSpPr>
          <p:nvPr/>
        </p:nvCxnSpPr>
        <p:spPr>
          <a:xfrm>
            <a:off x="9336212" y="2368800"/>
            <a:ext cx="1412195" cy="8316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957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Link Classification</a:t>
            </a:r>
            <a:endParaRPr lang="en-US" dirty="0"/>
          </a:p>
        </p:txBody>
      </p:sp>
      <p:sp>
        <p:nvSpPr>
          <p:cNvPr id="215" name="Right Arrow 214"/>
          <p:cNvSpPr/>
          <p:nvPr/>
        </p:nvSpPr>
        <p:spPr>
          <a:xfrm>
            <a:off x="4951412" y="3352800"/>
            <a:ext cx="2286000" cy="82296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29" name="Group 328"/>
          <p:cNvGrpSpPr>
            <a:grpSpLocks noChangeAspect="1"/>
          </p:cNvGrpSpPr>
          <p:nvPr/>
        </p:nvGrpSpPr>
        <p:grpSpPr>
          <a:xfrm>
            <a:off x="2735012" y="3207000"/>
            <a:ext cx="540000" cy="540000"/>
            <a:chOff x="4951412" y="2743200"/>
            <a:chExt cx="2032000" cy="2032000"/>
          </a:xfrm>
        </p:grpSpPr>
        <p:pic>
          <p:nvPicPr>
            <p:cNvPr id="330" name="Picture 329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31" name="Picture 330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32" name="Group 331"/>
          <p:cNvGrpSpPr>
            <a:grpSpLocks noChangeAspect="1"/>
          </p:cNvGrpSpPr>
          <p:nvPr/>
        </p:nvGrpSpPr>
        <p:grpSpPr>
          <a:xfrm>
            <a:off x="3649412" y="3200400"/>
            <a:ext cx="540000" cy="540000"/>
            <a:chOff x="4951412" y="2743200"/>
            <a:chExt cx="2032000" cy="2032000"/>
          </a:xfrm>
        </p:grpSpPr>
        <p:pic>
          <p:nvPicPr>
            <p:cNvPr id="333" name="Picture 332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34" name="Picture 333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35" name="Group 334"/>
          <p:cNvGrpSpPr>
            <a:grpSpLocks noChangeAspect="1"/>
          </p:cNvGrpSpPr>
          <p:nvPr/>
        </p:nvGrpSpPr>
        <p:grpSpPr>
          <a:xfrm>
            <a:off x="1820612" y="3207000"/>
            <a:ext cx="540000" cy="540000"/>
            <a:chOff x="4951412" y="2743200"/>
            <a:chExt cx="2032000" cy="2032000"/>
          </a:xfrm>
        </p:grpSpPr>
        <p:pic>
          <p:nvPicPr>
            <p:cNvPr id="336" name="Picture 335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37" name="Picture 336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38" name="Group 337"/>
          <p:cNvGrpSpPr>
            <a:grpSpLocks noChangeAspect="1"/>
          </p:cNvGrpSpPr>
          <p:nvPr/>
        </p:nvGrpSpPr>
        <p:grpSpPr>
          <a:xfrm>
            <a:off x="912812" y="3207000"/>
            <a:ext cx="540000" cy="540000"/>
            <a:chOff x="4951412" y="2743200"/>
            <a:chExt cx="2032000" cy="2032000"/>
          </a:xfrm>
        </p:grpSpPr>
        <p:pic>
          <p:nvPicPr>
            <p:cNvPr id="339" name="Picture 338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40" name="Picture 339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41" name="Group 340"/>
          <p:cNvGrpSpPr>
            <a:grpSpLocks noChangeAspect="1"/>
          </p:cNvGrpSpPr>
          <p:nvPr/>
        </p:nvGrpSpPr>
        <p:grpSpPr>
          <a:xfrm>
            <a:off x="455612" y="5029200"/>
            <a:ext cx="540000" cy="540000"/>
            <a:chOff x="4951412" y="2743200"/>
            <a:chExt cx="2032000" cy="2032000"/>
          </a:xfrm>
        </p:grpSpPr>
        <p:pic>
          <p:nvPicPr>
            <p:cNvPr id="342" name="Picture 341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43" name="Picture 342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44" name="Group 343"/>
          <p:cNvGrpSpPr>
            <a:grpSpLocks noChangeAspect="1"/>
          </p:cNvGrpSpPr>
          <p:nvPr/>
        </p:nvGrpSpPr>
        <p:grpSpPr>
          <a:xfrm>
            <a:off x="1439612" y="5035800"/>
            <a:ext cx="540000" cy="540000"/>
            <a:chOff x="4951412" y="2743200"/>
            <a:chExt cx="2032000" cy="2032000"/>
          </a:xfrm>
        </p:grpSpPr>
        <p:pic>
          <p:nvPicPr>
            <p:cNvPr id="345" name="Picture 344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46" name="Picture 345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47" name="Group 346"/>
          <p:cNvGrpSpPr>
            <a:grpSpLocks noChangeAspect="1"/>
          </p:cNvGrpSpPr>
          <p:nvPr/>
        </p:nvGrpSpPr>
        <p:grpSpPr>
          <a:xfrm>
            <a:off x="2271212" y="5035800"/>
            <a:ext cx="540000" cy="540000"/>
            <a:chOff x="4951412" y="2743200"/>
            <a:chExt cx="2032000" cy="2032000"/>
          </a:xfrm>
        </p:grpSpPr>
        <p:pic>
          <p:nvPicPr>
            <p:cNvPr id="348" name="Picture 347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49" name="Picture 348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50" name="Group 349"/>
          <p:cNvGrpSpPr>
            <a:grpSpLocks noChangeAspect="1"/>
          </p:cNvGrpSpPr>
          <p:nvPr/>
        </p:nvGrpSpPr>
        <p:grpSpPr>
          <a:xfrm>
            <a:off x="3192212" y="5035800"/>
            <a:ext cx="540000" cy="540000"/>
            <a:chOff x="4951412" y="2743200"/>
            <a:chExt cx="2032000" cy="2032000"/>
          </a:xfrm>
        </p:grpSpPr>
        <p:pic>
          <p:nvPicPr>
            <p:cNvPr id="351" name="Picture 350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52" name="Picture 351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53" name="Group 352"/>
          <p:cNvGrpSpPr>
            <a:grpSpLocks noChangeAspect="1"/>
          </p:cNvGrpSpPr>
          <p:nvPr/>
        </p:nvGrpSpPr>
        <p:grpSpPr>
          <a:xfrm>
            <a:off x="4113212" y="5035800"/>
            <a:ext cx="540000" cy="540000"/>
            <a:chOff x="4951412" y="2743200"/>
            <a:chExt cx="2032000" cy="2032000"/>
          </a:xfrm>
        </p:grpSpPr>
        <p:pic>
          <p:nvPicPr>
            <p:cNvPr id="354" name="Picture 353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55" name="Picture 354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cxnSp>
        <p:nvCxnSpPr>
          <p:cNvPr id="356" name="Straight Arrow Connector 355"/>
          <p:cNvCxnSpPr>
            <a:stCxn id="340" idx="0"/>
            <a:endCxn id="343" idx="2"/>
          </p:cNvCxnSpPr>
          <p:nvPr/>
        </p:nvCxnSpPr>
        <p:spPr>
          <a:xfrm flipH="1">
            <a:off x="725612" y="3747000"/>
            <a:ext cx="457200" cy="12822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Arrow Connector 356"/>
          <p:cNvCxnSpPr>
            <a:stCxn id="337" idx="0"/>
            <a:endCxn id="346" idx="2"/>
          </p:cNvCxnSpPr>
          <p:nvPr/>
        </p:nvCxnSpPr>
        <p:spPr>
          <a:xfrm flipH="1">
            <a:off x="1709612" y="3747000"/>
            <a:ext cx="3810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Arrow Connector 357"/>
          <p:cNvCxnSpPr>
            <a:stCxn id="331" idx="0"/>
            <a:endCxn id="348" idx="0"/>
          </p:cNvCxnSpPr>
          <p:nvPr/>
        </p:nvCxnSpPr>
        <p:spPr>
          <a:xfrm flipH="1">
            <a:off x="2541212" y="3747000"/>
            <a:ext cx="4638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Arrow Connector 358"/>
          <p:cNvCxnSpPr>
            <a:stCxn id="331" idx="0"/>
            <a:endCxn id="351" idx="0"/>
          </p:cNvCxnSpPr>
          <p:nvPr/>
        </p:nvCxnSpPr>
        <p:spPr>
          <a:xfrm>
            <a:off x="3005012" y="3747000"/>
            <a:ext cx="4572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Arrow Connector 359"/>
          <p:cNvCxnSpPr>
            <a:stCxn id="333" idx="2"/>
            <a:endCxn id="355" idx="2"/>
          </p:cNvCxnSpPr>
          <p:nvPr/>
        </p:nvCxnSpPr>
        <p:spPr>
          <a:xfrm>
            <a:off x="3919412" y="3740400"/>
            <a:ext cx="4638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Arrow Connector 360"/>
          <p:cNvCxnSpPr>
            <a:stCxn id="340" idx="0"/>
            <a:endCxn id="346" idx="2"/>
          </p:cNvCxnSpPr>
          <p:nvPr/>
        </p:nvCxnSpPr>
        <p:spPr>
          <a:xfrm>
            <a:off x="1182812" y="3747000"/>
            <a:ext cx="5268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Arrow Connector 361"/>
          <p:cNvCxnSpPr>
            <a:stCxn id="340" idx="0"/>
            <a:endCxn id="349" idx="2"/>
          </p:cNvCxnSpPr>
          <p:nvPr/>
        </p:nvCxnSpPr>
        <p:spPr>
          <a:xfrm>
            <a:off x="1182812" y="3747000"/>
            <a:ext cx="1358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Arrow Connector 362"/>
          <p:cNvCxnSpPr>
            <a:stCxn id="337" idx="0"/>
            <a:endCxn id="342" idx="0"/>
          </p:cNvCxnSpPr>
          <p:nvPr/>
        </p:nvCxnSpPr>
        <p:spPr>
          <a:xfrm flipH="1">
            <a:off x="725612" y="3747000"/>
            <a:ext cx="1365000" cy="12822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Arrow Connector 363"/>
          <p:cNvCxnSpPr>
            <a:stCxn id="337" idx="0"/>
            <a:endCxn id="348" idx="0"/>
          </p:cNvCxnSpPr>
          <p:nvPr/>
        </p:nvCxnSpPr>
        <p:spPr>
          <a:xfrm>
            <a:off x="2090612" y="3747000"/>
            <a:ext cx="4506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Arrow Connector 364"/>
          <p:cNvCxnSpPr>
            <a:stCxn id="337" idx="0"/>
            <a:endCxn id="352" idx="2"/>
          </p:cNvCxnSpPr>
          <p:nvPr/>
        </p:nvCxnSpPr>
        <p:spPr>
          <a:xfrm>
            <a:off x="2090612" y="3747000"/>
            <a:ext cx="13716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Arrow Connector 365"/>
          <p:cNvCxnSpPr>
            <a:stCxn id="336" idx="2"/>
            <a:endCxn id="354" idx="0"/>
          </p:cNvCxnSpPr>
          <p:nvPr/>
        </p:nvCxnSpPr>
        <p:spPr>
          <a:xfrm>
            <a:off x="2090612" y="3747000"/>
            <a:ext cx="22926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Arrow Connector 366"/>
          <p:cNvCxnSpPr>
            <a:stCxn id="334" idx="0"/>
            <a:endCxn id="352" idx="2"/>
          </p:cNvCxnSpPr>
          <p:nvPr/>
        </p:nvCxnSpPr>
        <p:spPr>
          <a:xfrm flipH="1">
            <a:off x="3462212" y="3740400"/>
            <a:ext cx="4572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Arrow Connector 367"/>
          <p:cNvCxnSpPr>
            <a:stCxn id="334" idx="0"/>
            <a:endCxn id="348" idx="0"/>
          </p:cNvCxnSpPr>
          <p:nvPr/>
        </p:nvCxnSpPr>
        <p:spPr>
          <a:xfrm flipH="1">
            <a:off x="2541212" y="3740400"/>
            <a:ext cx="13782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" name="TextBox 368"/>
          <p:cNvSpPr txBox="1"/>
          <p:nvPr/>
        </p:nvSpPr>
        <p:spPr>
          <a:xfrm>
            <a:off x="531812" y="5055513"/>
            <a:ext cx="311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6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0" name="TextBox 369"/>
          <p:cNvSpPr txBox="1"/>
          <p:nvPr/>
        </p:nvSpPr>
        <p:spPr>
          <a:xfrm>
            <a:off x="1522412" y="5035800"/>
            <a:ext cx="311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7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1" name="TextBox 370"/>
          <p:cNvSpPr txBox="1"/>
          <p:nvPr/>
        </p:nvSpPr>
        <p:spPr>
          <a:xfrm>
            <a:off x="2363842" y="5055513"/>
            <a:ext cx="3053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8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2" name="TextBox 371"/>
          <p:cNvSpPr txBox="1"/>
          <p:nvPr/>
        </p:nvSpPr>
        <p:spPr>
          <a:xfrm>
            <a:off x="3278242" y="5055513"/>
            <a:ext cx="311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9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3" name="TextBox 372"/>
          <p:cNvSpPr txBox="1"/>
          <p:nvPr/>
        </p:nvSpPr>
        <p:spPr>
          <a:xfrm>
            <a:off x="4129370" y="5112000"/>
            <a:ext cx="4410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10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992242" y="3207000"/>
            <a:ext cx="3062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2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5" name="TextBox 374"/>
          <p:cNvSpPr txBox="1"/>
          <p:nvPr/>
        </p:nvSpPr>
        <p:spPr>
          <a:xfrm>
            <a:off x="1903412" y="3207000"/>
            <a:ext cx="2997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3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2817812" y="3207000"/>
            <a:ext cx="3342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4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7" name="TextBox 376"/>
          <p:cNvSpPr txBox="1"/>
          <p:nvPr/>
        </p:nvSpPr>
        <p:spPr>
          <a:xfrm>
            <a:off x="3735442" y="3207000"/>
            <a:ext cx="3099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5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cxnSp>
        <p:nvCxnSpPr>
          <p:cNvPr id="378" name="Straight Arrow Connector 377"/>
          <p:cNvCxnSpPr>
            <a:stCxn id="330" idx="2"/>
            <a:endCxn id="342" idx="0"/>
          </p:cNvCxnSpPr>
          <p:nvPr/>
        </p:nvCxnSpPr>
        <p:spPr>
          <a:xfrm flipH="1">
            <a:off x="725612" y="3747000"/>
            <a:ext cx="2279400" cy="12822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Arrow Connector 378"/>
          <p:cNvCxnSpPr>
            <a:stCxn id="334" idx="0"/>
            <a:endCxn id="343" idx="2"/>
          </p:cNvCxnSpPr>
          <p:nvPr/>
        </p:nvCxnSpPr>
        <p:spPr>
          <a:xfrm flipH="1">
            <a:off x="725612" y="3740400"/>
            <a:ext cx="31938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Arrow Connector 379"/>
          <p:cNvCxnSpPr>
            <a:stCxn id="330" idx="2"/>
            <a:endCxn id="345" idx="0"/>
          </p:cNvCxnSpPr>
          <p:nvPr/>
        </p:nvCxnSpPr>
        <p:spPr>
          <a:xfrm flipH="1">
            <a:off x="1709612" y="3747000"/>
            <a:ext cx="1295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Arrow Connector 380"/>
          <p:cNvCxnSpPr>
            <a:stCxn id="334" idx="0"/>
            <a:endCxn id="346" idx="2"/>
          </p:cNvCxnSpPr>
          <p:nvPr/>
        </p:nvCxnSpPr>
        <p:spPr>
          <a:xfrm flipH="1">
            <a:off x="1709612" y="3740400"/>
            <a:ext cx="22098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Arrow Connector 381"/>
          <p:cNvCxnSpPr>
            <a:stCxn id="340" idx="0"/>
            <a:endCxn id="352" idx="2"/>
          </p:cNvCxnSpPr>
          <p:nvPr/>
        </p:nvCxnSpPr>
        <p:spPr>
          <a:xfrm>
            <a:off x="1182812" y="3747000"/>
            <a:ext cx="2279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Arrow Connector 382"/>
          <p:cNvCxnSpPr>
            <a:stCxn id="339" idx="2"/>
            <a:endCxn id="355" idx="2"/>
          </p:cNvCxnSpPr>
          <p:nvPr/>
        </p:nvCxnSpPr>
        <p:spPr>
          <a:xfrm>
            <a:off x="1182812" y="3747000"/>
            <a:ext cx="3200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Arrow Connector 383"/>
          <p:cNvCxnSpPr>
            <a:stCxn id="331" idx="0"/>
            <a:endCxn id="354" idx="0"/>
          </p:cNvCxnSpPr>
          <p:nvPr/>
        </p:nvCxnSpPr>
        <p:spPr>
          <a:xfrm>
            <a:off x="3005012" y="3747000"/>
            <a:ext cx="13782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5" name="Group 384"/>
          <p:cNvGrpSpPr/>
          <p:nvPr/>
        </p:nvGrpSpPr>
        <p:grpSpPr>
          <a:xfrm>
            <a:off x="2208212" y="1835400"/>
            <a:ext cx="540000" cy="540000"/>
            <a:chOff x="2506412" y="1828800"/>
            <a:chExt cx="540000" cy="540000"/>
          </a:xfrm>
        </p:grpSpPr>
        <p:grpSp>
          <p:nvGrpSpPr>
            <p:cNvPr id="386" name="Group 385"/>
            <p:cNvGrpSpPr>
              <a:grpSpLocks noChangeAspect="1"/>
            </p:cNvGrpSpPr>
            <p:nvPr/>
          </p:nvGrpSpPr>
          <p:grpSpPr>
            <a:xfrm>
              <a:off x="2506412" y="1828800"/>
              <a:ext cx="540000" cy="540000"/>
              <a:chOff x="4951412" y="2743200"/>
              <a:chExt cx="2032000" cy="2032000"/>
            </a:xfrm>
          </p:grpSpPr>
          <p:pic>
            <p:nvPicPr>
              <p:cNvPr id="388" name="Picture 387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389" name="Picture 388" descr="semi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387" name="TextBox 386"/>
            <p:cNvSpPr txBox="1"/>
            <p:nvPr/>
          </p:nvSpPr>
          <p:spPr>
            <a:xfrm>
              <a:off x="2654435" y="1855113"/>
              <a:ext cx="3157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1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cxnSp>
        <p:nvCxnSpPr>
          <p:cNvPr id="390" name="Straight Arrow Connector 389"/>
          <p:cNvCxnSpPr>
            <a:stCxn id="388" idx="2"/>
            <a:endCxn id="339" idx="0"/>
          </p:cNvCxnSpPr>
          <p:nvPr/>
        </p:nvCxnSpPr>
        <p:spPr>
          <a:xfrm flipH="1">
            <a:off x="1182812" y="2375400"/>
            <a:ext cx="1295400" cy="8316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Arrow Connector 390"/>
          <p:cNvCxnSpPr>
            <a:stCxn id="388" idx="2"/>
            <a:endCxn id="336" idx="0"/>
          </p:cNvCxnSpPr>
          <p:nvPr/>
        </p:nvCxnSpPr>
        <p:spPr>
          <a:xfrm flipH="1">
            <a:off x="2090612" y="2375400"/>
            <a:ext cx="387600" cy="8316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Arrow Connector 391"/>
          <p:cNvCxnSpPr>
            <a:stCxn id="389" idx="0"/>
            <a:endCxn id="330" idx="0"/>
          </p:cNvCxnSpPr>
          <p:nvPr/>
        </p:nvCxnSpPr>
        <p:spPr>
          <a:xfrm>
            <a:off x="2478212" y="2375400"/>
            <a:ext cx="526800" cy="8316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Arrow Connector 392"/>
          <p:cNvCxnSpPr>
            <a:stCxn id="388" idx="2"/>
            <a:endCxn id="377" idx="0"/>
          </p:cNvCxnSpPr>
          <p:nvPr/>
        </p:nvCxnSpPr>
        <p:spPr>
          <a:xfrm>
            <a:off x="2478212" y="2375400"/>
            <a:ext cx="1412195" cy="8316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4" name="Rectangle 393"/>
          <p:cNvSpPr/>
          <p:nvPr/>
        </p:nvSpPr>
        <p:spPr>
          <a:xfrm>
            <a:off x="379412" y="6019800"/>
            <a:ext cx="11506200" cy="6096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DK Crayon Crumble"/>
                <a:cs typeface="DK Crayon Crumble"/>
              </a:rPr>
              <a:t>Identify the </a:t>
            </a:r>
            <a:r>
              <a:rPr lang="en-US" sz="36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bad </a:t>
            </a:r>
            <a:r>
              <a:rPr lang="en-US" sz="3600" dirty="0" smtClean="0">
                <a:solidFill>
                  <a:schemeClr val="tx1"/>
                </a:solidFill>
                <a:latin typeface="DK Crayon Crumble"/>
                <a:cs typeface="DK Crayon Crumble"/>
              </a:rPr>
              <a:t>links having </a:t>
            </a:r>
            <a:r>
              <a:rPr lang="en-US" sz="36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RSSI </a:t>
            </a:r>
            <a:r>
              <a:rPr lang="en-US" sz="3600" dirty="0" smtClean="0">
                <a:solidFill>
                  <a:schemeClr val="accent5"/>
                </a:solidFill>
              </a:rPr>
              <a:t>≈</a:t>
            </a:r>
            <a:r>
              <a:rPr lang="en-US" sz="3600" dirty="0">
                <a:solidFill>
                  <a:schemeClr val="accent5"/>
                </a:solidFill>
              </a:rPr>
              <a:t> ≈</a:t>
            </a:r>
            <a:r>
              <a:rPr lang="en-US" sz="36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 RSSI</a:t>
            </a:r>
            <a:r>
              <a:rPr lang="en-US" sz="3600" baseline="-250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s</a:t>
            </a:r>
            <a:endParaRPr lang="en-US" sz="3600" baseline="30000" dirty="0">
              <a:solidFill>
                <a:srgbClr val="E35F5F"/>
              </a:solidFill>
              <a:latin typeface="DK Crayon Crumble"/>
              <a:cs typeface="DK Crayon Crumble"/>
            </a:endParaRPr>
          </a:p>
        </p:txBody>
      </p:sp>
      <p:grpSp>
        <p:nvGrpSpPr>
          <p:cNvPr id="395" name="Group 394"/>
          <p:cNvGrpSpPr>
            <a:grpSpLocks noChangeAspect="1"/>
          </p:cNvGrpSpPr>
          <p:nvPr/>
        </p:nvGrpSpPr>
        <p:grpSpPr>
          <a:xfrm>
            <a:off x="9593012" y="3200400"/>
            <a:ext cx="540000" cy="540000"/>
            <a:chOff x="4951412" y="2743200"/>
            <a:chExt cx="2032000" cy="2032000"/>
          </a:xfrm>
        </p:grpSpPr>
        <p:pic>
          <p:nvPicPr>
            <p:cNvPr id="396" name="Picture 395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97" name="Picture 396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98" name="Group 397"/>
          <p:cNvGrpSpPr>
            <a:grpSpLocks noChangeAspect="1"/>
          </p:cNvGrpSpPr>
          <p:nvPr/>
        </p:nvGrpSpPr>
        <p:grpSpPr>
          <a:xfrm>
            <a:off x="10507412" y="3193800"/>
            <a:ext cx="540000" cy="540000"/>
            <a:chOff x="4951412" y="2743200"/>
            <a:chExt cx="2032000" cy="2032000"/>
          </a:xfrm>
        </p:grpSpPr>
        <p:pic>
          <p:nvPicPr>
            <p:cNvPr id="399" name="Picture 398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00" name="Picture 399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401" name="Group 400"/>
          <p:cNvGrpSpPr>
            <a:grpSpLocks noChangeAspect="1"/>
          </p:cNvGrpSpPr>
          <p:nvPr/>
        </p:nvGrpSpPr>
        <p:grpSpPr>
          <a:xfrm>
            <a:off x="8678612" y="3200400"/>
            <a:ext cx="540000" cy="540000"/>
            <a:chOff x="4951412" y="2743200"/>
            <a:chExt cx="2032000" cy="2032000"/>
          </a:xfrm>
        </p:grpSpPr>
        <p:pic>
          <p:nvPicPr>
            <p:cNvPr id="402" name="Picture 401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03" name="Picture 402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404" name="Group 403"/>
          <p:cNvGrpSpPr>
            <a:grpSpLocks noChangeAspect="1"/>
          </p:cNvGrpSpPr>
          <p:nvPr/>
        </p:nvGrpSpPr>
        <p:grpSpPr>
          <a:xfrm>
            <a:off x="7770812" y="3200400"/>
            <a:ext cx="540000" cy="540000"/>
            <a:chOff x="4951412" y="2743200"/>
            <a:chExt cx="2032000" cy="2032000"/>
          </a:xfrm>
        </p:grpSpPr>
        <p:pic>
          <p:nvPicPr>
            <p:cNvPr id="405" name="Picture 404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06" name="Picture 405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407" name="Group 406"/>
          <p:cNvGrpSpPr>
            <a:grpSpLocks noChangeAspect="1"/>
          </p:cNvGrpSpPr>
          <p:nvPr/>
        </p:nvGrpSpPr>
        <p:grpSpPr>
          <a:xfrm>
            <a:off x="7313612" y="5022600"/>
            <a:ext cx="540000" cy="540000"/>
            <a:chOff x="4951412" y="2743200"/>
            <a:chExt cx="2032000" cy="2032000"/>
          </a:xfrm>
        </p:grpSpPr>
        <p:pic>
          <p:nvPicPr>
            <p:cNvPr id="408" name="Picture 407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09" name="Picture 408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410" name="Group 409"/>
          <p:cNvGrpSpPr>
            <a:grpSpLocks noChangeAspect="1"/>
          </p:cNvGrpSpPr>
          <p:nvPr/>
        </p:nvGrpSpPr>
        <p:grpSpPr>
          <a:xfrm>
            <a:off x="8297612" y="5029200"/>
            <a:ext cx="540000" cy="540000"/>
            <a:chOff x="4951412" y="2743200"/>
            <a:chExt cx="2032000" cy="2032000"/>
          </a:xfrm>
        </p:grpSpPr>
        <p:pic>
          <p:nvPicPr>
            <p:cNvPr id="411" name="Picture 410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12" name="Picture 411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413" name="Group 412"/>
          <p:cNvGrpSpPr>
            <a:grpSpLocks noChangeAspect="1"/>
          </p:cNvGrpSpPr>
          <p:nvPr/>
        </p:nvGrpSpPr>
        <p:grpSpPr>
          <a:xfrm>
            <a:off x="9129212" y="5029200"/>
            <a:ext cx="540000" cy="540000"/>
            <a:chOff x="4951412" y="2743200"/>
            <a:chExt cx="2032000" cy="2032000"/>
          </a:xfrm>
        </p:grpSpPr>
        <p:pic>
          <p:nvPicPr>
            <p:cNvPr id="414" name="Picture 413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15" name="Picture 414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416" name="Group 415"/>
          <p:cNvGrpSpPr>
            <a:grpSpLocks noChangeAspect="1"/>
          </p:cNvGrpSpPr>
          <p:nvPr/>
        </p:nvGrpSpPr>
        <p:grpSpPr>
          <a:xfrm>
            <a:off x="10050212" y="5029200"/>
            <a:ext cx="540000" cy="540000"/>
            <a:chOff x="4951412" y="2743200"/>
            <a:chExt cx="2032000" cy="2032000"/>
          </a:xfrm>
        </p:grpSpPr>
        <p:pic>
          <p:nvPicPr>
            <p:cNvPr id="417" name="Picture 416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18" name="Picture 417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419" name="Group 418"/>
          <p:cNvGrpSpPr>
            <a:grpSpLocks noChangeAspect="1"/>
          </p:cNvGrpSpPr>
          <p:nvPr/>
        </p:nvGrpSpPr>
        <p:grpSpPr>
          <a:xfrm>
            <a:off x="10971212" y="5029200"/>
            <a:ext cx="540000" cy="540000"/>
            <a:chOff x="4951412" y="2743200"/>
            <a:chExt cx="2032000" cy="2032000"/>
          </a:xfrm>
        </p:grpSpPr>
        <p:pic>
          <p:nvPicPr>
            <p:cNvPr id="420" name="Picture 419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21" name="Picture 420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cxnSp>
        <p:nvCxnSpPr>
          <p:cNvPr id="422" name="Straight Arrow Connector 421"/>
          <p:cNvCxnSpPr>
            <a:stCxn id="406" idx="0"/>
            <a:endCxn id="409" idx="2"/>
          </p:cNvCxnSpPr>
          <p:nvPr/>
        </p:nvCxnSpPr>
        <p:spPr>
          <a:xfrm flipH="1">
            <a:off x="7583612" y="3740400"/>
            <a:ext cx="457200" cy="12822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Straight Arrow Connector 422"/>
          <p:cNvCxnSpPr>
            <a:stCxn id="403" idx="0"/>
            <a:endCxn id="412" idx="2"/>
          </p:cNvCxnSpPr>
          <p:nvPr/>
        </p:nvCxnSpPr>
        <p:spPr>
          <a:xfrm flipH="1">
            <a:off x="8567612" y="3740400"/>
            <a:ext cx="381000" cy="1288800"/>
          </a:xfrm>
          <a:prstGeom prst="straightConnector1">
            <a:avLst/>
          </a:prstGeom>
          <a:ln w="28575" cmpd="sng">
            <a:solidFill>
              <a:srgbClr val="E35F5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4" name="Straight Arrow Connector 423"/>
          <p:cNvCxnSpPr>
            <a:stCxn id="397" idx="0"/>
            <a:endCxn id="414" idx="0"/>
          </p:cNvCxnSpPr>
          <p:nvPr/>
        </p:nvCxnSpPr>
        <p:spPr>
          <a:xfrm flipH="1">
            <a:off x="9399212" y="3740400"/>
            <a:ext cx="463800" cy="1288800"/>
          </a:xfrm>
          <a:prstGeom prst="straightConnector1">
            <a:avLst/>
          </a:prstGeom>
          <a:ln w="28575" cmpd="sng">
            <a:solidFill>
              <a:schemeClr val="accent5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Straight Arrow Connector 424"/>
          <p:cNvCxnSpPr>
            <a:stCxn id="397" idx="0"/>
            <a:endCxn id="417" idx="0"/>
          </p:cNvCxnSpPr>
          <p:nvPr/>
        </p:nvCxnSpPr>
        <p:spPr>
          <a:xfrm>
            <a:off x="9863012" y="3740400"/>
            <a:ext cx="457200" cy="1288800"/>
          </a:xfrm>
          <a:prstGeom prst="straightConnector1">
            <a:avLst/>
          </a:prstGeom>
          <a:ln w="28575" cmpd="sng">
            <a:solidFill>
              <a:srgbClr val="E35F5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Straight Arrow Connector 425"/>
          <p:cNvCxnSpPr>
            <a:stCxn id="399" idx="2"/>
            <a:endCxn id="421" idx="2"/>
          </p:cNvCxnSpPr>
          <p:nvPr/>
        </p:nvCxnSpPr>
        <p:spPr>
          <a:xfrm>
            <a:off x="10777412" y="3733800"/>
            <a:ext cx="463800" cy="12954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Straight Arrow Connector 426"/>
          <p:cNvCxnSpPr>
            <a:stCxn id="406" idx="0"/>
            <a:endCxn id="412" idx="2"/>
          </p:cNvCxnSpPr>
          <p:nvPr/>
        </p:nvCxnSpPr>
        <p:spPr>
          <a:xfrm>
            <a:off x="8040812" y="3740400"/>
            <a:ext cx="526800" cy="12888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Straight Arrow Connector 427"/>
          <p:cNvCxnSpPr>
            <a:stCxn id="406" idx="0"/>
            <a:endCxn id="415" idx="2"/>
          </p:cNvCxnSpPr>
          <p:nvPr/>
        </p:nvCxnSpPr>
        <p:spPr>
          <a:xfrm>
            <a:off x="8040812" y="3740400"/>
            <a:ext cx="1358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Straight Arrow Connector 428"/>
          <p:cNvCxnSpPr>
            <a:stCxn id="403" idx="0"/>
            <a:endCxn id="408" idx="0"/>
          </p:cNvCxnSpPr>
          <p:nvPr/>
        </p:nvCxnSpPr>
        <p:spPr>
          <a:xfrm flipH="1">
            <a:off x="7583612" y="3740400"/>
            <a:ext cx="1365000" cy="1282200"/>
          </a:xfrm>
          <a:prstGeom prst="straightConnector1">
            <a:avLst/>
          </a:prstGeom>
          <a:ln w="28575" cmpd="sng">
            <a:solidFill>
              <a:schemeClr val="accent5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Straight Arrow Connector 429"/>
          <p:cNvCxnSpPr>
            <a:stCxn id="403" idx="0"/>
            <a:endCxn id="414" idx="0"/>
          </p:cNvCxnSpPr>
          <p:nvPr/>
        </p:nvCxnSpPr>
        <p:spPr>
          <a:xfrm>
            <a:off x="8948612" y="3740400"/>
            <a:ext cx="450600" cy="12888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Straight Arrow Connector 430"/>
          <p:cNvCxnSpPr>
            <a:stCxn id="403" idx="0"/>
            <a:endCxn id="418" idx="2"/>
          </p:cNvCxnSpPr>
          <p:nvPr/>
        </p:nvCxnSpPr>
        <p:spPr>
          <a:xfrm>
            <a:off x="8948612" y="3740400"/>
            <a:ext cx="1371600" cy="1288800"/>
          </a:xfrm>
          <a:prstGeom prst="straightConnector1">
            <a:avLst/>
          </a:prstGeom>
          <a:ln w="28575" cmpd="sng">
            <a:solidFill>
              <a:srgbClr val="E35F5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Straight Arrow Connector 431"/>
          <p:cNvCxnSpPr>
            <a:stCxn id="402" idx="2"/>
            <a:endCxn id="420" idx="0"/>
          </p:cNvCxnSpPr>
          <p:nvPr/>
        </p:nvCxnSpPr>
        <p:spPr>
          <a:xfrm>
            <a:off x="8948612" y="3740400"/>
            <a:ext cx="22926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Straight Arrow Connector 432"/>
          <p:cNvCxnSpPr>
            <a:stCxn id="400" idx="0"/>
            <a:endCxn id="418" idx="2"/>
          </p:cNvCxnSpPr>
          <p:nvPr/>
        </p:nvCxnSpPr>
        <p:spPr>
          <a:xfrm flipH="1">
            <a:off x="10320212" y="3733800"/>
            <a:ext cx="457200" cy="12954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Straight Arrow Connector 433"/>
          <p:cNvCxnSpPr>
            <a:stCxn id="400" idx="0"/>
            <a:endCxn id="414" idx="0"/>
          </p:cNvCxnSpPr>
          <p:nvPr/>
        </p:nvCxnSpPr>
        <p:spPr>
          <a:xfrm flipH="1">
            <a:off x="9399212" y="3733800"/>
            <a:ext cx="13782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5" name="TextBox 434"/>
          <p:cNvSpPr txBox="1"/>
          <p:nvPr/>
        </p:nvSpPr>
        <p:spPr>
          <a:xfrm>
            <a:off x="7389812" y="5048913"/>
            <a:ext cx="311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6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436" name="TextBox 435"/>
          <p:cNvSpPr txBox="1"/>
          <p:nvPr/>
        </p:nvSpPr>
        <p:spPr>
          <a:xfrm>
            <a:off x="8380412" y="5029200"/>
            <a:ext cx="311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7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437" name="TextBox 436"/>
          <p:cNvSpPr txBox="1"/>
          <p:nvPr/>
        </p:nvSpPr>
        <p:spPr>
          <a:xfrm>
            <a:off x="9221842" y="5048913"/>
            <a:ext cx="3053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8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10136242" y="5048913"/>
            <a:ext cx="311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9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10987370" y="5105400"/>
            <a:ext cx="4410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10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7850242" y="3200400"/>
            <a:ext cx="3062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2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8761412" y="3200400"/>
            <a:ext cx="2997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3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442" name="TextBox 441"/>
          <p:cNvSpPr txBox="1"/>
          <p:nvPr/>
        </p:nvSpPr>
        <p:spPr>
          <a:xfrm>
            <a:off x="9675812" y="3200400"/>
            <a:ext cx="3342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4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443" name="TextBox 442"/>
          <p:cNvSpPr txBox="1"/>
          <p:nvPr/>
        </p:nvSpPr>
        <p:spPr>
          <a:xfrm>
            <a:off x="10593442" y="3200400"/>
            <a:ext cx="3099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5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cxnSp>
        <p:nvCxnSpPr>
          <p:cNvPr id="444" name="Straight Arrow Connector 443"/>
          <p:cNvCxnSpPr>
            <a:stCxn id="396" idx="2"/>
            <a:endCxn id="408" idx="0"/>
          </p:cNvCxnSpPr>
          <p:nvPr/>
        </p:nvCxnSpPr>
        <p:spPr>
          <a:xfrm flipH="1">
            <a:off x="7583612" y="3740400"/>
            <a:ext cx="2279400" cy="12822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Arrow Connector 444"/>
          <p:cNvCxnSpPr>
            <a:stCxn id="400" idx="0"/>
            <a:endCxn id="409" idx="2"/>
          </p:cNvCxnSpPr>
          <p:nvPr/>
        </p:nvCxnSpPr>
        <p:spPr>
          <a:xfrm flipH="1">
            <a:off x="7583612" y="3733800"/>
            <a:ext cx="31938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Straight Arrow Connector 445"/>
          <p:cNvCxnSpPr>
            <a:stCxn id="396" idx="2"/>
            <a:endCxn id="411" idx="0"/>
          </p:cNvCxnSpPr>
          <p:nvPr/>
        </p:nvCxnSpPr>
        <p:spPr>
          <a:xfrm flipH="1">
            <a:off x="8567612" y="3740400"/>
            <a:ext cx="1295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Straight Arrow Connector 446"/>
          <p:cNvCxnSpPr>
            <a:stCxn id="400" idx="0"/>
            <a:endCxn id="412" idx="2"/>
          </p:cNvCxnSpPr>
          <p:nvPr/>
        </p:nvCxnSpPr>
        <p:spPr>
          <a:xfrm flipH="1">
            <a:off x="8567612" y="3733800"/>
            <a:ext cx="22098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Straight Arrow Connector 447"/>
          <p:cNvCxnSpPr>
            <a:stCxn id="406" idx="0"/>
            <a:endCxn id="418" idx="2"/>
          </p:cNvCxnSpPr>
          <p:nvPr/>
        </p:nvCxnSpPr>
        <p:spPr>
          <a:xfrm>
            <a:off x="8040812" y="3740400"/>
            <a:ext cx="2279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9" name="Straight Arrow Connector 448"/>
          <p:cNvCxnSpPr>
            <a:stCxn id="405" idx="2"/>
            <a:endCxn id="421" idx="2"/>
          </p:cNvCxnSpPr>
          <p:nvPr/>
        </p:nvCxnSpPr>
        <p:spPr>
          <a:xfrm>
            <a:off x="8040812" y="3740400"/>
            <a:ext cx="3200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0" name="Straight Arrow Connector 449"/>
          <p:cNvCxnSpPr>
            <a:stCxn id="397" idx="0"/>
            <a:endCxn id="420" idx="0"/>
          </p:cNvCxnSpPr>
          <p:nvPr/>
        </p:nvCxnSpPr>
        <p:spPr>
          <a:xfrm>
            <a:off x="9863012" y="3740400"/>
            <a:ext cx="13782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1" name="Group 450"/>
          <p:cNvGrpSpPr/>
          <p:nvPr/>
        </p:nvGrpSpPr>
        <p:grpSpPr>
          <a:xfrm>
            <a:off x="9066212" y="1828800"/>
            <a:ext cx="540000" cy="540000"/>
            <a:chOff x="2506412" y="1828800"/>
            <a:chExt cx="540000" cy="540000"/>
          </a:xfrm>
        </p:grpSpPr>
        <p:grpSp>
          <p:nvGrpSpPr>
            <p:cNvPr id="452" name="Group 451"/>
            <p:cNvGrpSpPr>
              <a:grpSpLocks noChangeAspect="1"/>
            </p:cNvGrpSpPr>
            <p:nvPr/>
          </p:nvGrpSpPr>
          <p:grpSpPr>
            <a:xfrm>
              <a:off x="2506412" y="1828800"/>
              <a:ext cx="540000" cy="540000"/>
              <a:chOff x="4951412" y="2743200"/>
              <a:chExt cx="2032000" cy="2032000"/>
            </a:xfrm>
          </p:grpSpPr>
          <p:pic>
            <p:nvPicPr>
              <p:cNvPr id="454" name="Picture 453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455" name="Picture 454" descr="semi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453" name="TextBox 452"/>
            <p:cNvSpPr txBox="1"/>
            <p:nvPr/>
          </p:nvSpPr>
          <p:spPr>
            <a:xfrm>
              <a:off x="2654435" y="1855113"/>
              <a:ext cx="3157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1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cxnSp>
        <p:nvCxnSpPr>
          <p:cNvPr id="456" name="Straight Arrow Connector 455"/>
          <p:cNvCxnSpPr>
            <a:stCxn id="454" idx="2"/>
            <a:endCxn id="405" idx="0"/>
          </p:cNvCxnSpPr>
          <p:nvPr/>
        </p:nvCxnSpPr>
        <p:spPr>
          <a:xfrm flipH="1">
            <a:off x="8040812" y="2368800"/>
            <a:ext cx="1295400" cy="8316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Straight Arrow Connector 456"/>
          <p:cNvCxnSpPr>
            <a:stCxn id="454" idx="2"/>
            <a:endCxn id="402" idx="0"/>
          </p:cNvCxnSpPr>
          <p:nvPr/>
        </p:nvCxnSpPr>
        <p:spPr>
          <a:xfrm flipH="1">
            <a:off x="8948612" y="2368800"/>
            <a:ext cx="387600" cy="8316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8" name="Straight Arrow Connector 457"/>
          <p:cNvCxnSpPr>
            <a:stCxn id="455" idx="0"/>
            <a:endCxn id="396" idx="0"/>
          </p:cNvCxnSpPr>
          <p:nvPr/>
        </p:nvCxnSpPr>
        <p:spPr>
          <a:xfrm>
            <a:off x="9336212" y="2368800"/>
            <a:ext cx="526800" cy="8316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9" name="Straight Arrow Connector 458"/>
          <p:cNvCxnSpPr>
            <a:stCxn id="454" idx="2"/>
            <a:endCxn id="443" idx="0"/>
          </p:cNvCxnSpPr>
          <p:nvPr/>
        </p:nvCxnSpPr>
        <p:spPr>
          <a:xfrm>
            <a:off x="9336212" y="2368800"/>
            <a:ext cx="1412195" cy="8316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124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Link Classification</a:t>
            </a:r>
            <a:endParaRPr lang="en-US" dirty="0"/>
          </a:p>
        </p:txBody>
      </p:sp>
      <p:sp>
        <p:nvSpPr>
          <p:cNvPr id="215" name="Right Arrow 214"/>
          <p:cNvSpPr/>
          <p:nvPr/>
        </p:nvSpPr>
        <p:spPr>
          <a:xfrm>
            <a:off x="4951412" y="3352800"/>
            <a:ext cx="2286000" cy="82296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329" name="Group 328"/>
          <p:cNvGrpSpPr>
            <a:grpSpLocks noChangeAspect="1"/>
          </p:cNvGrpSpPr>
          <p:nvPr/>
        </p:nvGrpSpPr>
        <p:grpSpPr>
          <a:xfrm>
            <a:off x="2735012" y="3207000"/>
            <a:ext cx="540000" cy="540000"/>
            <a:chOff x="4951412" y="2743200"/>
            <a:chExt cx="2032000" cy="2032000"/>
          </a:xfrm>
        </p:grpSpPr>
        <p:pic>
          <p:nvPicPr>
            <p:cNvPr id="330" name="Picture 329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31" name="Picture 330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32" name="Group 331"/>
          <p:cNvGrpSpPr>
            <a:grpSpLocks noChangeAspect="1"/>
          </p:cNvGrpSpPr>
          <p:nvPr/>
        </p:nvGrpSpPr>
        <p:grpSpPr>
          <a:xfrm>
            <a:off x="3649412" y="3200400"/>
            <a:ext cx="540000" cy="540000"/>
            <a:chOff x="4951412" y="2743200"/>
            <a:chExt cx="2032000" cy="2032000"/>
          </a:xfrm>
        </p:grpSpPr>
        <p:pic>
          <p:nvPicPr>
            <p:cNvPr id="333" name="Picture 332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34" name="Picture 333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35" name="Group 334"/>
          <p:cNvGrpSpPr>
            <a:grpSpLocks noChangeAspect="1"/>
          </p:cNvGrpSpPr>
          <p:nvPr/>
        </p:nvGrpSpPr>
        <p:grpSpPr>
          <a:xfrm>
            <a:off x="1820612" y="3207000"/>
            <a:ext cx="540000" cy="540000"/>
            <a:chOff x="4951412" y="2743200"/>
            <a:chExt cx="2032000" cy="2032000"/>
          </a:xfrm>
        </p:grpSpPr>
        <p:pic>
          <p:nvPicPr>
            <p:cNvPr id="336" name="Picture 335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37" name="Picture 336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38" name="Group 337"/>
          <p:cNvGrpSpPr>
            <a:grpSpLocks noChangeAspect="1"/>
          </p:cNvGrpSpPr>
          <p:nvPr/>
        </p:nvGrpSpPr>
        <p:grpSpPr>
          <a:xfrm>
            <a:off x="912812" y="3207000"/>
            <a:ext cx="540000" cy="540000"/>
            <a:chOff x="4951412" y="2743200"/>
            <a:chExt cx="2032000" cy="2032000"/>
          </a:xfrm>
        </p:grpSpPr>
        <p:pic>
          <p:nvPicPr>
            <p:cNvPr id="339" name="Picture 338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40" name="Picture 339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41" name="Group 340"/>
          <p:cNvGrpSpPr>
            <a:grpSpLocks noChangeAspect="1"/>
          </p:cNvGrpSpPr>
          <p:nvPr/>
        </p:nvGrpSpPr>
        <p:grpSpPr>
          <a:xfrm>
            <a:off x="455612" y="5029200"/>
            <a:ext cx="540000" cy="540000"/>
            <a:chOff x="4951412" y="2743200"/>
            <a:chExt cx="2032000" cy="2032000"/>
          </a:xfrm>
        </p:grpSpPr>
        <p:pic>
          <p:nvPicPr>
            <p:cNvPr id="342" name="Picture 341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43" name="Picture 342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44" name="Group 343"/>
          <p:cNvGrpSpPr>
            <a:grpSpLocks noChangeAspect="1"/>
          </p:cNvGrpSpPr>
          <p:nvPr/>
        </p:nvGrpSpPr>
        <p:grpSpPr>
          <a:xfrm>
            <a:off x="1439612" y="5035800"/>
            <a:ext cx="540000" cy="540000"/>
            <a:chOff x="4951412" y="2743200"/>
            <a:chExt cx="2032000" cy="2032000"/>
          </a:xfrm>
        </p:grpSpPr>
        <p:pic>
          <p:nvPicPr>
            <p:cNvPr id="345" name="Picture 344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46" name="Picture 345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47" name="Group 346"/>
          <p:cNvGrpSpPr>
            <a:grpSpLocks noChangeAspect="1"/>
          </p:cNvGrpSpPr>
          <p:nvPr/>
        </p:nvGrpSpPr>
        <p:grpSpPr>
          <a:xfrm>
            <a:off x="2271212" y="5035800"/>
            <a:ext cx="540000" cy="540000"/>
            <a:chOff x="4951412" y="2743200"/>
            <a:chExt cx="2032000" cy="2032000"/>
          </a:xfrm>
        </p:grpSpPr>
        <p:pic>
          <p:nvPicPr>
            <p:cNvPr id="348" name="Picture 347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49" name="Picture 348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50" name="Group 349"/>
          <p:cNvGrpSpPr>
            <a:grpSpLocks noChangeAspect="1"/>
          </p:cNvGrpSpPr>
          <p:nvPr/>
        </p:nvGrpSpPr>
        <p:grpSpPr>
          <a:xfrm>
            <a:off x="3192212" y="5035800"/>
            <a:ext cx="540000" cy="540000"/>
            <a:chOff x="4951412" y="2743200"/>
            <a:chExt cx="2032000" cy="2032000"/>
          </a:xfrm>
        </p:grpSpPr>
        <p:pic>
          <p:nvPicPr>
            <p:cNvPr id="351" name="Picture 350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52" name="Picture 351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53" name="Group 352"/>
          <p:cNvGrpSpPr>
            <a:grpSpLocks noChangeAspect="1"/>
          </p:cNvGrpSpPr>
          <p:nvPr/>
        </p:nvGrpSpPr>
        <p:grpSpPr>
          <a:xfrm>
            <a:off x="4113212" y="5035800"/>
            <a:ext cx="540000" cy="540000"/>
            <a:chOff x="4951412" y="2743200"/>
            <a:chExt cx="2032000" cy="2032000"/>
          </a:xfrm>
        </p:grpSpPr>
        <p:pic>
          <p:nvPicPr>
            <p:cNvPr id="354" name="Picture 353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55" name="Picture 354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cxnSp>
        <p:nvCxnSpPr>
          <p:cNvPr id="356" name="Straight Arrow Connector 355"/>
          <p:cNvCxnSpPr>
            <a:stCxn id="340" idx="0"/>
            <a:endCxn id="343" idx="2"/>
          </p:cNvCxnSpPr>
          <p:nvPr/>
        </p:nvCxnSpPr>
        <p:spPr>
          <a:xfrm flipH="1">
            <a:off x="725612" y="3747000"/>
            <a:ext cx="457200" cy="12822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Straight Arrow Connector 356"/>
          <p:cNvCxnSpPr>
            <a:stCxn id="337" idx="0"/>
            <a:endCxn id="346" idx="2"/>
          </p:cNvCxnSpPr>
          <p:nvPr/>
        </p:nvCxnSpPr>
        <p:spPr>
          <a:xfrm flipH="1">
            <a:off x="1709612" y="3747000"/>
            <a:ext cx="3810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Straight Arrow Connector 357"/>
          <p:cNvCxnSpPr>
            <a:stCxn id="331" idx="0"/>
            <a:endCxn id="348" idx="0"/>
          </p:cNvCxnSpPr>
          <p:nvPr/>
        </p:nvCxnSpPr>
        <p:spPr>
          <a:xfrm flipH="1">
            <a:off x="2541212" y="3747000"/>
            <a:ext cx="4638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Straight Arrow Connector 358"/>
          <p:cNvCxnSpPr>
            <a:stCxn id="331" idx="0"/>
            <a:endCxn id="351" idx="0"/>
          </p:cNvCxnSpPr>
          <p:nvPr/>
        </p:nvCxnSpPr>
        <p:spPr>
          <a:xfrm>
            <a:off x="3005012" y="3747000"/>
            <a:ext cx="4572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Straight Arrow Connector 359"/>
          <p:cNvCxnSpPr>
            <a:stCxn id="333" idx="2"/>
            <a:endCxn id="355" idx="2"/>
          </p:cNvCxnSpPr>
          <p:nvPr/>
        </p:nvCxnSpPr>
        <p:spPr>
          <a:xfrm>
            <a:off x="3919412" y="3740400"/>
            <a:ext cx="4638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Straight Arrow Connector 360"/>
          <p:cNvCxnSpPr>
            <a:stCxn id="340" idx="0"/>
            <a:endCxn id="346" idx="2"/>
          </p:cNvCxnSpPr>
          <p:nvPr/>
        </p:nvCxnSpPr>
        <p:spPr>
          <a:xfrm>
            <a:off x="1182812" y="3747000"/>
            <a:ext cx="5268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Straight Arrow Connector 361"/>
          <p:cNvCxnSpPr>
            <a:stCxn id="340" idx="0"/>
            <a:endCxn id="349" idx="2"/>
          </p:cNvCxnSpPr>
          <p:nvPr/>
        </p:nvCxnSpPr>
        <p:spPr>
          <a:xfrm>
            <a:off x="1182812" y="3747000"/>
            <a:ext cx="1358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Straight Arrow Connector 362"/>
          <p:cNvCxnSpPr>
            <a:stCxn id="337" idx="0"/>
            <a:endCxn id="342" idx="0"/>
          </p:cNvCxnSpPr>
          <p:nvPr/>
        </p:nvCxnSpPr>
        <p:spPr>
          <a:xfrm flipH="1">
            <a:off x="725612" y="3747000"/>
            <a:ext cx="1365000" cy="12822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Straight Arrow Connector 363"/>
          <p:cNvCxnSpPr>
            <a:stCxn id="337" idx="0"/>
            <a:endCxn id="348" idx="0"/>
          </p:cNvCxnSpPr>
          <p:nvPr/>
        </p:nvCxnSpPr>
        <p:spPr>
          <a:xfrm>
            <a:off x="2090612" y="3747000"/>
            <a:ext cx="4506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Straight Arrow Connector 364"/>
          <p:cNvCxnSpPr>
            <a:stCxn id="337" idx="0"/>
            <a:endCxn id="352" idx="2"/>
          </p:cNvCxnSpPr>
          <p:nvPr/>
        </p:nvCxnSpPr>
        <p:spPr>
          <a:xfrm>
            <a:off x="2090612" y="3747000"/>
            <a:ext cx="13716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6" name="Straight Arrow Connector 365"/>
          <p:cNvCxnSpPr>
            <a:stCxn id="336" idx="2"/>
            <a:endCxn id="354" idx="0"/>
          </p:cNvCxnSpPr>
          <p:nvPr/>
        </p:nvCxnSpPr>
        <p:spPr>
          <a:xfrm>
            <a:off x="2090612" y="3747000"/>
            <a:ext cx="22926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Straight Arrow Connector 366"/>
          <p:cNvCxnSpPr>
            <a:stCxn id="334" idx="0"/>
            <a:endCxn id="352" idx="2"/>
          </p:cNvCxnSpPr>
          <p:nvPr/>
        </p:nvCxnSpPr>
        <p:spPr>
          <a:xfrm flipH="1">
            <a:off x="3462212" y="3740400"/>
            <a:ext cx="4572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Arrow Connector 367"/>
          <p:cNvCxnSpPr>
            <a:stCxn id="334" idx="0"/>
            <a:endCxn id="348" idx="0"/>
          </p:cNvCxnSpPr>
          <p:nvPr/>
        </p:nvCxnSpPr>
        <p:spPr>
          <a:xfrm flipH="1">
            <a:off x="2541212" y="3740400"/>
            <a:ext cx="13782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" name="TextBox 368"/>
          <p:cNvSpPr txBox="1"/>
          <p:nvPr/>
        </p:nvSpPr>
        <p:spPr>
          <a:xfrm>
            <a:off x="531812" y="5055513"/>
            <a:ext cx="311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6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0" name="TextBox 369"/>
          <p:cNvSpPr txBox="1"/>
          <p:nvPr/>
        </p:nvSpPr>
        <p:spPr>
          <a:xfrm>
            <a:off x="1522412" y="5035800"/>
            <a:ext cx="311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7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1" name="TextBox 370"/>
          <p:cNvSpPr txBox="1"/>
          <p:nvPr/>
        </p:nvSpPr>
        <p:spPr>
          <a:xfrm>
            <a:off x="2363842" y="5055513"/>
            <a:ext cx="3053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8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2" name="TextBox 371"/>
          <p:cNvSpPr txBox="1"/>
          <p:nvPr/>
        </p:nvSpPr>
        <p:spPr>
          <a:xfrm>
            <a:off x="3278242" y="5055513"/>
            <a:ext cx="311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9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3" name="TextBox 372"/>
          <p:cNvSpPr txBox="1"/>
          <p:nvPr/>
        </p:nvSpPr>
        <p:spPr>
          <a:xfrm>
            <a:off x="4129370" y="5112000"/>
            <a:ext cx="4410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10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4" name="TextBox 373"/>
          <p:cNvSpPr txBox="1"/>
          <p:nvPr/>
        </p:nvSpPr>
        <p:spPr>
          <a:xfrm>
            <a:off x="992242" y="3207000"/>
            <a:ext cx="3062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2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5" name="TextBox 374"/>
          <p:cNvSpPr txBox="1"/>
          <p:nvPr/>
        </p:nvSpPr>
        <p:spPr>
          <a:xfrm>
            <a:off x="1903412" y="3207000"/>
            <a:ext cx="2997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3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6" name="TextBox 375"/>
          <p:cNvSpPr txBox="1"/>
          <p:nvPr/>
        </p:nvSpPr>
        <p:spPr>
          <a:xfrm>
            <a:off x="2817812" y="3207000"/>
            <a:ext cx="3342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4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7" name="TextBox 376"/>
          <p:cNvSpPr txBox="1"/>
          <p:nvPr/>
        </p:nvSpPr>
        <p:spPr>
          <a:xfrm>
            <a:off x="3735442" y="3207000"/>
            <a:ext cx="3099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5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cxnSp>
        <p:nvCxnSpPr>
          <p:cNvPr id="378" name="Straight Arrow Connector 377"/>
          <p:cNvCxnSpPr>
            <a:stCxn id="330" idx="2"/>
            <a:endCxn id="342" idx="0"/>
          </p:cNvCxnSpPr>
          <p:nvPr/>
        </p:nvCxnSpPr>
        <p:spPr>
          <a:xfrm flipH="1">
            <a:off x="725612" y="3747000"/>
            <a:ext cx="2279400" cy="12822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Straight Arrow Connector 378"/>
          <p:cNvCxnSpPr>
            <a:stCxn id="334" idx="0"/>
            <a:endCxn id="343" idx="2"/>
          </p:cNvCxnSpPr>
          <p:nvPr/>
        </p:nvCxnSpPr>
        <p:spPr>
          <a:xfrm flipH="1">
            <a:off x="725612" y="3740400"/>
            <a:ext cx="31938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Straight Arrow Connector 379"/>
          <p:cNvCxnSpPr>
            <a:stCxn id="330" idx="2"/>
            <a:endCxn id="345" idx="0"/>
          </p:cNvCxnSpPr>
          <p:nvPr/>
        </p:nvCxnSpPr>
        <p:spPr>
          <a:xfrm flipH="1">
            <a:off x="1709612" y="3747000"/>
            <a:ext cx="1295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Straight Arrow Connector 380"/>
          <p:cNvCxnSpPr>
            <a:stCxn id="334" idx="0"/>
            <a:endCxn id="346" idx="2"/>
          </p:cNvCxnSpPr>
          <p:nvPr/>
        </p:nvCxnSpPr>
        <p:spPr>
          <a:xfrm flipH="1">
            <a:off x="1709612" y="3740400"/>
            <a:ext cx="2209800" cy="12954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Straight Arrow Connector 381"/>
          <p:cNvCxnSpPr>
            <a:stCxn id="340" idx="0"/>
            <a:endCxn id="352" idx="2"/>
          </p:cNvCxnSpPr>
          <p:nvPr/>
        </p:nvCxnSpPr>
        <p:spPr>
          <a:xfrm>
            <a:off x="1182812" y="3747000"/>
            <a:ext cx="2279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Straight Arrow Connector 382"/>
          <p:cNvCxnSpPr>
            <a:stCxn id="339" idx="2"/>
            <a:endCxn id="355" idx="2"/>
          </p:cNvCxnSpPr>
          <p:nvPr/>
        </p:nvCxnSpPr>
        <p:spPr>
          <a:xfrm>
            <a:off x="1182812" y="3747000"/>
            <a:ext cx="32004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4" name="Straight Arrow Connector 383"/>
          <p:cNvCxnSpPr>
            <a:stCxn id="331" idx="0"/>
            <a:endCxn id="354" idx="0"/>
          </p:cNvCxnSpPr>
          <p:nvPr/>
        </p:nvCxnSpPr>
        <p:spPr>
          <a:xfrm>
            <a:off x="3005012" y="3747000"/>
            <a:ext cx="1378200" cy="12888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5" name="Group 384"/>
          <p:cNvGrpSpPr/>
          <p:nvPr/>
        </p:nvGrpSpPr>
        <p:grpSpPr>
          <a:xfrm>
            <a:off x="2208212" y="1835400"/>
            <a:ext cx="540000" cy="540000"/>
            <a:chOff x="2506412" y="1828800"/>
            <a:chExt cx="540000" cy="540000"/>
          </a:xfrm>
        </p:grpSpPr>
        <p:grpSp>
          <p:nvGrpSpPr>
            <p:cNvPr id="386" name="Group 385"/>
            <p:cNvGrpSpPr>
              <a:grpSpLocks noChangeAspect="1"/>
            </p:cNvGrpSpPr>
            <p:nvPr/>
          </p:nvGrpSpPr>
          <p:grpSpPr>
            <a:xfrm>
              <a:off x="2506412" y="1828800"/>
              <a:ext cx="540000" cy="540000"/>
              <a:chOff x="4951412" y="2743200"/>
              <a:chExt cx="2032000" cy="2032000"/>
            </a:xfrm>
          </p:grpSpPr>
          <p:pic>
            <p:nvPicPr>
              <p:cNvPr id="388" name="Picture 387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389" name="Picture 388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387" name="TextBox 386"/>
            <p:cNvSpPr txBox="1"/>
            <p:nvPr/>
          </p:nvSpPr>
          <p:spPr>
            <a:xfrm>
              <a:off x="2654435" y="1855113"/>
              <a:ext cx="3157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1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cxnSp>
        <p:nvCxnSpPr>
          <p:cNvPr id="390" name="Straight Arrow Connector 389"/>
          <p:cNvCxnSpPr>
            <a:stCxn id="388" idx="2"/>
            <a:endCxn id="339" idx="0"/>
          </p:cNvCxnSpPr>
          <p:nvPr/>
        </p:nvCxnSpPr>
        <p:spPr>
          <a:xfrm flipH="1">
            <a:off x="1182812" y="2375400"/>
            <a:ext cx="1295400" cy="8316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Straight Arrow Connector 390"/>
          <p:cNvCxnSpPr>
            <a:stCxn id="388" idx="2"/>
            <a:endCxn id="336" idx="0"/>
          </p:cNvCxnSpPr>
          <p:nvPr/>
        </p:nvCxnSpPr>
        <p:spPr>
          <a:xfrm flipH="1">
            <a:off x="2090612" y="2375400"/>
            <a:ext cx="387600" cy="8316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Straight Arrow Connector 391"/>
          <p:cNvCxnSpPr>
            <a:stCxn id="389" idx="0"/>
            <a:endCxn id="330" idx="0"/>
          </p:cNvCxnSpPr>
          <p:nvPr/>
        </p:nvCxnSpPr>
        <p:spPr>
          <a:xfrm>
            <a:off x="2478212" y="2375400"/>
            <a:ext cx="526800" cy="8316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Straight Arrow Connector 392"/>
          <p:cNvCxnSpPr>
            <a:stCxn id="388" idx="2"/>
            <a:endCxn id="377" idx="0"/>
          </p:cNvCxnSpPr>
          <p:nvPr/>
        </p:nvCxnSpPr>
        <p:spPr>
          <a:xfrm>
            <a:off x="2478212" y="2375400"/>
            <a:ext cx="1412195" cy="831600"/>
          </a:xfrm>
          <a:prstGeom prst="straightConnector1">
            <a:avLst/>
          </a:prstGeom>
          <a:ln w="28575" cmpd="sng">
            <a:solidFill>
              <a:srgbClr val="FFFFF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4" name="Rectangle 393"/>
          <p:cNvSpPr/>
          <p:nvPr/>
        </p:nvSpPr>
        <p:spPr>
          <a:xfrm>
            <a:off x="379412" y="6019800"/>
            <a:ext cx="11506200" cy="6096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DK Crayon Crumble"/>
                <a:cs typeface="DK Crayon Crumble"/>
              </a:rPr>
              <a:t>Identify the </a:t>
            </a:r>
            <a:r>
              <a:rPr lang="en-US" sz="3600" dirty="0">
                <a:solidFill>
                  <a:srgbClr val="E35F5F"/>
                </a:solidFill>
                <a:latin typeface="DK Crayon Crumble"/>
                <a:cs typeface="DK Crayon Crumble"/>
              </a:rPr>
              <a:t>weak </a:t>
            </a:r>
            <a:r>
              <a:rPr lang="en-US" sz="3600" dirty="0">
                <a:solidFill>
                  <a:schemeClr val="tx1"/>
                </a:solidFill>
                <a:latin typeface="DK Crayon Crumble"/>
                <a:cs typeface="DK Crayon Crumble"/>
              </a:rPr>
              <a:t>links having </a:t>
            </a:r>
            <a:r>
              <a:rPr lang="en-US" sz="36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RSSI &lt;&lt; RSSI</a:t>
            </a:r>
            <a:r>
              <a:rPr lang="en-US" sz="3600" baseline="-250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s</a:t>
            </a:r>
            <a:endParaRPr lang="en-US" sz="3600" baseline="30000" dirty="0">
              <a:solidFill>
                <a:srgbClr val="E35F5F"/>
              </a:solidFill>
              <a:latin typeface="DK Crayon Crumble"/>
              <a:cs typeface="DK Crayon Crumble"/>
            </a:endParaRPr>
          </a:p>
        </p:txBody>
      </p:sp>
      <p:grpSp>
        <p:nvGrpSpPr>
          <p:cNvPr id="135" name="Group 134"/>
          <p:cNvGrpSpPr>
            <a:grpSpLocks noChangeAspect="1"/>
          </p:cNvGrpSpPr>
          <p:nvPr/>
        </p:nvGrpSpPr>
        <p:grpSpPr>
          <a:xfrm>
            <a:off x="9593012" y="3200400"/>
            <a:ext cx="540000" cy="540000"/>
            <a:chOff x="4951412" y="2743200"/>
            <a:chExt cx="2032000" cy="2032000"/>
          </a:xfrm>
        </p:grpSpPr>
        <p:pic>
          <p:nvPicPr>
            <p:cNvPr id="136" name="Picture 135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37" name="Picture 136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38" name="Group 137"/>
          <p:cNvGrpSpPr>
            <a:grpSpLocks noChangeAspect="1"/>
          </p:cNvGrpSpPr>
          <p:nvPr/>
        </p:nvGrpSpPr>
        <p:grpSpPr>
          <a:xfrm>
            <a:off x="10507412" y="3193800"/>
            <a:ext cx="540000" cy="540000"/>
            <a:chOff x="4951412" y="2743200"/>
            <a:chExt cx="2032000" cy="2032000"/>
          </a:xfrm>
        </p:grpSpPr>
        <p:pic>
          <p:nvPicPr>
            <p:cNvPr id="139" name="Picture 138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40" name="Picture 139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41" name="Group 140"/>
          <p:cNvGrpSpPr>
            <a:grpSpLocks noChangeAspect="1"/>
          </p:cNvGrpSpPr>
          <p:nvPr/>
        </p:nvGrpSpPr>
        <p:grpSpPr>
          <a:xfrm>
            <a:off x="8678612" y="3200400"/>
            <a:ext cx="540000" cy="540000"/>
            <a:chOff x="4951412" y="2743200"/>
            <a:chExt cx="2032000" cy="2032000"/>
          </a:xfrm>
        </p:grpSpPr>
        <p:pic>
          <p:nvPicPr>
            <p:cNvPr id="142" name="Picture 141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43" name="Picture 142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44" name="Group 143"/>
          <p:cNvGrpSpPr>
            <a:grpSpLocks noChangeAspect="1"/>
          </p:cNvGrpSpPr>
          <p:nvPr/>
        </p:nvGrpSpPr>
        <p:grpSpPr>
          <a:xfrm>
            <a:off x="7770812" y="3200400"/>
            <a:ext cx="540000" cy="540000"/>
            <a:chOff x="4951412" y="2743200"/>
            <a:chExt cx="2032000" cy="2032000"/>
          </a:xfrm>
        </p:grpSpPr>
        <p:pic>
          <p:nvPicPr>
            <p:cNvPr id="145" name="Picture 144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46" name="Picture 145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47" name="Group 146"/>
          <p:cNvGrpSpPr>
            <a:grpSpLocks noChangeAspect="1"/>
          </p:cNvGrpSpPr>
          <p:nvPr/>
        </p:nvGrpSpPr>
        <p:grpSpPr>
          <a:xfrm>
            <a:off x="7313612" y="5022600"/>
            <a:ext cx="540000" cy="540000"/>
            <a:chOff x="4951412" y="2743200"/>
            <a:chExt cx="2032000" cy="2032000"/>
          </a:xfrm>
        </p:grpSpPr>
        <p:pic>
          <p:nvPicPr>
            <p:cNvPr id="148" name="Picture 147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49" name="Picture 148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50" name="Group 149"/>
          <p:cNvGrpSpPr>
            <a:grpSpLocks noChangeAspect="1"/>
          </p:cNvGrpSpPr>
          <p:nvPr/>
        </p:nvGrpSpPr>
        <p:grpSpPr>
          <a:xfrm>
            <a:off x="8297612" y="5029200"/>
            <a:ext cx="540000" cy="540000"/>
            <a:chOff x="4951412" y="2743200"/>
            <a:chExt cx="2032000" cy="2032000"/>
          </a:xfrm>
        </p:grpSpPr>
        <p:pic>
          <p:nvPicPr>
            <p:cNvPr id="151" name="Picture 150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52" name="Picture 151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53" name="Group 152"/>
          <p:cNvGrpSpPr>
            <a:grpSpLocks noChangeAspect="1"/>
          </p:cNvGrpSpPr>
          <p:nvPr/>
        </p:nvGrpSpPr>
        <p:grpSpPr>
          <a:xfrm>
            <a:off x="9129212" y="5029200"/>
            <a:ext cx="540000" cy="540000"/>
            <a:chOff x="4951412" y="2743200"/>
            <a:chExt cx="2032000" cy="2032000"/>
          </a:xfrm>
        </p:grpSpPr>
        <p:pic>
          <p:nvPicPr>
            <p:cNvPr id="154" name="Picture 153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55" name="Picture 154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10050212" y="5029200"/>
            <a:ext cx="540000" cy="540000"/>
            <a:chOff x="4951412" y="2743200"/>
            <a:chExt cx="2032000" cy="2032000"/>
          </a:xfrm>
        </p:grpSpPr>
        <p:pic>
          <p:nvPicPr>
            <p:cNvPr id="157" name="Picture 156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58" name="Picture 157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59" name="Group 158"/>
          <p:cNvGrpSpPr>
            <a:grpSpLocks noChangeAspect="1"/>
          </p:cNvGrpSpPr>
          <p:nvPr/>
        </p:nvGrpSpPr>
        <p:grpSpPr>
          <a:xfrm>
            <a:off x="10971212" y="5029200"/>
            <a:ext cx="540000" cy="540000"/>
            <a:chOff x="4951412" y="2743200"/>
            <a:chExt cx="2032000" cy="2032000"/>
          </a:xfrm>
        </p:grpSpPr>
        <p:pic>
          <p:nvPicPr>
            <p:cNvPr id="160" name="Picture 159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61" name="Picture 160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cxnSp>
        <p:nvCxnSpPr>
          <p:cNvPr id="162" name="Straight Arrow Connector 161"/>
          <p:cNvCxnSpPr>
            <a:stCxn id="146" idx="0"/>
            <a:endCxn id="149" idx="2"/>
          </p:cNvCxnSpPr>
          <p:nvPr/>
        </p:nvCxnSpPr>
        <p:spPr>
          <a:xfrm flipH="1">
            <a:off x="7583612" y="3740400"/>
            <a:ext cx="457200" cy="12822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143" idx="0"/>
            <a:endCxn id="152" idx="2"/>
          </p:cNvCxnSpPr>
          <p:nvPr/>
        </p:nvCxnSpPr>
        <p:spPr>
          <a:xfrm flipH="1">
            <a:off x="8567612" y="3740400"/>
            <a:ext cx="381000" cy="1288800"/>
          </a:xfrm>
          <a:prstGeom prst="straightConnector1">
            <a:avLst/>
          </a:prstGeom>
          <a:ln w="28575" cmpd="sng">
            <a:solidFill>
              <a:srgbClr val="E35F5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137" idx="0"/>
            <a:endCxn id="154" idx="0"/>
          </p:cNvCxnSpPr>
          <p:nvPr/>
        </p:nvCxnSpPr>
        <p:spPr>
          <a:xfrm flipH="1">
            <a:off x="9399212" y="3740400"/>
            <a:ext cx="463800" cy="1288800"/>
          </a:xfrm>
          <a:prstGeom prst="straightConnector1">
            <a:avLst/>
          </a:prstGeom>
          <a:ln w="28575" cmpd="sng">
            <a:solidFill>
              <a:schemeClr val="accent5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137" idx="0"/>
            <a:endCxn id="157" idx="0"/>
          </p:cNvCxnSpPr>
          <p:nvPr/>
        </p:nvCxnSpPr>
        <p:spPr>
          <a:xfrm>
            <a:off x="9863012" y="3740400"/>
            <a:ext cx="457200" cy="1288800"/>
          </a:xfrm>
          <a:prstGeom prst="straightConnector1">
            <a:avLst/>
          </a:prstGeom>
          <a:ln w="28575" cmpd="sng">
            <a:solidFill>
              <a:srgbClr val="E35F5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>
            <a:stCxn id="139" idx="2"/>
            <a:endCxn id="161" idx="2"/>
          </p:cNvCxnSpPr>
          <p:nvPr/>
        </p:nvCxnSpPr>
        <p:spPr>
          <a:xfrm>
            <a:off x="10777412" y="3733800"/>
            <a:ext cx="463800" cy="12954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>
            <a:stCxn id="146" idx="0"/>
            <a:endCxn id="152" idx="2"/>
          </p:cNvCxnSpPr>
          <p:nvPr/>
        </p:nvCxnSpPr>
        <p:spPr>
          <a:xfrm>
            <a:off x="8040812" y="3740400"/>
            <a:ext cx="526800" cy="12888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146" idx="0"/>
            <a:endCxn id="155" idx="2"/>
          </p:cNvCxnSpPr>
          <p:nvPr/>
        </p:nvCxnSpPr>
        <p:spPr>
          <a:xfrm>
            <a:off x="8040812" y="3740400"/>
            <a:ext cx="1358400" cy="1288800"/>
          </a:xfrm>
          <a:prstGeom prst="straightConnector1">
            <a:avLst/>
          </a:prstGeom>
          <a:ln w="3175" cmpd="sng">
            <a:solidFill>
              <a:schemeClr val="accent6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>
            <a:stCxn id="143" idx="0"/>
            <a:endCxn id="148" idx="0"/>
          </p:cNvCxnSpPr>
          <p:nvPr/>
        </p:nvCxnSpPr>
        <p:spPr>
          <a:xfrm flipH="1">
            <a:off x="7583612" y="3740400"/>
            <a:ext cx="1365000" cy="1282200"/>
          </a:xfrm>
          <a:prstGeom prst="straightConnector1">
            <a:avLst/>
          </a:prstGeom>
          <a:ln w="28575" cmpd="sng">
            <a:solidFill>
              <a:schemeClr val="accent5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143" idx="0"/>
            <a:endCxn id="154" idx="0"/>
          </p:cNvCxnSpPr>
          <p:nvPr/>
        </p:nvCxnSpPr>
        <p:spPr>
          <a:xfrm>
            <a:off x="8948612" y="3740400"/>
            <a:ext cx="450600" cy="12888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143" idx="0"/>
            <a:endCxn id="158" idx="2"/>
          </p:cNvCxnSpPr>
          <p:nvPr/>
        </p:nvCxnSpPr>
        <p:spPr>
          <a:xfrm>
            <a:off x="8948612" y="3740400"/>
            <a:ext cx="1371600" cy="1288800"/>
          </a:xfrm>
          <a:prstGeom prst="straightConnector1">
            <a:avLst/>
          </a:prstGeom>
          <a:ln w="28575" cmpd="sng">
            <a:solidFill>
              <a:srgbClr val="E35F5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>
            <a:stCxn id="142" idx="2"/>
            <a:endCxn id="160" idx="0"/>
          </p:cNvCxnSpPr>
          <p:nvPr/>
        </p:nvCxnSpPr>
        <p:spPr>
          <a:xfrm>
            <a:off x="8948612" y="3740400"/>
            <a:ext cx="22926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40" idx="0"/>
            <a:endCxn id="158" idx="2"/>
          </p:cNvCxnSpPr>
          <p:nvPr/>
        </p:nvCxnSpPr>
        <p:spPr>
          <a:xfrm flipH="1">
            <a:off x="10320212" y="3733800"/>
            <a:ext cx="457200" cy="12954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40" idx="0"/>
            <a:endCxn id="154" idx="0"/>
          </p:cNvCxnSpPr>
          <p:nvPr/>
        </p:nvCxnSpPr>
        <p:spPr>
          <a:xfrm flipH="1">
            <a:off x="9399212" y="3733800"/>
            <a:ext cx="1378200" cy="12954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/>
          <p:cNvSpPr txBox="1"/>
          <p:nvPr/>
        </p:nvSpPr>
        <p:spPr>
          <a:xfrm>
            <a:off x="7389812" y="5048913"/>
            <a:ext cx="311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6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8380412" y="5029200"/>
            <a:ext cx="3114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7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9221842" y="5048913"/>
            <a:ext cx="3053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8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0136242" y="5048913"/>
            <a:ext cx="3111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9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0987370" y="5105400"/>
            <a:ext cx="4410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10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7850242" y="3200400"/>
            <a:ext cx="3062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2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8761412" y="3200400"/>
            <a:ext cx="2997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3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9675812" y="3200400"/>
            <a:ext cx="3342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4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10593442" y="3200400"/>
            <a:ext cx="3099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5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cxnSp>
        <p:nvCxnSpPr>
          <p:cNvPr id="184" name="Straight Arrow Connector 183"/>
          <p:cNvCxnSpPr>
            <a:stCxn id="136" idx="2"/>
            <a:endCxn id="148" idx="0"/>
          </p:cNvCxnSpPr>
          <p:nvPr/>
        </p:nvCxnSpPr>
        <p:spPr>
          <a:xfrm flipH="1">
            <a:off x="7583612" y="3740400"/>
            <a:ext cx="2279400" cy="12822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>
            <a:stCxn id="140" idx="0"/>
            <a:endCxn id="149" idx="2"/>
          </p:cNvCxnSpPr>
          <p:nvPr/>
        </p:nvCxnSpPr>
        <p:spPr>
          <a:xfrm flipH="1">
            <a:off x="7583612" y="3733800"/>
            <a:ext cx="31938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stCxn id="136" idx="2"/>
            <a:endCxn id="151" idx="0"/>
          </p:cNvCxnSpPr>
          <p:nvPr/>
        </p:nvCxnSpPr>
        <p:spPr>
          <a:xfrm flipH="1">
            <a:off x="8567612" y="3740400"/>
            <a:ext cx="12954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>
            <a:stCxn id="140" idx="0"/>
            <a:endCxn id="152" idx="2"/>
          </p:cNvCxnSpPr>
          <p:nvPr/>
        </p:nvCxnSpPr>
        <p:spPr>
          <a:xfrm flipH="1">
            <a:off x="8567612" y="3733800"/>
            <a:ext cx="2209800" cy="12954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>
            <a:stCxn id="146" idx="0"/>
            <a:endCxn id="158" idx="2"/>
          </p:cNvCxnSpPr>
          <p:nvPr/>
        </p:nvCxnSpPr>
        <p:spPr>
          <a:xfrm>
            <a:off x="8040812" y="3740400"/>
            <a:ext cx="22794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45" idx="2"/>
            <a:endCxn id="161" idx="2"/>
          </p:cNvCxnSpPr>
          <p:nvPr/>
        </p:nvCxnSpPr>
        <p:spPr>
          <a:xfrm>
            <a:off x="8040812" y="3740400"/>
            <a:ext cx="32004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37" idx="0"/>
            <a:endCxn id="160" idx="0"/>
          </p:cNvCxnSpPr>
          <p:nvPr/>
        </p:nvCxnSpPr>
        <p:spPr>
          <a:xfrm>
            <a:off x="9863012" y="3740400"/>
            <a:ext cx="13782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Group 190"/>
          <p:cNvGrpSpPr/>
          <p:nvPr/>
        </p:nvGrpSpPr>
        <p:grpSpPr>
          <a:xfrm>
            <a:off x="9066212" y="1828800"/>
            <a:ext cx="540000" cy="540000"/>
            <a:chOff x="2506412" y="1828800"/>
            <a:chExt cx="540000" cy="540000"/>
          </a:xfrm>
        </p:grpSpPr>
        <p:grpSp>
          <p:nvGrpSpPr>
            <p:cNvPr id="192" name="Group 191"/>
            <p:cNvGrpSpPr>
              <a:grpSpLocks noChangeAspect="1"/>
            </p:cNvGrpSpPr>
            <p:nvPr/>
          </p:nvGrpSpPr>
          <p:grpSpPr>
            <a:xfrm>
              <a:off x="2506412" y="1828800"/>
              <a:ext cx="540000" cy="540000"/>
              <a:chOff x="4951412" y="2743200"/>
              <a:chExt cx="2032000" cy="2032000"/>
            </a:xfrm>
          </p:grpSpPr>
          <p:pic>
            <p:nvPicPr>
              <p:cNvPr id="194" name="Picture 193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95" name="Picture 194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193" name="TextBox 192"/>
            <p:cNvSpPr txBox="1"/>
            <p:nvPr/>
          </p:nvSpPr>
          <p:spPr>
            <a:xfrm>
              <a:off x="2654435" y="1855113"/>
              <a:ext cx="3157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1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cxnSp>
        <p:nvCxnSpPr>
          <p:cNvPr id="196" name="Straight Arrow Connector 195"/>
          <p:cNvCxnSpPr>
            <a:stCxn id="194" idx="2"/>
            <a:endCxn id="145" idx="0"/>
          </p:cNvCxnSpPr>
          <p:nvPr/>
        </p:nvCxnSpPr>
        <p:spPr>
          <a:xfrm flipH="1">
            <a:off x="8040812" y="2368800"/>
            <a:ext cx="1295400" cy="8316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194" idx="2"/>
            <a:endCxn id="142" idx="0"/>
          </p:cNvCxnSpPr>
          <p:nvPr/>
        </p:nvCxnSpPr>
        <p:spPr>
          <a:xfrm flipH="1">
            <a:off x="8948612" y="2368800"/>
            <a:ext cx="387600" cy="8316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stCxn id="195" idx="0"/>
            <a:endCxn id="136" idx="0"/>
          </p:cNvCxnSpPr>
          <p:nvPr/>
        </p:nvCxnSpPr>
        <p:spPr>
          <a:xfrm>
            <a:off x="9336212" y="2368800"/>
            <a:ext cx="526800" cy="8316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94" idx="2"/>
            <a:endCxn id="183" idx="0"/>
          </p:cNvCxnSpPr>
          <p:nvPr/>
        </p:nvCxnSpPr>
        <p:spPr>
          <a:xfrm>
            <a:off x="9336212" y="2368800"/>
            <a:ext cx="1412195" cy="8316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2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Link Classification</a:t>
            </a:r>
            <a:endParaRPr lang="en-US" dirty="0"/>
          </a:p>
        </p:txBody>
      </p:sp>
      <p:sp>
        <p:nvSpPr>
          <p:cNvPr id="215" name="Right Arrow 214"/>
          <p:cNvSpPr/>
          <p:nvPr/>
        </p:nvSpPr>
        <p:spPr>
          <a:xfrm>
            <a:off x="5180012" y="3352800"/>
            <a:ext cx="2286000" cy="82296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4" name="Rectangle 393"/>
          <p:cNvSpPr/>
          <p:nvPr/>
        </p:nvSpPr>
        <p:spPr>
          <a:xfrm>
            <a:off x="379412" y="6019800"/>
            <a:ext cx="11506200" cy="6096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DK Crayon Crumble"/>
                <a:cs typeface="DK Crayon Crumble"/>
              </a:rPr>
              <a:t>Link Classification Matrix for every hop</a:t>
            </a:r>
            <a:endParaRPr lang="en-US" sz="3600" baseline="30000" dirty="0">
              <a:solidFill>
                <a:srgbClr val="E35F5F"/>
              </a:solidFill>
              <a:latin typeface="DK Crayon Crumble"/>
              <a:cs typeface="DK Crayon Crumble"/>
            </a:endParaRPr>
          </a:p>
        </p:txBody>
      </p:sp>
      <p:grpSp>
        <p:nvGrpSpPr>
          <p:cNvPr id="135" name="Group 134"/>
          <p:cNvGrpSpPr>
            <a:grpSpLocks noChangeAspect="1"/>
          </p:cNvGrpSpPr>
          <p:nvPr/>
        </p:nvGrpSpPr>
        <p:grpSpPr>
          <a:xfrm>
            <a:off x="2741612" y="2584200"/>
            <a:ext cx="540000" cy="540000"/>
            <a:chOff x="4951412" y="2743200"/>
            <a:chExt cx="2032000" cy="2032000"/>
          </a:xfrm>
        </p:grpSpPr>
        <p:pic>
          <p:nvPicPr>
            <p:cNvPr id="136" name="Picture 135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37" name="Picture 136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38" name="Group 137"/>
          <p:cNvGrpSpPr>
            <a:grpSpLocks noChangeAspect="1"/>
          </p:cNvGrpSpPr>
          <p:nvPr/>
        </p:nvGrpSpPr>
        <p:grpSpPr>
          <a:xfrm>
            <a:off x="3656012" y="2577600"/>
            <a:ext cx="540000" cy="540000"/>
            <a:chOff x="4951412" y="2743200"/>
            <a:chExt cx="2032000" cy="2032000"/>
          </a:xfrm>
        </p:grpSpPr>
        <p:pic>
          <p:nvPicPr>
            <p:cNvPr id="139" name="Picture 138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40" name="Picture 139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41" name="Group 140"/>
          <p:cNvGrpSpPr>
            <a:grpSpLocks noChangeAspect="1"/>
          </p:cNvGrpSpPr>
          <p:nvPr/>
        </p:nvGrpSpPr>
        <p:grpSpPr>
          <a:xfrm>
            <a:off x="1827212" y="2584200"/>
            <a:ext cx="540000" cy="540000"/>
            <a:chOff x="4951412" y="2743200"/>
            <a:chExt cx="2032000" cy="2032000"/>
          </a:xfrm>
        </p:grpSpPr>
        <p:pic>
          <p:nvPicPr>
            <p:cNvPr id="142" name="Picture 141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43" name="Picture 142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44" name="Group 143"/>
          <p:cNvGrpSpPr>
            <a:grpSpLocks noChangeAspect="1"/>
          </p:cNvGrpSpPr>
          <p:nvPr/>
        </p:nvGrpSpPr>
        <p:grpSpPr>
          <a:xfrm>
            <a:off x="919412" y="2584200"/>
            <a:ext cx="540000" cy="540000"/>
            <a:chOff x="4951412" y="2743200"/>
            <a:chExt cx="2032000" cy="2032000"/>
          </a:xfrm>
        </p:grpSpPr>
        <p:pic>
          <p:nvPicPr>
            <p:cNvPr id="145" name="Picture 144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46" name="Picture 145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47" name="Group 146"/>
          <p:cNvGrpSpPr>
            <a:grpSpLocks noChangeAspect="1"/>
          </p:cNvGrpSpPr>
          <p:nvPr/>
        </p:nvGrpSpPr>
        <p:grpSpPr>
          <a:xfrm>
            <a:off x="462212" y="4406400"/>
            <a:ext cx="540000" cy="540000"/>
            <a:chOff x="4951412" y="2743200"/>
            <a:chExt cx="2032000" cy="2032000"/>
          </a:xfrm>
        </p:grpSpPr>
        <p:pic>
          <p:nvPicPr>
            <p:cNvPr id="148" name="Picture 147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49" name="Picture 148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50" name="Group 149"/>
          <p:cNvGrpSpPr>
            <a:grpSpLocks noChangeAspect="1"/>
          </p:cNvGrpSpPr>
          <p:nvPr/>
        </p:nvGrpSpPr>
        <p:grpSpPr>
          <a:xfrm>
            <a:off x="1446212" y="4413000"/>
            <a:ext cx="540000" cy="540000"/>
            <a:chOff x="4951412" y="2743200"/>
            <a:chExt cx="2032000" cy="2032000"/>
          </a:xfrm>
        </p:grpSpPr>
        <p:pic>
          <p:nvPicPr>
            <p:cNvPr id="151" name="Picture 150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52" name="Picture 151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53" name="Group 152"/>
          <p:cNvGrpSpPr>
            <a:grpSpLocks noChangeAspect="1"/>
          </p:cNvGrpSpPr>
          <p:nvPr/>
        </p:nvGrpSpPr>
        <p:grpSpPr>
          <a:xfrm>
            <a:off x="2277812" y="4413000"/>
            <a:ext cx="540000" cy="540000"/>
            <a:chOff x="4951412" y="2743200"/>
            <a:chExt cx="2032000" cy="2032000"/>
          </a:xfrm>
        </p:grpSpPr>
        <p:pic>
          <p:nvPicPr>
            <p:cNvPr id="154" name="Picture 153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55" name="Picture 154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3198812" y="4413000"/>
            <a:ext cx="540000" cy="540000"/>
            <a:chOff x="4951412" y="2743200"/>
            <a:chExt cx="2032000" cy="2032000"/>
          </a:xfrm>
        </p:grpSpPr>
        <p:pic>
          <p:nvPicPr>
            <p:cNvPr id="157" name="Picture 156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58" name="Picture 157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59" name="Group 158"/>
          <p:cNvGrpSpPr>
            <a:grpSpLocks noChangeAspect="1"/>
          </p:cNvGrpSpPr>
          <p:nvPr/>
        </p:nvGrpSpPr>
        <p:grpSpPr>
          <a:xfrm>
            <a:off x="4119812" y="4413000"/>
            <a:ext cx="540000" cy="540000"/>
            <a:chOff x="4951412" y="2743200"/>
            <a:chExt cx="2032000" cy="2032000"/>
          </a:xfrm>
        </p:grpSpPr>
        <p:pic>
          <p:nvPicPr>
            <p:cNvPr id="160" name="Picture 159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61" name="Picture 160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cxnSp>
        <p:nvCxnSpPr>
          <p:cNvPr id="162" name="Straight Arrow Connector 161"/>
          <p:cNvCxnSpPr>
            <a:stCxn id="146" idx="0"/>
            <a:endCxn id="149" idx="2"/>
          </p:cNvCxnSpPr>
          <p:nvPr/>
        </p:nvCxnSpPr>
        <p:spPr>
          <a:xfrm flipH="1">
            <a:off x="732212" y="3124200"/>
            <a:ext cx="457200" cy="12822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/>
          <p:cNvCxnSpPr>
            <a:stCxn id="143" idx="0"/>
            <a:endCxn id="152" idx="2"/>
          </p:cNvCxnSpPr>
          <p:nvPr/>
        </p:nvCxnSpPr>
        <p:spPr>
          <a:xfrm flipH="1">
            <a:off x="1716212" y="3124200"/>
            <a:ext cx="381000" cy="1288800"/>
          </a:xfrm>
          <a:prstGeom prst="straightConnector1">
            <a:avLst/>
          </a:prstGeom>
          <a:ln w="28575" cmpd="sng">
            <a:solidFill>
              <a:srgbClr val="E35F5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>
            <a:stCxn id="137" idx="0"/>
            <a:endCxn id="154" idx="0"/>
          </p:cNvCxnSpPr>
          <p:nvPr/>
        </p:nvCxnSpPr>
        <p:spPr>
          <a:xfrm flipH="1">
            <a:off x="2547812" y="3124200"/>
            <a:ext cx="463800" cy="1288800"/>
          </a:xfrm>
          <a:prstGeom prst="straightConnector1">
            <a:avLst/>
          </a:prstGeom>
          <a:ln w="28575" cmpd="sng">
            <a:solidFill>
              <a:schemeClr val="accent5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137" idx="0"/>
            <a:endCxn id="157" idx="0"/>
          </p:cNvCxnSpPr>
          <p:nvPr/>
        </p:nvCxnSpPr>
        <p:spPr>
          <a:xfrm>
            <a:off x="3011612" y="3124200"/>
            <a:ext cx="457200" cy="1288800"/>
          </a:xfrm>
          <a:prstGeom prst="straightConnector1">
            <a:avLst/>
          </a:prstGeom>
          <a:ln w="28575" cmpd="sng">
            <a:solidFill>
              <a:srgbClr val="E35F5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>
            <a:stCxn id="139" idx="2"/>
            <a:endCxn id="161" idx="2"/>
          </p:cNvCxnSpPr>
          <p:nvPr/>
        </p:nvCxnSpPr>
        <p:spPr>
          <a:xfrm>
            <a:off x="3926012" y="3117600"/>
            <a:ext cx="463800" cy="12954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>
            <a:stCxn id="146" idx="0"/>
            <a:endCxn id="152" idx="2"/>
          </p:cNvCxnSpPr>
          <p:nvPr/>
        </p:nvCxnSpPr>
        <p:spPr>
          <a:xfrm>
            <a:off x="1189412" y="3124200"/>
            <a:ext cx="526800" cy="12888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146" idx="0"/>
            <a:endCxn id="155" idx="2"/>
          </p:cNvCxnSpPr>
          <p:nvPr/>
        </p:nvCxnSpPr>
        <p:spPr>
          <a:xfrm>
            <a:off x="1189412" y="3124200"/>
            <a:ext cx="1358400" cy="1288800"/>
          </a:xfrm>
          <a:prstGeom prst="straightConnector1">
            <a:avLst/>
          </a:prstGeom>
          <a:ln w="3175" cmpd="sng">
            <a:solidFill>
              <a:schemeClr val="accent6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/>
          <p:cNvCxnSpPr>
            <a:stCxn id="143" idx="0"/>
            <a:endCxn id="148" idx="0"/>
          </p:cNvCxnSpPr>
          <p:nvPr/>
        </p:nvCxnSpPr>
        <p:spPr>
          <a:xfrm flipH="1">
            <a:off x="732212" y="3124200"/>
            <a:ext cx="1365000" cy="1282200"/>
          </a:xfrm>
          <a:prstGeom prst="straightConnector1">
            <a:avLst/>
          </a:prstGeom>
          <a:ln w="28575" cmpd="sng">
            <a:solidFill>
              <a:schemeClr val="accent5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143" idx="0"/>
            <a:endCxn id="154" idx="0"/>
          </p:cNvCxnSpPr>
          <p:nvPr/>
        </p:nvCxnSpPr>
        <p:spPr>
          <a:xfrm>
            <a:off x="2097212" y="3124200"/>
            <a:ext cx="450600" cy="12888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143" idx="0"/>
            <a:endCxn id="158" idx="2"/>
          </p:cNvCxnSpPr>
          <p:nvPr/>
        </p:nvCxnSpPr>
        <p:spPr>
          <a:xfrm>
            <a:off x="2097212" y="3124200"/>
            <a:ext cx="1371600" cy="1288800"/>
          </a:xfrm>
          <a:prstGeom prst="straightConnector1">
            <a:avLst/>
          </a:prstGeom>
          <a:ln w="28575" cmpd="sng">
            <a:solidFill>
              <a:srgbClr val="E35F5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/>
          <p:cNvCxnSpPr>
            <a:stCxn id="142" idx="2"/>
            <a:endCxn id="160" idx="0"/>
          </p:cNvCxnSpPr>
          <p:nvPr/>
        </p:nvCxnSpPr>
        <p:spPr>
          <a:xfrm>
            <a:off x="2097212" y="3124200"/>
            <a:ext cx="22926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40" idx="0"/>
            <a:endCxn id="158" idx="2"/>
          </p:cNvCxnSpPr>
          <p:nvPr/>
        </p:nvCxnSpPr>
        <p:spPr>
          <a:xfrm flipH="1">
            <a:off x="3468812" y="3117600"/>
            <a:ext cx="457200" cy="12954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140" idx="0"/>
            <a:endCxn id="154" idx="0"/>
          </p:cNvCxnSpPr>
          <p:nvPr/>
        </p:nvCxnSpPr>
        <p:spPr>
          <a:xfrm flipH="1">
            <a:off x="2547812" y="3117600"/>
            <a:ext cx="1378200" cy="12954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/>
          <p:cNvSpPr txBox="1"/>
          <p:nvPr/>
        </p:nvSpPr>
        <p:spPr>
          <a:xfrm>
            <a:off x="538412" y="4432713"/>
            <a:ext cx="453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R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1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1464172" y="4413000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R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2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2370442" y="4432713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R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3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3284842" y="4432713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R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4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4204237" y="4413000"/>
            <a:ext cx="44237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R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5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998842" y="2584200"/>
            <a:ext cx="453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1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1910012" y="2584200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2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2824412" y="2584200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3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3742042" y="2584200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4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cxnSp>
        <p:nvCxnSpPr>
          <p:cNvPr id="184" name="Straight Arrow Connector 183"/>
          <p:cNvCxnSpPr>
            <a:stCxn id="136" idx="2"/>
            <a:endCxn id="148" idx="0"/>
          </p:cNvCxnSpPr>
          <p:nvPr/>
        </p:nvCxnSpPr>
        <p:spPr>
          <a:xfrm flipH="1">
            <a:off x="732212" y="3124200"/>
            <a:ext cx="2279400" cy="12822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/>
          <p:cNvCxnSpPr>
            <a:stCxn id="140" idx="0"/>
            <a:endCxn id="149" idx="2"/>
          </p:cNvCxnSpPr>
          <p:nvPr/>
        </p:nvCxnSpPr>
        <p:spPr>
          <a:xfrm flipH="1">
            <a:off x="732212" y="3117600"/>
            <a:ext cx="31938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/>
          <p:cNvCxnSpPr>
            <a:stCxn id="136" idx="2"/>
            <a:endCxn id="151" idx="0"/>
          </p:cNvCxnSpPr>
          <p:nvPr/>
        </p:nvCxnSpPr>
        <p:spPr>
          <a:xfrm flipH="1">
            <a:off x="1716212" y="3124200"/>
            <a:ext cx="12954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>
            <a:stCxn id="140" idx="0"/>
            <a:endCxn id="152" idx="2"/>
          </p:cNvCxnSpPr>
          <p:nvPr/>
        </p:nvCxnSpPr>
        <p:spPr>
          <a:xfrm flipH="1">
            <a:off x="1716212" y="3117600"/>
            <a:ext cx="2209800" cy="12954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/>
          <p:cNvCxnSpPr>
            <a:stCxn id="146" idx="0"/>
            <a:endCxn id="158" idx="2"/>
          </p:cNvCxnSpPr>
          <p:nvPr/>
        </p:nvCxnSpPr>
        <p:spPr>
          <a:xfrm>
            <a:off x="1189412" y="3124200"/>
            <a:ext cx="22794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45" idx="2"/>
            <a:endCxn id="161" idx="2"/>
          </p:cNvCxnSpPr>
          <p:nvPr/>
        </p:nvCxnSpPr>
        <p:spPr>
          <a:xfrm>
            <a:off x="1189412" y="3124200"/>
            <a:ext cx="32004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/>
          <p:cNvCxnSpPr>
            <a:stCxn id="137" idx="0"/>
            <a:endCxn id="160" idx="0"/>
          </p:cNvCxnSpPr>
          <p:nvPr/>
        </p:nvCxnSpPr>
        <p:spPr>
          <a:xfrm>
            <a:off x="3011612" y="3124200"/>
            <a:ext cx="13782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0" name="Table 199"/>
          <p:cNvGraphicFramePr>
            <a:graphicFrameLocks noGrp="1"/>
          </p:cNvGraphicFramePr>
          <p:nvPr>
            <p:extLst/>
          </p:nvPr>
        </p:nvGraphicFramePr>
        <p:xfrm>
          <a:off x="7999412" y="2236356"/>
          <a:ext cx="3124200" cy="3021444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624840"/>
                <a:gridCol w="624840"/>
                <a:gridCol w="624840"/>
                <a:gridCol w="624840"/>
                <a:gridCol w="624840"/>
              </a:tblGrid>
              <a:tr h="503574">
                <a:tc>
                  <a:txBody>
                    <a:bodyPr/>
                    <a:lstStyle/>
                    <a:p>
                      <a:pPr algn="ctr"/>
                      <a:endParaRPr lang="en-US" sz="2400" baseline="-25000" dirty="0">
                        <a:solidFill>
                          <a:schemeClr val="bg1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S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1</a:t>
                      </a: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S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2</a:t>
                      </a: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S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3</a:t>
                      </a: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S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4</a:t>
                      </a:r>
                    </a:p>
                  </a:txBody>
                  <a:tcPr marL="136022" marR="136022" marT="68011" marB="68011"/>
                </a:tc>
              </a:tr>
              <a:tr h="5035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R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1</a:t>
                      </a: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3BFF0A"/>
                          </a:solidFill>
                          <a:latin typeface="DK Crayon Crumble"/>
                          <a:cs typeface="DK Crayon Crumble"/>
                        </a:rPr>
                        <a:t>G</a:t>
                      </a:r>
                      <a:endParaRPr lang="en-US" sz="2400" b="1" dirty="0">
                        <a:solidFill>
                          <a:srgbClr val="3BFF0A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5"/>
                          </a:solidFill>
                          <a:latin typeface="DK Crayon Crumble"/>
                          <a:cs typeface="DK Crayon Crumble"/>
                        </a:rPr>
                        <a:t>B</a:t>
                      </a:r>
                      <a:endParaRPr lang="en-US" sz="2400" b="1" dirty="0">
                        <a:solidFill>
                          <a:schemeClr val="accent5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6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chemeClr val="accent6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</a:tr>
              <a:tr h="5035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R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2</a:t>
                      </a: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3BFF0A"/>
                          </a:solidFill>
                          <a:latin typeface="DK Crayon Crumble"/>
                          <a:cs typeface="DK Crayon Crumble"/>
                        </a:rPr>
                        <a:t>G</a:t>
                      </a:r>
                      <a:endParaRPr lang="en-US" sz="2400" b="1" dirty="0">
                        <a:solidFill>
                          <a:srgbClr val="3BFF0A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E35F5F"/>
                          </a:solidFill>
                          <a:latin typeface="DK Crayon Crumble"/>
                          <a:cs typeface="DK Crayon Crumble"/>
                        </a:rPr>
                        <a:t>B</a:t>
                      </a:r>
                      <a:endParaRPr lang="en-US" sz="2400" b="1" dirty="0">
                        <a:solidFill>
                          <a:srgbClr val="E35F5F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</a:tr>
              <a:tr h="5035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R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3</a:t>
                      </a: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3BFF0A"/>
                          </a:solidFill>
                          <a:latin typeface="DK Crayon Crumble"/>
                          <a:cs typeface="DK Crayon Crumble"/>
                        </a:rPr>
                        <a:t>G</a:t>
                      </a:r>
                      <a:endParaRPr lang="en-US" sz="2400" b="1" dirty="0">
                        <a:solidFill>
                          <a:srgbClr val="3BFF0A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E35F5F"/>
                          </a:solidFill>
                          <a:latin typeface="DK Crayon Crumble"/>
                          <a:cs typeface="DK Crayon Crumble"/>
                        </a:rPr>
                        <a:t>B</a:t>
                      </a:r>
                      <a:endParaRPr lang="en-US" sz="2400" b="1" dirty="0">
                        <a:solidFill>
                          <a:srgbClr val="E35F5F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</a:tr>
              <a:tr h="5035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R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4</a:t>
                      </a: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E35F5F"/>
                          </a:solidFill>
                          <a:latin typeface="DK Crayon Crumble"/>
                          <a:cs typeface="DK Crayon Crumble"/>
                        </a:rPr>
                        <a:t>B</a:t>
                      </a:r>
                      <a:endParaRPr lang="en-US" sz="2400" b="1" dirty="0">
                        <a:solidFill>
                          <a:srgbClr val="E35F5F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E35F5F"/>
                          </a:solidFill>
                          <a:latin typeface="DK Crayon Crumble"/>
                          <a:cs typeface="DK Crayon Crumble"/>
                        </a:rPr>
                        <a:t>B</a:t>
                      </a:r>
                      <a:endParaRPr lang="en-US" sz="2400" b="1" dirty="0">
                        <a:solidFill>
                          <a:srgbClr val="E35F5F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3BFF0A"/>
                          </a:solidFill>
                          <a:latin typeface="DK Crayon Crumble"/>
                          <a:cs typeface="DK Crayon Crumble"/>
                        </a:rPr>
                        <a:t>G</a:t>
                      </a:r>
                      <a:endParaRPr lang="en-US" sz="2400" b="1" dirty="0">
                        <a:solidFill>
                          <a:srgbClr val="3BFF0A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</a:tr>
              <a:tr h="5035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R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5</a:t>
                      </a: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3BFF0A"/>
                          </a:solidFill>
                          <a:latin typeface="DK Crayon Crumble"/>
                          <a:cs typeface="DK Crayon Crumble"/>
                        </a:rPr>
                        <a:t>G</a:t>
                      </a:r>
                      <a:endParaRPr lang="en-US" sz="2400" b="1" dirty="0">
                        <a:solidFill>
                          <a:srgbClr val="3BFF0A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379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Syncast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 rot="16200000">
            <a:off x="1103312" y="3390900"/>
            <a:ext cx="4724400" cy="1600200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dirty="0"/>
          </a:p>
        </p:txBody>
      </p:sp>
      <p:sp>
        <p:nvSpPr>
          <p:cNvPr id="31" name="Rounded Rectangle 30"/>
          <p:cNvSpPr/>
          <p:nvPr/>
        </p:nvSpPr>
        <p:spPr>
          <a:xfrm>
            <a:off x="4722812" y="1828800"/>
            <a:ext cx="4724400" cy="1143000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dirty="0"/>
          </a:p>
        </p:txBody>
      </p:sp>
      <p:sp>
        <p:nvSpPr>
          <p:cNvPr id="33" name="Rounded Rectangle 32"/>
          <p:cNvSpPr/>
          <p:nvPr/>
        </p:nvSpPr>
        <p:spPr>
          <a:xfrm>
            <a:off x="4722812" y="3657600"/>
            <a:ext cx="4724400" cy="1143000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dirty="0"/>
          </a:p>
        </p:txBody>
      </p:sp>
      <p:sp>
        <p:nvSpPr>
          <p:cNvPr id="34" name="Rounded Rectangle 33"/>
          <p:cNvSpPr/>
          <p:nvPr/>
        </p:nvSpPr>
        <p:spPr>
          <a:xfrm>
            <a:off x="4799012" y="5410200"/>
            <a:ext cx="4724400" cy="1143000"/>
          </a:xfrm>
          <a:prstGeom prst="roundRect">
            <a:avLst/>
          </a:prstGeom>
          <a:solidFill>
            <a:srgbClr val="E35F5F">
              <a:alpha val="27000"/>
            </a:srgbClr>
          </a:solidFill>
          <a:ln>
            <a:solidFill>
              <a:srgbClr val="E35F5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16200000">
            <a:off x="2086100" y="3703513"/>
            <a:ext cx="272382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7200" dirty="0" smtClean="0">
                <a:latin typeface="DK Crayon Crumble"/>
                <a:cs typeface="DK Crayon Crumble"/>
              </a:rPr>
              <a:t>Syncast</a:t>
            </a:r>
            <a:endParaRPr lang="en-US" sz="7200" dirty="0">
              <a:latin typeface="DK Crayon Crumble"/>
              <a:cs typeface="DK Crayon Crumble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180012" y="2133600"/>
            <a:ext cx="38275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latin typeface="DK Crayon Crumble"/>
                <a:cs typeface="DK Crayon Crumble"/>
              </a:rPr>
              <a:t>Topology Construction</a:t>
            </a:r>
            <a:endParaRPr lang="en-US" sz="3600" dirty="0">
              <a:latin typeface="DK Crayon Crumble"/>
              <a:cs typeface="DK Crayon Crumble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484812" y="3962400"/>
            <a:ext cx="31087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latin typeface="DK Crayon Crumble"/>
                <a:cs typeface="DK Crayon Crumble"/>
              </a:rPr>
              <a:t>Link Classification</a:t>
            </a:r>
            <a:endParaRPr lang="en-US" sz="3600" dirty="0">
              <a:latin typeface="DK Crayon Crumble"/>
              <a:cs typeface="DK Crayon Crumbl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408612" y="5715000"/>
            <a:ext cx="344196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latin typeface="DK Crayon Crumble"/>
                <a:cs typeface="DK Crayon Crumble"/>
              </a:rPr>
              <a:t>Channel Assignment</a:t>
            </a:r>
            <a:endParaRPr lang="en-US" sz="3600" dirty="0">
              <a:latin typeface="DK Crayon Crumble"/>
              <a:cs typeface="DK Crayon Crumble"/>
            </a:endParaRPr>
          </a:p>
        </p:txBody>
      </p:sp>
    </p:spTree>
    <p:extLst>
      <p:ext uri="{BB962C8B-B14F-4D97-AF65-F5344CB8AC3E}">
        <p14:creationId xmlns:p14="http://schemas.microsoft.com/office/powerpoint/2010/main" val="198483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Channel Assignment</a:t>
            </a:r>
            <a:endParaRPr lang="en-US" dirty="0"/>
          </a:p>
        </p:txBody>
      </p:sp>
      <p:graphicFrame>
        <p:nvGraphicFramePr>
          <p:cNvPr id="112" name="Table 111"/>
          <p:cNvGraphicFramePr>
            <a:graphicFrameLocks noGrp="1"/>
          </p:cNvGraphicFramePr>
          <p:nvPr>
            <p:extLst/>
          </p:nvPr>
        </p:nvGraphicFramePr>
        <p:xfrm>
          <a:off x="1065212" y="2236356"/>
          <a:ext cx="3124200" cy="3021444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624840"/>
                <a:gridCol w="624840"/>
                <a:gridCol w="624840"/>
                <a:gridCol w="624840"/>
                <a:gridCol w="624840"/>
              </a:tblGrid>
              <a:tr h="503574">
                <a:tc>
                  <a:txBody>
                    <a:bodyPr/>
                    <a:lstStyle/>
                    <a:p>
                      <a:pPr algn="ctr"/>
                      <a:endParaRPr lang="en-US" sz="2400" baseline="-25000" dirty="0">
                        <a:solidFill>
                          <a:schemeClr val="bg1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S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1</a:t>
                      </a: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S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2</a:t>
                      </a: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S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3</a:t>
                      </a: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S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4</a:t>
                      </a:r>
                    </a:p>
                  </a:txBody>
                  <a:tcPr marL="136022" marR="136022" marT="68011" marB="68011"/>
                </a:tc>
              </a:tr>
              <a:tr h="5035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R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1</a:t>
                      </a: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3BFF0A"/>
                          </a:solidFill>
                          <a:latin typeface="DK Crayon Crumble"/>
                          <a:cs typeface="DK Crayon Crumble"/>
                        </a:rPr>
                        <a:t>G</a:t>
                      </a:r>
                      <a:endParaRPr lang="en-US" sz="2400" b="1" dirty="0">
                        <a:solidFill>
                          <a:srgbClr val="3BFF0A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5"/>
                          </a:solidFill>
                          <a:latin typeface="DK Crayon Crumble"/>
                          <a:cs typeface="DK Crayon Crumble"/>
                        </a:rPr>
                        <a:t>B</a:t>
                      </a:r>
                      <a:endParaRPr lang="en-US" sz="2400" b="1" dirty="0">
                        <a:solidFill>
                          <a:schemeClr val="accent5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accent6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chemeClr val="accent6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</a:tr>
              <a:tr h="5035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R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2</a:t>
                      </a: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3BFF0A"/>
                          </a:solidFill>
                          <a:latin typeface="DK Crayon Crumble"/>
                          <a:cs typeface="DK Crayon Crumble"/>
                        </a:rPr>
                        <a:t>G</a:t>
                      </a:r>
                      <a:endParaRPr lang="en-US" sz="2400" b="1" dirty="0">
                        <a:solidFill>
                          <a:srgbClr val="3BFF0A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E35F5F"/>
                          </a:solidFill>
                          <a:latin typeface="DK Crayon Crumble"/>
                          <a:cs typeface="DK Crayon Crumble"/>
                        </a:rPr>
                        <a:t>B</a:t>
                      </a:r>
                      <a:endParaRPr lang="en-US" sz="2400" b="1" dirty="0">
                        <a:solidFill>
                          <a:srgbClr val="E35F5F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</a:tr>
              <a:tr h="5035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R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3</a:t>
                      </a: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3BFF0A"/>
                          </a:solidFill>
                          <a:latin typeface="DK Crayon Crumble"/>
                          <a:cs typeface="DK Crayon Crumble"/>
                        </a:rPr>
                        <a:t>G</a:t>
                      </a:r>
                      <a:endParaRPr lang="en-US" sz="2400" b="1" dirty="0">
                        <a:solidFill>
                          <a:srgbClr val="3BFF0A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E35F5F"/>
                          </a:solidFill>
                          <a:latin typeface="DK Crayon Crumble"/>
                          <a:cs typeface="DK Crayon Crumble"/>
                        </a:rPr>
                        <a:t>B</a:t>
                      </a:r>
                      <a:endParaRPr lang="en-US" sz="2400" b="1" dirty="0">
                        <a:solidFill>
                          <a:srgbClr val="E35F5F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</a:tr>
              <a:tr h="5035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R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4</a:t>
                      </a: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E35F5F"/>
                          </a:solidFill>
                          <a:latin typeface="DK Crayon Crumble"/>
                          <a:cs typeface="DK Crayon Crumble"/>
                        </a:rPr>
                        <a:t>B</a:t>
                      </a:r>
                      <a:endParaRPr lang="en-US" sz="2400" b="1" dirty="0">
                        <a:solidFill>
                          <a:srgbClr val="E35F5F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E35F5F"/>
                          </a:solidFill>
                          <a:latin typeface="DK Crayon Crumble"/>
                          <a:cs typeface="DK Crayon Crumble"/>
                        </a:rPr>
                        <a:t>B</a:t>
                      </a:r>
                      <a:endParaRPr lang="en-US" sz="2400" b="1" dirty="0">
                        <a:solidFill>
                          <a:srgbClr val="E35F5F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3BFF0A"/>
                          </a:solidFill>
                          <a:latin typeface="DK Crayon Crumble"/>
                          <a:cs typeface="DK Crayon Crumble"/>
                        </a:rPr>
                        <a:t>G</a:t>
                      </a:r>
                      <a:endParaRPr lang="en-US" sz="2400" b="1" dirty="0">
                        <a:solidFill>
                          <a:srgbClr val="3BFF0A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</a:tr>
              <a:tr h="5035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R</a:t>
                      </a:r>
                      <a:r>
                        <a:rPr lang="en-US" sz="2400" baseline="-25000" dirty="0" smtClean="0">
                          <a:solidFill>
                            <a:schemeClr val="bg1"/>
                          </a:solidFill>
                          <a:latin typeface="DK Crayon Crumble"/>
                          <a:cs typeface="DK Crayon Crumble"/>
                        </a:rPr>
                        <a:t>5</a:t>
                      </a: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828BCE"/>
                          </a:solidFill>
                          <a:latin typeface="DK Crayon Crumble"/>
                          <a:cs typeface="DK Crayon Crumble"/>
                        </a:rPr>
                        <a:t>X</a:t>
                      </a:r>
                      <a:endParaRPr lang="en-US" sz="2400" b="1" dirty="0">
                        <a:solidFill>
                          <a:srgbClr val="828BCE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rgbClr val="3BFF0A"/>
                          </a:solidFill>
                          <a:latin typeface="DK Crayon Crumble"/>
                          <a:cs typeface="DK Crayon Crumble"/>
                        </a:rPr>
                        <a:t>G</a:t>
                      </a:r>
                      <a:endParaRPr lang="en-US" sz="2400" b="1" dirty="0">
                        <a:solidFill>
                          <a:srgbClr val="3BFF0A"/>
                        </a:solidFill>
                        <a:latin typeface="DK Crayon Crumble"/>
                        <a:cs typeface="DK Crayon Crumble"/>
                      </a:endParaRPr>
                    </a:p>
                  </a:txBody>
                  <a:tcPr marL="136022" marR="136022" marT="68011" marB="68011"/>
                </a:tc>
              </a:tr>
            </a:tbl>
          </a:graphicData>
        </a:graphic>
      </p:graphicFrame>
      <p:sp>
        <p:nvSpPr>
          <p:cNvPr id="113" name="Right Arrow 112"/>
          <p:cNvSpPr/>
          <p:nvPr/>
        </p:nvSpPr>
        <p:spPr>
          <a:xfrm>
            <a:off x="5180012" y="3352800"/>
            <a:ext cx="2286000" cy="82296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79412" y="6019800"/>
            <a:ext cx="11506200" cy="6096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DK Crayon Crumble"/>
                <a:cs typeface="DK Crayon Crumble"/>
              </a:rPr>
              <a:t>Assign different channels to two nodes if they are mutually bad</a:t>
            </a:r>
            <a:endParaRPr lang="en-US" sz="3600" baseline="30000" dirty="0">
              <a:solidFill>
                <a:srgbClr val="3BFF0A"/>
              </a:solidFill>
              <a:latin typeface="DK Crayon Crumble"/>
              <a:cs typeface="DK Crayon Crumble"/>
            </a:endParaRPr>
          </a:p>
        </p:txBody>
      </p: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10278812" y="3810000"/>
            <a:ext cx="540000" cy="540000"/>
            <a:chOff x="4951412" y="2743200"/>
            <a:chExt cx="2032000" cy="2032000"/>
          </a:xfrm>
        </p:grpSpPr>
        <p:pic>
          <p:nvPicPr>
            <p:cNvPr id="24" name="Picture 23" descr="semi.png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26" name="Picture 25" descr="semi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8602412" y="3810000"/>
            <a:ext cx="540000" cy="540000"/>
            <a:chOff x="4951412" y="2743200"/>
            <a:chExt cx="2032000" cy="2032000"/>
          </a:xfrm>
        </p:grpSpPr>
        <p:pic>
          <p:nvPicPr>
            <p:cNvPr id="28" name="Picture 27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29" name="Picture 28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0" name="Group 29"/>
          <p:cNvGrpSpPr>
            <a:grpSpLocks noChangeAspect="1"/>
          </p:cNvGrpSpPr>
          <p:nvPr/>
        </p:nvGrpSpPr>
        <p:grpSpPr>
          <a:xfrm>
            <a:off x="10278812" y="2286000"/>
            <a:ext cx="540000" cy="540000"/>
            <a:chOff x="4951412" y="2743200"/>
            <a:chExt cx="2032000" cy="2032000"/>
          </a:xfrm>
        </p:grpSpPr>
        <p:pic>
          <p:nvPicPr>
            <p:cNvPr id="31" name="Picture 30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2" name="Picture 31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33" name="Group 32"/>
          <p:cNvGrpSpPr>
            <a:grpSpLocks noChangeAspect="1"/>
          </p:cNvGrpSpPr>
          <p:nvPr/>
        </p:nvGrpSpPr>
        <p:grpSpPr>
          <a:xfrm>
            <a:off x="8602412" y="2286000"/>
            <a:ext cx="540000" cy="540000"/>
            <a:chOff x="4951412" y="2743200"/>
            <a:chExt cx="2032000" cy="2032000"/>
          </a:xfrm>
        </p:grpSpPr>
        <p:pic>
          <p:nvPicPr>
            <p:cNvPr id="34" name="Picture 33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35" name="Picture 34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8681842" y="2286000"/>
            <a:ext cx="453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1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361612" y="2286000"/>
            <a:ext cx="4302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2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361612" y="3810000"/>
            <a:ext cx="428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3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688442" y="3816600"/>
            <a:ext cx="453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4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9142412" y="2556000"/>
            <a:ext cx="1136400" cy="0"/>
          </a:xfrm>
          <a:prstGeom prst="line">
            <a:avLst/>
          </a:prstGeom>
          <a:ln w="38100" cmpd="sng">
            <a:solidFill>
              <a:srgbClr val="FFFFF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8536910" y="4648200"/>
            <a:ext cx="2434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DK Crayon Crumble"/>
                <a:cs typeface="DK Crayon Crumble"/>
              </a:rPr>
              <a:t>Conflict Graph</a:t>
            </a:r>
            <a:endParaRPr lang="en-US" sz="3600" dirty="0"/>
          </a:p>
        </p:txBody>
      </p:sp>
      <p:cxnSp>
        <p:nvCxnSpPr>
          <p:cNvPr id="42" name="Straight Connector 41"/>
          <p:cNvCxnSpPr/>
          <p:nvPr/>
        </p:nvCxnSpPr>
        <p:spPr>
          <a:xfrm flipV="1">
            <a:off x="10548812" y="2826000"/>
            <a:ext cx="0" cy="984000"/>
          </a:xfrm>
          <a:prstGeom prst="line">
            <a:avLst/>
          </a:prstGeom>
          <a:ln w="38100" cmpd="sng">
            <a:solidFill>
              <a:srgbClr val="FFFFF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9066212" y="2743200"/>
            <a:ext cx="1295400" cy="1143000"/>
          </a:xfrm>
          <a:prstGeom prst="line">
            <a:avLst/>
          </a:prstGeom>
          <a:ln w="38100" cmpd="sng">
            <a:solidFill>
              <a:srgbClr val="FFFFF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9142412" y="4080000"/>
            <a:ext cx="1136400" cy="0"/>
          </a:xfrm>
          <a:prstGeom prst="line">
            <a:avLst/>
          </a:prstGeom>
          <a:ln w="38100" cmpd="sng">
            <a:solidFill>
              <a:srgbClr val="FFFFFF"/>
            </a:solidFill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Syncast</a:t>
            </a:r>
            <a:endParaRPr lang="en-US" dirty="0"/>
          </a:p>
        </p:txBody>
      </p:sp>
      <p:sp>
        <p:nvSpPr>
          <p:cNvPr id="215" name="Right Arrow 214"/>
          <p:cNvSpPr/>
          <p:nvPr/>
        </p:nvSpPr>
        <p:spPr>
          <a:xfrm>
            <a:off x="4951412" y="3352800"/>
            <a:ext cx="2286000" cy="822960"/>
          </a:xfrm>
          <a:prstGeom prst="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4" name="Rectangle 393"/>
          <p:cNvSpPr/>
          <p:nvPr/>
        </p:nvSpPr>
        <p:spPr>
          <a:xfrm>
            <a:off x="379412" y="6019800"/>
            <a:ext cx="11506200" cy="6096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DK Crayon Crumble"/>
                <a:cs typeface="DK Crayon Crumble"/>
              </a:rPr>
              <a:t>Finally we get a </a:t>
            </a:r>
            <a:r>
              <a:rPr lang="en-US" sz="36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m</a:t>
            </a:r>
            <a:r>
              <a:rPr lang="en-US" sz="3600" dirty="0" smtClean="0">
                <a:solidFill>
                  <a:schemeClr val="accent1"/>
                </a:solidFill>
                <a:latin typeface="DK Crayon Crumble"/>
                <a:cs typeface="DK Crayon Crumble"/>
              </a:rPr>
              <a:t>u</a:t>
            </a:r>
            <a:r>
              <a:rPr lang="en-US" sz="3600" dirty="0" smtClean="0">
                <a:solidFill>
                  <a:schemeClr val="accent3"/>
                </a:solidFill>
                <a:latin typeface="DK Crayon Crumble"/>
                <a:cs typeface="DK Crayon Crumble"/>
              </a:rPr>
              <a:t>l</a:t>
            </a:r>
            <a:r>
              <a:rPr lang="en-US" sz="3600" dirty="0" smtClean="0">
                <a:solidFill>
                  <a:schemeClr val="accent4"/>
                </a:solidFill>
                <a:latin typeface="DK Crayon Crumble"/>
                <a:cs typeface="DK Crayon Crumble"/>
              </a:rPr>
              <a:t>t</a:t>
            </a:r>
            <a:r>
              <a:rPr lang="en-US" sz="3600" dirty="0" smtClean="0">
                <a:solidFill>
                  <a:schemeClr val="accent6"/>
                </a:solidFill>
                <a:latin typeface="DK Crayon Crumble"/>
                <a:cs typeface="DK Crayon Crumble"/>
              </a:rPr>
              <a:t>i</a:t>
            </a:r>
            <a:r>
              <a:rPr lang="en-US" sz="3600" dirty="0" smtClean="0">
                <a:solidFill>
                  <a:schemeClr val="tx1"/>
                </a:solidFill>
                <a:latin typeface="DK Crayon Crumble"/>
                <a:cs typeface="DK Crayon Crumble"/>
              </a:rPr>
              <a:t>-</a:t>
            </a:r>
            <a:r>
              <a:rPr lang="en-US" sz="36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c</a:t>
            </a:r>
            <a:r>
              <a:rPr lang="en-US" sz="3600" dirty="0" smtClean="0">
                <a:solidFill>
                  <a:schemeClr val="accent1"/>
                </a:solidFill>
                <a:latin typeface="DK Crayon Crumble"/>
                <a:cs typeface="DK Crayon Crumble"/>
              </a:rPr>
              <a:t>h</a:t>
            </a:r>
            <a:r>
              <a:rPr lang="en-US" sz="3600" dirty="0" smtClean="0">
                <a:solidFill>
                  <a:schemeClr val="accent3"/>
                </a:solidFill>
                <a:latin typeface="DK Crayon Crumble"/>
                <a:cs typeface="DK Crayon Crumble"/>
              </a:rPr>
              <a:t>a</a:t>
            </a:r>
            <a:r>
              <a:rPr lang="en-US" sz="3600" dirty="0" smtClean="0">
                <a:solidFill>
                  <a:schemeClr val="accent4"/>
                </a:solidFill>
                <a:latin typeface="DK Crayon Crumble"/>
                <a:cs typeface="DK Crayon Crumble"/>
              </a:rPr>
              <a:t>n</a:t>
            </a:r>
            <a:r>
              <a:rPr lang="en-US" sz="3600" dirty="0" smtClean="0">
                <a:solidFill>
                  <a:schemeClr val="accent6"/>
                </a:solidFill>
                <a:latin typeface="DK Crayon Crumble"/>
                <a:cs typeface="DK Crayon Crumble"/>
              </a:rPr>
              <a:t>n</a:t>
            </a:r>
            <a:r>
              <a:rPr lang="en-US" sz="36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e</a:t>
            </a:r>
            <a:r>
              <a:rPr lang="en-US" sz="3600" dirty="0" smtClean="0">
                <a:solidFill>
                  <a:schemeClr val="accent1"/>
                </a:solidFill>
                <a:latin typeface="DK Crayon Crumble"/>
                <a:cs typeface="DK Crayon Crumble"/>
              </a:rPr>
              <a:t>l</a:t>
            </a:r>
            <a:r>
              <a:rPr lang="en-US" sz="3600" dirty="0" smtClean="0">
                <a:solidFill>
                  <a:schemeClr val="tx1"/>
                </a:solidFill>
                <a:latin typeface="DK Crayon Crumble"/>
                <a:cs typeface="DK Crayon Crumble"/>
              </a:rPr>
              <a:t> dissemination tree</a:t>
            </a:r>
            <a:endParaRPr lang="en-US" sz="3600" baseline="30000" dirty="0">
              <a:solidFill>
                <a:srgbClr val="E35F5F"/>
              </a:solidFill>
              <a:latin typeface="DK Crayon Crumble"/>
              <a:cs typeface="DK Crayon Crumble"/>
            </a:endParaRPr>
          </a:p>
        </p:txBody>
      </p:sp>
      <p:grpSp>
        <p:nvGrpSpPr>
          <p:cNvPr id="135" name="Group 134"/>
          <p:cNvGrpSpPr>
            <a:grpSpLocks noChangeAspect="1"/>
          </p:cNvGrpSpPr>
          <p:nvPr/>
        </p:nvGrpSpPr>
        <p:grpSpPr>
          <a:xfrm>
            <a:off x="9593012" y="3200400"/>
            <a:ext cx="540000" cy="540000"/>
            <a:chOff x="4951412" y="2743200"/>
            <a:chExt cx="2032000" cy="2032000"/>
          </a:xfrm>
        </p:grpSpPr>
        <p:pic>
          <p:nvPicPr>
            <p:cNvPr id="136" name="Picture 135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37" name="Picture 136" descr="semi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38" name="Group 137"/>
          <p:cNvGrpSpPr>
            <a:grpSpLocks noChangeAspect="1"/>
          </p:cNvGrpSpPr>
          <p:nvPr/>
        </p:nvGrpSpPr>
        <p:grpSpPr>
          <a:xfrm>
            <a:off x="10507412" y="3193800"/>
            <a:ext cx="540000" cy="540000"/>
            <a:chOff x="4951412" y="2743200"/>
            <a:chExt cx="2032000" cy="2032000"/>
          </a:xfrm>
        </p:grpSpPr>
        <p:pic>
          <p:nvPicPr>
            <p:cNvPr id="139" name="Picture 138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40" name="Picture 139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41" name="Group 140"/>
          <p:cNvGrpSpPr>
            <a:grpSpLocks noChangeAspect="1"/>
          </p:cNvGrpSpPr>
          <p:nvPr/>
        </p:nvGrpSpPr>
        <p:grpSpPr>
          <a:xfrm>
            <a:off x="8678612" y="3200400"/>
            <a:ext cx="540000" cy="540000"/>
            <a:chOff x="4951412" y="2743200"/>
            <a:chExt cx="2032000" cy="2032000"/>
          </a:xfrm>
        </p:grpSpPr>
        <p:pic>
          <p:nvPicPr>
            <p:cNvPr id="142" name="Picture 141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43" name="Picture 142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44" name="Group 143"/>
          <p:cNvGrpSpPr>
            <a:grpSpLocks noChangeAspect="1"/>
          </p:cNvGrpSpPr>
          <p:nvPr/>
        </p:nvGrpSpPr>
        <p:grpSpPr>
          <a:xfrm>
            <a:off x="7770812" y="3200400"/>
            <a:ext cx="540000" cy="540000"/>
            <a:chOff x="4951412" y="2743200"/>
            <a:chExt cx="2032000" cy="2032000"/>
          </a:xfrm>
        </p:grpSpPr>
        <p:pic>
          <p:nvPicPr>
            <p:cNvPr id="145" name="Picture 144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46" name="Picture 145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47" name="Group 146"/>
          <p:cNvGrpSpPr>
            <a:grpSpLocks noChangeAspect="1"/>
          </p:cNvGrpSpPr>
          <p:nvPr/>
        </p:nvGrpSpPr>
        <p:grpSpPr>
          <a:xfrm>
            <a:off x="7313612" y="5022600"/>
            <a:ext cx="540000" cy="540000"/>
            <a:chOff x="4951412" y="2743200"/>
            <a:chExt cx="2032000" cy="2032000"/>
          </a:xfrm>
        </p:grpSpPr>
        <p:pic>
          <p:nvPicPr>
            <p:cNvPr id="148" name="Picture 147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49" name="Picture 148" descr="semi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50" name="Group 149"/>
          <p:cNvGrpSpPr>
            <a:grpSpLocks noChangeAspect="1"/>
          </p:cNvGrpSpPr>
          <p:nvPr/>
        </p:nvGrpSpPr>
        <p:grpSpPr>
          <a:xfrm>
            <a:off x="8297612" y="5029200"/>
            <a:ext cx="540000" cy="540000"/>
            <a:chOff x="4951412" y="2743200"/>
            <a:chExt cx="2032000" cy="2032000"/>
          </a:xfrm>
        </p:grpSpPr>
        <p:pic>
          <p:nvPicPr>
            <p:cNvPr id="151" name="Picture 150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52" name="Picture 151" descr="semi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53" name="Group 152"/>
          <p:cNvGrpSpPr>
            <a:grpSpLocks noChangeAspect="1"/>
          </p:cNvGrpSpPr>
          <p:nvPr/>
        </p:nvGrpSpPr>
        <p:grpSpPr>
          <a:xfrm>
            <a:off x="9129212" y="5029200"/>
            <a:ext cx="540000" cy="540000"/>
            <a:chOff x="4951412" y="2743200"/>
            <a:chExt cx="2032000" cy="2032000"/>
          </a:xfrm>
        </p:grpSpPr>
        <p:pic>
          <p:nvPicPr>
            <p:cNvPr id="154" name="Picture 153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55" name="Picture 154" descr="semi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56" name="Group 155"/>
          <p:cNvGrpSpPr>
            <a:grpSpLocks noChangeAspect="1"/>
          </p:cNvGrpSpPr>
          <p:nvPr/>
        </p:nvGrpSpPr>
        <p:grpSpPr>
          <a:xfrm>
            <a:off x="10050212" y="5029200"/>
            <a:ext cx="540000" cy="540000"/>
            <a:chOff x="4951412" y="2743200"/>
            <a:chExt cx="2032000" cy="2032000"/>
          </a:xfrm>
        </p:grpSpPr>
        <p:pic>
          <p:nvPicPr>
            <p:cNvPr id="157" name="Picture 156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58" name="Picture 157" descr="semi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59" name="Group 158"/>
          <p:cNvGrpSpPr>
            <a:grpSpLocks noChangeAspect="1"/>
          </p:cNvGrpSpPr>
          <p:nvPr/>
        </p:nvGrpSpPr>
        <p:grpSpPr>
          <a:xfrm>
            <a:off x="10971212" y="5029200"/>
            <a:ext cx="540000" cy="540000"/>
            <a:chOff x="4951412" y="2743200"/>
            <a:chExt cx="2032000" cy="2032000"/>
          </a:xfrm>
        </p:grpSpPr>
        <p:pic>
          <p:nvPicPr>
            <p:cNvPr id="160" name="Picture 159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61" name="Picture 160" descr="semi.png"/>
            <p:cNvPicPr>
              <a:picLocks noChangeAspect="1"/>
            </p:cNvPicPr>
            <p:nvPr/>
          </p:nvPicPr>
          <p:blipFill>
            <a:blip r:embed="rId4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cxnSp>
        <p:nvCxnSpPr>
          <p:cNvPr id="162" name="Straight Arrow Connector 161"/>
          <p:cNvCxnSpPr>
            <a:stCxn id="146" idx="0"/>
            <a:endCxn id="149" idx="2"/>
          </p:cNvCxnSpPr>
          <p:nvPr/>
        </p:nvCxnSpPr>
        <p:spPr>
          <a:xfrm flipH="1">
            <a:off x="7583612" y="3740400"/>
            <a:ext cx="457200" cy="1282200"/>
          </a:xfrm>
          <a:prstGeom prst="straightConnector1">
            <a:avLst/>
          </a:prstGeom>
          <a:ln w="28575" cmpd="sng">
            <a:solidFill>
              <a:schemeClr val="accent3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>
            <a:stCxn id="139" idx="2"/>
            <a:endCxn id="161" idx="2"/>
          </p:cNvCxnSpPr>
          <p:nvPr/>
        </p:nvCxnSpPr>
        <p:spPr>
          <a:xfrm>
            <a:off x="10777412" y="3733800"/>
            <a:ext cx="463800" cy="1295400"/>
          </a:xfrm>
          <a:prstGeom prst="straightConnector1">
            <a:avLst/>
          </a:prstGeom>
          <a:ln w="28575" cmpd="sng">
            <a:solidFill>
              <a:schemeClr val="accent3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/>
          <p:cNvCxnSpPr>
            <a:stCxn id="146" idx="0"/>
            <a:endCxn id="152" idx="2"/>
          </p:cNvCxnSpPr>
          <p:nvPr/>
        </p:nvCxnSpPr>
        <p:spPr>
          <a:xfrm>
            <a:off x="8040812" y="3740400"/>
            <a:ext cx="526800" cy="1288800"/>
          </a:xfrm>
          <a:prstGeom prst="straightConnector1">
            <a:avLst/>
          </a:prstGeom>
          <a:ln w="28575" cmpd="sng">
            <a:solidFill>
              <a:schemeClr val="accent3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/>
          <p:cNvCxnSpPr>
            <a:stCxn id="143" idx="0"/>
            <a:endCxn id="154" idx="0"/>
          </p:cNvCxnSpPr>
          <p:nvPr/>
        </p:nvCxnSpPr>
        <p:spPr>
          <a:xfrm>
            <a:off x="8948612" y="3740400"/>
            <a:ext cx="450600" cy="1288800"/>
          </a:xfrm>
          <a:prstGeom prst="straightConnector1">
            <a:avLst/>
          </a:prstGeom>
          <a:ln w="28575" cmpd="sng">
            <a:solidFill>
              <a:schemeClr val="accent6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>
            <a:stCxn id="140" idx="0"/>
            <a:endCxn id="158" idx="2"/>
          </p:cNvCxnSpPr>
          <p:nvPr/>
        </p:nvCxnSpPr>
        <p:spPr>
          <a:xfrm flipH="1">
            <a:off x="10320212" y="3733800"/>
            <a:ext cx="457200" cy="1295400"/>
          </a:xfrm>
          <a:prstGeom prst="straightConnector1">
            <a:avLst/>
          </a:prstGeom>
          <a:ln w="28575" cmpd="sng">
            <a:solidFill>
              <a:schemeClr val="accent3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TextBox 174"/>
          <p:cNvSpPr txBox="1"/>
          <p:nvPr/>
        </p:nvSpPr>
        <p:spPr>
          <a:xfrm>
            <a:off x="7389812" y="5048913"/>
            <a:ext cx="453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DK Crayon Crumble"/>
                <a:cs typeface="DK Crayon Crumble"/>
              </a:rPr>
              <a:t>R</a:t>
            </a:r>
            <a:r>
              <a: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rPr>
              <a:t>1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8380412" y="5029200"/>
            <a:ext cx="453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R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2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9221842" y="5048913"/>
            <a:ext cx="453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R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3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0136242" y="5048913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R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4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1050642" y="5029200"/>
            <a:ext cx="453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R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5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7850242" y="3200400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1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8761412" y="3200400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2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82" name="TextBox 181"/>
          <p:cNvSpPr txBox="1"/>
          <p:nvPr/>
        </p:nvSpPr>
        <p:spPr>
          <a:xfrm>
            <a:off x="9675812" y="3200400"/>
            <a:ext cx="428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3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10593442" y="3200400"/>
            <a:ext cx="453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4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cxnSp>
        <p:nvCxnSpPr>
          <p:cNvPr id="185" name="Straight Arrow Connector 184"/>
          <p:cNvCxnSpPr>
            <a:stCxn id="140" idx="0"/>
            <a:endCxn id="149" idx="2"/>
          </p:cNvCxnSpPr>
          <p:nvPr/>
        </p:nvCxnSpPr>
        <p:spPr>
          <a:xfrm flipH="1">
            <a:off x="7583612" y="3733800"/>
            <a:ext cx="3193800" cy="1288800"/>
          </a:xfrm>
          <a:prstGeom prst="straightConnector1">
            <a:avLst/>
          </a:prstGeom>
          <a:ln w="3175" cmpd="sng">
            <a:solidFill>
              <a:schemeClr val="accent3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/>
          <p:cNvCxnSpPr>
            <a:stCxn id="140" idx="0"/>
            <a:endCxn id="152" idx="2"/>
          </p:cNvCxnSpPr>
          <p:nvPr/>
        </p:nvCxnSpPr>
        <p:spPr>
          <a:xfrm flipH="1">
            <a:off x="8567612" y="3733800"/>
            <a:ext cx="2209800" cy="1295400"/>
          </a:xfrm>
          <a:prstGeom prst="straightConnector1">
            <a:avLst/>
          </a:prstGeom>
          <a:ln w="3175" cmpd="sng">
            <a:solidFill>
              <a:schemeClr val="accent3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/>
          <p:cNvCxnSpPr>
            <a:stCxn id="145" idx="2"/>
            <a:endCxn id="161" idx="2"/>
          </p:cNvCxnSpPr>
          <p:nvPr/>
        </p:nvCxnSpPr>
        <p:spPr>
          <a:xfrm>
            <a:off x="8040812" y="3740400"/>
            <a:ext cx="3200400" cy="1288800"/>
          </a:xfrm>
          <a:prstGeom prst="straightConnector1">
            <a:avLst/>
          </a:prstGeom>
          <a:ln w="3175" cmpd="sng">
            <a:solidFill>
              <a:schemeClr val="accent3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1" name="Group 190"/>
          <p:cNvGrpSpPr/>
          <p:nvPr/>
        </p:nvGrpSpPr>
        <p:grpSpPr>
          <a:xfrm>
            <a:off x="9066212" y="1828800"/>
            <a:ext cx="540000" cy="540000"/>
            <a:chOff x="2506412" y="1828800"/>
            <a:chExt cx="540000" cy="540000"/>
          </a:xfrm>
        </p:grpSpPr>
        <p:grpSp>
          <p:nvGrpSpPr>
            <p:cNvPr id="192" name="Group 191"/>
            <p:cNvGrpSpPr>
              <a:grpSpLocks noChangeAspect="1"/>
            </p:cNvGrpSpPr>
            <p:nvPr/>
          </p:nvGrpSpPr>
          <p:grpSpPr>
            <a:xfrm>
              <a:off x="2506412" y="1828800"/>
              <a:ext cx="540000" cy="540000"/>
              <a:chOff x="4951412" y="2743200"/>
              <a:chExt cx="2032000" cy="2032000"/>
            </a:xfrm>
          </p:grpSpPr>
          <p:pic>
            <p:nvPicPr>
              <p:cNvPr id="194" name="Picture 193" descr="semi.png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95" name="Picture 194" descr="semi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193" name="TextBox 192"/>
            <p:cNvSpPr txBox="1"/>
            <p:nvPr/>
          </p:nvSpPr>
          <p:spPr>
            <a:xfrm>
              <a:off x="2654435" y="1855113"/>
              <a:ext cx="3157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1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cxnSp>
        <p:nvCxnSpPr>
          <p:cNvPr id="196" name="Straight Arrow Connector 195"/>
          <p:cNvCxnSpPr>
            <a:stCxn id="194" idx="2"/>
            <a:endCxn id="145" idx="0"/>
          </p:cNvCxnSpPr>
          <p:nvPr/>
        </p:nvCxnSpPr>
        <p:spPr>
          <a:xfrm flipH="1">
            <a:off x="8040812" y="2368800"/>
            <a:ext cx="1295400" cy="831600"/>
          </a:xfrm>
          <a:prstGeom prst="straightConnector1">
            <a:avLst/>
          </a:prstGeom>
          <a:ln w="28575" cmpd="sng">
            <a:solidFill>
              <a:schemeClr val="accent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Arrow Connector 196"/>
          <p:cNvCxnSpPr>
            <a:stCxn id="194" idx="2"/>
            <a:endCxn id="142" idx="0"/>
          </p:cNvCxnSpPr>
          <p:nvPr/>
        </p:nvCxnSpPr>
        <p:spPr>
          <a:xfrm flipH="1">
            <a:off x="8948612" y="2368800"/>
            <a:ext cx="387600" cy="831600"/>
          </a:xfrm>
          <a:prstGeom prst="straightConnector1">
            <a:avLst/>
          </a:prstGeom>
          <a:ln w="28575" cmpd="sng">
            <a:solidFill>
              <a:schemeClr val="accent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>
            <a:stCxn id="195" idx="0"/>
            <a:endCxn id="136" idx="0"/>
          </p:cNvCxnSpPr>
          <p:nvPr/>
        </p:nvCxnSpPr>
        <p:spPr>
          <a:xfrm>
            <a:off x="9336212" y="2368800"/>
            <a:ext cx="526800" cy="831600"/>
          </a:xfrm>
          <a:prstGeom prst="straightConnector1">
            <a:avLst/>
          </a:prstGeom>
          <a:ln w="28575" cmpd="sng">
            <a:solidFill>
              <a:schemeClr val="accent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>
            <a:stCxn id="194" idx="2"/>
            <a:endCxn id="183" idx="0"/>
          </p:cNvCxnSpPr>
          <p:nvPr/>
        </p:nvCxnSpPr>
        <p:spPr>
          <a:xfrm>
            <a:off x="9336212" y="2368800"/>
            <a:ext cx="1484215" cy="831600"/>
          </a:xfrm>
          <a:prstGeom prst="straightConnector1">
            <a:avLst/>
          </a:prstGeom>
          <a:ln w="28575" cmpd="sng">
            <a:solidFill>
              <a:schemeClr val="accent1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3" name="Group 122"/>
          <p:cNvGrpSpPr>
            <a:grpSpLocks noChangeAspect="1"/>
          </p:cNvGrpSpPr>
          <p:nvPr/>
        </p:nvGrpSpPr>
        <p:grpSpPr>
          <a:xfrm>
            <a:off x="2963612" y="3200400"/>
            <a:ext cx="540000" cy="540000"/>
            <a:chOff x="4951412" y="2743200"/>
            <a:chExt cx="2032000" cy="2032000"/>
          </a:xfrm>
        </p:grpSpPr>
        <p:pic>
          <p:nvPicPr>
            <p:cNvPr id="124" name="Picture 123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25" name="Picture 124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26" name="Group 125"/>
          <p:cNvGrpSpPr>
            <a:grpSpLocks noChangeAspect="1"/>
          </p:cNvGrpSpPr>
          <p:nvPr/>
        </p:nvGrpSpPr>
        <p:grpSpPr>
          <a:xfrm>
            <a:off x="3878012" y="3193800"/>
            <a:ext cx="540000" cy="540000"/>
            <a:chOff x="4951412" y="2743200"/>
            <a:chExt cx="2032000" cy="2032000"/>
          </a:xfrm>
        </p:grpSpPr>
        <p:pic>
          <p:nvPicPr>
            <p:cNvPr id="127" name="Picture 126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28" name="Picture 127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29" name="Group 128"/>
          <p:cNvGrpSpPr>
            <a:grpSpLocks noChangeAspect="1"/>
          </p:cNvGrpSpPr>
          <p:nvPr/>
        </p:nvGrpSpPr>
        <p:grpSpPr>
          <a:xfrm>
            <a:off x="2049212" y="3200400"/>
            <a:ext cx="540000" cy="540000"/>
            <a:chOff x="4951412" y="2743200"/>
            <a:chExt cx="2032000" cy="2032000"/>
          </a:xfrm>
        </p:grpSpPr>
        <p:pic>
          <p:nvPicPr>
            <p:cNvPr id="130" name="Picture 129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31" name="Picture 130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32" name="Group 131"/>
          <p:cNvGrpSpPr>
            <a:grpSpLocks noChangeAspect="1"/>
          </p:cNvGrpSpPr>
          <p:nvPr/>
        </p:nvGrpSpPr>
        <p:grpSpPr>
          <a:xfrm>
            <a:off x="1141412" y="3200400"/>
            <a:ext cx="540000" cy="540000"/>
            <a:chOff x="4951412" y="2743200"/>
            <a:chExt cx="2032000" cy="2032000"/>
          </a:xfrm>
        </p:grpSpPr>
        <p:pic>
          <p:nvPicPr>
            <p:cNvPr id="133" name="Picture 132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34" name="Picture 133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63" name="Group 162"/>
          <p:cNvGrpSpPr>
            <a:grpSpLocks noChangeAspect="1"/>
          </p:cNvGrpSpPr>
          <p:nvPr/>
        </p:nvGrpSpPr>
        <p:grpSpPr>
          <a:xfrm>
            <a:off x="684212" y="5022600"/>
            <a:ext cx="540000" cy="540000"/>
            <a:chOff x="4951412" y="2743200"/>
            <a:chExt cx="2032000" cy="2032000"/>
          </a:xfrm>
        </p:grpSpPr>
        <p:pic>
          <p:nvPicPr>
            <p:cNvPr id="164" name="Picture 163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65" name="Picture 164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68" name="Group 167"/>
          <p:cNvGrpSpPr>
            <a:grpSpLocks noChangeAspect="1"/>
          </p:cNvGrpSpPr>
          <p:nvPr/>
        </p:nvGrpSpPr>
        <p:grpSpPr>
          <a:xfrm>
            <a:off x="1668212" y="5029200"/>
            <a:ext cx="540000" cy="540000"/>
            <a:chOff x="4951412" y="2743200"/>
            <a:chExt cx="2032000" cy="2032000"/>
          </a:xfrm>
        </p:grpSpPr>
        <p:pic>
          <p:nvPicPr>
            <p:cNvPr id="169" name="Picture 168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71" name="Picture 170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72" name="Group 171"/>
          <p:cNvGrpSpPr>
            <a:grpSpLocks noChangeAspect="1"/>
          </p:cNvGrpSpPr>
          <p:nvPr/>
        </p:nvGrpSpPr>
        <p:grpSpPr>
          <a:xfrm>
            <a:off x="2499812" y="5029200"/>
            <a:ext cx="540000" cy="540000"/>
            <a:chOff x="4951412" y="2743200"/>
            <a:chExt cx="2032000" cy="2032000"/>
          </a:xfrm>
        </p:grpSpPr>
        <p:pic>
          <p:nvPicPr>
            <p:cNvPr id="174" name="Picture 173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84" name="Picture 183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86" name="Group 185"/>
          <p:cNvGrpSpPr>
            <a:grpSpLocks noChangeAspect="1"/>
          </p:cNvGrpSpPr>
          <p:nvPr/>
        </p:nvGrpSpPr>
        <p:grpSpPr>
          <a:xfrm>
            <a:off x="3420812" y="5029200"/>
            <a:ext cx="540000" cy="540000"/>
            <a:chOff x="4951412" y="2743200"/>
            <a:chExt cx="2032000" cy="2032000"/>
          </a:xfrm>
        </p:grpSpPr>
        <p:pic>
          <p:nvPicPr>
            <p:cNvPr id="188" name="Picture 187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90" name="Picture 189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200" name="Group 199"/>
          <p:cNvGrpSpPr>
            <a:grpSpLocks noChangeAspect="1"/>
          </p:cNvGrpSpPr>
          <p:nvPr/>
        </p:nvGrpSpPr>
        <p:grpSpPr>
          <a:xfrm>
            <a:off x="4341812" y="5029200"/>
            <a:ext cx="540000" cy="540000"/>
            <a:chOff x="4951412" y="2743200"/>
            <a:chExt cx="2032000" cy="2032000"/>
          </a:xfrm>
        </p:grpSpPr>
        <p:pic>
          <p:nvPicPr>
            <p:cNvPr id="201" name="Picture 200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202" name="Picture 201" descr="semi.png"/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cxnSp>
        <p:nvCxnSpPr>
          <p:cNvPr id="203" name="Straight Arrow Connector 202"/>
          <p:cNvCxnSpPr>
            <a:stCxn id="134" idx="0"/>
            <a:endCxn id="165" idx="2"/>
          </p:cNvCxnSpPr>
          <p:nvPr/>
        </p:nvCxnSpPr>
        <p:spPr>
          <a:xfrm flipH="1">
            <a:off x="954212" y="3740400"/>
            <a:ext cx="457200" cy="12822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Arrow Connector 203"/>
          <p:cNvCxnSpPr>
            <a:stCxn id="131" idx="0"/>
            <a:endCxn id="171" idx="2"/>
          </p:cNvCxnSpPr>
          <p:nvPr/>
        </p:nvCxnSpPr>
        <p:spPr>
          <a:xfrm flipH="1">
            <a:off x="1938212" y="3740400"/>
            <a:ext cx="381000" cy="1288800"/>
          </a:xfrm>
          <a:prstGeom prst="straightConnector1">
            <a:avLst/>
          </a:prstGeom>
          <a:ln w="28575" cmpd="sng">
            <a:solidFill>
              <a:srgbClr val="E35F5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>
            <a:stCxn id="125" idx="0"/>
            <a:endCxn id="174" idx="0"/>
          </p:cNvCxnSpPr>
          <p:nvPr/>
        </p:nvCxnSpPr>
        <p:spPr>
          <a:xfrm flipH="1">
            <a:off x="2769812" y="3740400"/>
            <a:ext cx="463800" cy="1288800"/>
          </a:xfrm>
          <a:prstGeom prst="straightConnector1">
            <a:avLst/>
          </a:prstGeom>
          <a:ln w="28575" cmpd="sng">
            <a:solidFill>
              <a:schemeClr val="accent5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Arrow Connector 205"/>
          <p:cNvCxnSpPr>
            <a:stCxn id="125" idx="0"/>
            <a:endCxn id="188" idx="0"/>
          </p:cNvCxnSpPr>
          <p:nvPr/>
        </p:nvCxnSpPr>
        <p:spPr>
          <a:xfrm>
            <a:off x="3233612" y="3740400"/>
            <a:ext cx="457200" cy="1288800"/>
          </a:xfrm>
          <a:prstGeom prst="straightConnector1">
            <a:avLst/>
          </a:prstGeom>
          <a:ln w="28575" cmpd="sng">
            <a:solidFill>
              <a:srgbClr val="E35F5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Arrow Connector 206"/>
          <p:cNvCxnSpPr>
            <a:stCxn id="127" idx="2"/>
            <a:endCxn id="202" idx="2"/>
          </p:cNvCxnSpPr>
          <p:nvPr/>
        </p:nvCxnSpPr>
        <p:spPr>
          <a:xfrm>
            <a:off x="4148012" y="3733800"/>
            <a:ext cx="463800" cy="12954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>
            <a:stCxn id="134" idx="0"/>
            <a:endCxn id="171" idx="2"/>
          </p:cNvCxnSpPr>
          <p:nvPr/>
        </p:nvCxnSpPr>
        <p:spPr>
          <a:xfrm>
            <a:off x="1411412" y="3740400"/>
            <a:ext cx="526800" cy="12888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>
            <a:stCxn id="134" idx="0"/>
            <a:endCxn id="184" idx="2"/>
          </p:cNvCxnSpPr>
          <p:nvPr/>
        </p:nvCxnSpPr>
        <p:spPr>
          <a:xfrm>
            <a:off x="1411412" y="3740400"/>
            <a:ext cx="1358400" cy="1288800"/>
          </a:xfrm>
          <a:prstGeom prst="straightConnector1">
            <a:avLst/>
          </a:prstGeom>
          <a:ln w="3175" cmpd="sng">
            <a:solidFill>
              <a:schemeClr val="accent6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/>
          <p:cNvCxnSpPr>
            <a:stCxn id="131" idx="0"/>
            <a:endCxn id="164" idx="0"/>
          </p:cNvCxnSpPr>
          <p:nvPr/>
        </p:nvCxnSpPr>
        <p:spPr>
          <a:xfrm flipH="1">
            <a:off x="954212" y="3740400"/>
            <a:ext cx="1365000" cy="1282200"/>
          </a:xfrm>
          <a:prstGeom prst="straightConnector1">
            <a:avLst/>
          </a:prstGeom>
          <a:ln w="28575" cmpd="sng">
            <a:solidFill>
              <a:schemeClr val="accent5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/>
          <p:cNvCxnSpPr>
            <a:stCxn id="131" idx="0"/>
            <a:endCxn id="174" idx="0"/>
          </p:cNvCxnSpPr>
          <p:nvPr/>
        </p:nvCxnSpPr>
        <p:spPr>
          <a:xfrm>
            <a:off x="2319212" y="3740400"/>
            <a:ext cx="450600" cy="12888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/>
          <p:cNvCxnSpPr>
            <a:stCxn id="131" idx="0"/>
            <a:endCxn id="190" idx="2"/>
          </p:cNvCxnSpPr>
          <p:nvPr/>
        </p:nvCxnSpPr>
        <p:spPr>
          <a:xfrm>
            <a:off x="2319212" y="3740400"/>
            <a:ext cx="1371600" cy="1288800"/>
          </a:xfrm>
          <a:prstGeom prst="straightConnector1">
            <a:avLst/>
          </a:prstGeom>
          <a:ln w="28575" cmpd="sng">
            <a:solidFill>
              <a:srgbClr val="E35F5F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Straight Arrow Connector 212"/>
          <p:cNvCxnSpPr>
            <a:stCxn id="130" idx="2"/>
            <a:endCxn id="201" idx="0"/>
          </p:cNvCxnSpPr>
          <p:nvPr/>
        </p:nvCxnSpPr>
        <p:spPr>
          <a:xfrm>
            <a:off x="2319212" y="3740400"/>
            <a:ext cx="22926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/>
          <p:cNvCxnSpPr>
            <a:stCxn id="128" idx="0"/>
            <a:endCxn id="190" idx="2"/>
          </p:cNvCxnSpPr>
          <p:nvPr/>
        </p:nvCxnSpPr>
        <p:spPr>
          <a:xfrm flipH="1">
            <a:off x="3690812" y="3733800"/>
            <a:ext cx="457200" cy="12954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Straight Arrow Connector 215"/>
          <p:cNvCxnSpPr>
            <a:stCxn id="128" idx="0"/>
            <a:endCxn id="174" idx="0"/>
          </p:cNvCxnSpPr>
          <p:nvPr/>
        </p:nvCxnSpPr>
        <p:spPr>
          <a:xfrm flipH="1">
            <a:off x="2769812" y="3733800"/>
            <a:ext cx="1378200" cy="12954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>
            <a:stCxn id="124" idx="2"/>
            <a:endCxn id="164" idx="0"/>
          </p:cNvCxnSpPr>
          <p:nvPr/>
        </p:nvCxnSpPr>
        <p:spPr>
          <a:xfrm flipH="1">
            <a:off x="954212" y="3740400"/>
            <a:ext cx="2279400" cy="12822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>
            <a:stCxn id="128" idx="0"/>
            <a:endCxn id="165" idx="2"/>
          </p:cNvCxnSpPr>
          <p:nvPr/>
        </p:nvCxnSpPr>
        <p:spPr>
          <a:xfrm flipH="1">
            <a:off x="954212" y="3733800"/>
            <a:ext cx="31938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Arrow Connector 227"/>
          <p:cNvCxnSpPr>
            <a:stCxn id="124" idx="2"/>
            <a:endCxn id="169" idx="0"/>
          </p:cNvCxnSpPr>
          <p:nvPr/>
        </p:nvCxnSpPr>
        <p:spPr>
          <a:xfrm flipH="1">
            <a:off x="1938212" y="3740400"/>
            <a:ext cx="12954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Arrow Connector 228"/>
          <p:cNvCxnSpPr>
            <a:stCxn id="128" idx="0"/>
            <a:endCxn id="171" idx="2"/>
          </p:cNvCxnSpPr>
          <p:nvPr/>
        </p:nvCxnSpPr>
        <p:spPr>
          <a:xfrm flipH="1">
            <a:off x="1938212" y="3733800"/>
            <a:ext cx="2209800" cy="12954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Arrow Connector 229"/>
          <p:cNvCxnSpPr>
            <a:stCxn id="134" idx="0"/>
            <a:endCxn id="190" idx="2"/>
          </p:cNvCxnSpPr>
          <p:nvPr/>
        </p:nvCxnSpPr>
        <p:spPr>
          <a:xfrm>
            <a:off x="1411412" y="3740400"/>
            <a:ext cx="22794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1" name="Straight Arrow Connector 230"/>
          <p:cNvCxnSpPr>
            <a:stCxn id="133" idx="2"/>
            <a:endCxn id="202" idx="2"/>
          </p:cNvCxnSpPr>
          <p:nvPr/>
        </p:nvCxnSpPr>
        <p:spPr>
          <a:xfrm>
            <a:off x="1411412" y="3740400"/>
            <a:ext cx="32004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Arrow Connector 231"/>
          <p:cNvCxnSpPr>
            <a:stCxn id="125" idx="0"/>
            <a:endCxn id="201" idx="0"/>
          </p:cNvCxnSpPr>
          <p:nvPr/>
        </p:nvCxnSpPr>
        <p:spPr>
          <a:xfrm>
            <a:off x="3233612" y="3740400"/>
            <a:ext cx="1378200" cy="1288800"/>
          </a:xfrm>
          <a:prstGeom prst="straightConnector1">
            <a:avLst/>
          </a:prstGeom>
          <a:ln w="3175" cmpd="sng">
            <a:solidFill>
              <a:srgbClr val="828BCE"/>
            </a:solidFill>
            <a:prstDash val="dash"/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3" name="Group 232"/>
          <p:cNvGrpSpPr/>
          <p:nvPr/>
        </p:nvGrpSpPr>
        <p:grpSpPr>
          <a:xfrm>
            <a:off x="2436812" y="1828800"/>
            <a:ext cx="540000" cy="540000"/>
            <a:chOff x="2506412" y="1828800"/>
            <a:chExt cx="540000" cy="540000"/>
          </a:xfrm>
        </p:grpSpPr>
        <p:grpSp>
          <p:nvGrpSpPr>
            <p:cNvPr id="234" name="Group 233"/>
            <p:cNvGrpSpPr>
              <a:grpSpLocks noChangeAspect="1"/>
            </p:cNvGrpSpPr>
            <p:nvPr/>
          </p:nvGrpSpPr>
          <p:grpSpPr>
            <a:xfrm>
              <a:off x="2506412" y="1828800"/>
              <a:ext cx="540000" cy="540000"/>
              <a:chOff x="4951412" y="2743200"/>
              <a:chExt cx="2032000" cy="2032000"/>
            </a:xfrm>
          </p:grpSpPr>
          <p:pic>
            <p:nvPicPr>
              <p:cNvPr id="236" name="Picture 235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237" name="Picture 236" descr="semi.png"/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sp>
          <p:nvSpPr>
            <p:cNvPr id="235" name="TextBox 234"/>
            <p:cNvSpPr txBox="1"/>
            <p:nvPr/>
          </p:nvSpPr>
          <p:spPr>
            <a:xfrm>
              <a:off x="2654435" y="1855113"/>
              <a:ext cx="31577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2400" dirty="0" smtClean="0">
                  <a:solidFill>
                    <a:srgbClr val="000000"/>
                  </a:solidFill>
                  <a:latin typeface="DK Crayon Crumble"/>
                  <a:cs typeface="DK Crayon Crumble"/>
                </a:rPr>
                <a:t>1</a:t>
              </a:r>
              <a:endPara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endParaRPr>
            </a:p>
          </p:txBody>
        </p:sp>
      </p:grpSp>
      <p:cxnSp>
        <p:nvCxnSpPr>
          <p:cNvPr id="238" name="Straight Arrow Connector 237"/>
          <p:cNvCxnSpPr>
            <a:stCxn id="236" idx="2"/>
            <a:endCxn id="133" idx="0"/>
          </p:cNvCxnSpPr>
          <p:nvPr/>
        </p:nvCxnSpPr>
        <p:spPr>
          <a:xfrm flipH="1">
            <a:off x="1411412" y="2368800"/>
            <a:ext cx="1295400" cy="8316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/>
          <p:cNvCxnSpPr>
            <a:stCxn id="236" idx="2"/>
            <a:endCxn id="130" idx="0"/>
          </p:cNvCxnSpPr>
          <p:nvPr/>
        </p:nvCxnSpPr>
        <p:spPr>
          <a:xfrm flipH="1">
            <a:off x="2319212" y="2368800"/>
            <a:ext cx="387600" cy="8316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239"/>
          <p:cNvCxnSpPr>
            <a:stCxn id="237" idx="0"/>
            <a:endCxn id="124" idx="0"/>
          </p:cNvCxnSpPr>
          <p:nvPr/>
        </p:nvCxnSpPr>
        <p:spPr>
          <a:xfrm>
            <a:off x="2706812" y="2368800"/>
            <a:ext cx="526800" cy="8316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Arrow Connector 240"/>
          <p:cNvCxnSpPr>
            <a:stCxn id="236" idx="2"/>
          </p:cNvCxnSpPr>
          <p:nvPr/>
        </p:nvCxnSpPr>
        <p:spPr>
          <a:xfrm>
            <a:off x="2706812" y="2368800"/>
            <a:ext cx="1412195" cy="831600"/>
          </a:xfrm>
          <a:prstGeom prst="straightConnector1">
            <a:avLst/>
          </a:prstGeom>
          <a:ln w="28575" cmpd="sng">
            <a:solidFill>
              <a:srgbClr val="3BFF0A"/>
            </a:solidFill>
            <a:miter lim="800000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TextBox 241"/>
          <p:cNvSpPr txBox="1"/>
          <p:nvPr/>
        </p:nvSpPr>
        <p:spPr>
          <a:xfrm>
            <a:off x="1220842" y="3200400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1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243" name="TextBox 242"/>
          <p:cNvSpPr txBox="1"/>
          <p:nvPr/>
        </p:nvSpPr>
        <p:spPr>
          <a:xfrm>
            <a:off x="2132012" y="3200400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2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244" name="TextBox 243"/>
          <p:cNvSpPr txBox="1"/>
          <p:nvPr/>
        </p:nvSpPr>
        <p:spPr>
          <a:xfrm>
            <a:off x="3046412" y="3200400"/>
            <a:ext cx="42832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3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245" name="TextBox 244"/>
          <p:cNvSpPr txBox="1"/>
          <p:nvPr/>
        </p:nvSpPr>
        <p:spPr>
          <a:xfrm>
            <a:off x="3964042" y="3200400"/>
            <a:ext cx="453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S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4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246" name="TextBox 245"/>
          <p:cNvSpPr txBox="1"/>
          <p:nvPr/>
        </p:nvSpPr>
        <p:spPr>
          <a:xfrm>
            <a:off x="760412" y="5055513"/>
            <a:ext cx="453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0000"/>
                </a:solidFill>
                <a:latin typeface="DK Crayon Crumble"/>
                <a:cs typeface="DK Crayon Crumble"/>
              </a:rPr>
              <a:t>R</a:t>
            </a:r>
            <a:r>
              <a:rPr lang="en-US" sz="2400" baseline="-25000" dirty="0">
                <a:solidFill>
                  <a:srgbClr val="000000"/>
                </a:solidFill>
                <a:latin typeface="DK Crayon Crumble"/>
                <a:cs typeface="DK Crayon Crumble"/>
              </a:rPr>
              <a:t>1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1751012" y="5035800"/>
            <a:ext cx="453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R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2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248" name="TextBox 247"/>
          <p:cNvSpPr txBox="1"/>
          <p:nvPr/>
        </p:nvSpPr>
        <p:spPr>
          <a:xfrm>
            <a:off x="2592442" y="5055513"/>
            <a:ext cx="453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R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3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249" name="TextBox 248"/>
          <p:cNvSpPr txBox="1"/>
          <p:nvPr/>
        </p:nvSpPr>
        <p:spPr>
          <a:xfrm>
            <a:off x="3506842" y="5055513"/>
            <a:ext cx="4667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R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4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4421242" y="5035800"/>
            <a:ext cx="45397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R</a:t>
            </a:r>
            <a:r>
              <a:rPr lang="en-US" sz="2400" baseline="-25000" dirty="0" smtClean="0">
                <a:solidFill>
                  <a:srgbClr val="000000"/>
                </a:solidFill>
                <a:latin typeface="DK Crayon Crumble"/>
                <a:cs typeface="DK Crayon Crumble"/>
              </a:rPr>
              <a:t>5</a:t>
            </a:r>
            <a:endParaRPr lang="en-US" sz="2400" baseline="-25000" dirty="0">
              <a:solidFill>
                <a:srgbClr val="000000"/>
              </a:solidFill>
              <a:latin typeface="DK Crayon Crumble"/>
              <a:cs typeface="DK Crayon Crumble"/>
            </a:endParaRPr>
          </a:p>
        </p:txBody>
      </p:sp>
    </p:spTree>
    <p:extLst>
      <p:ext uri="{BB962C8B-B14F-4D97-AF65-F5344CB8AC3E}">
        <p14:creationId xmlns:p14="http://schemas.microsoft.com/office/powerpoint/2010/main" val="150267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latin typeface="DK Crayon Crumble"/>
                <a:cs typeface="DK Crayon Crumble"/>
              </a:rPr>
              <a:t>Feasibility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3965" y="1928039"/>
            <a:ext cx="11790219" cy="3931222"/>
            <a:chOff x="-1" y="1881844"/>
            <a:chExt cx="12188826" cy="4064129"/>
          </a:xfrm>
        </p:grpSpPr>
        <p:sp>
          <p:nvSpPr>
            <p:cNvPr id="4" name="Rectangle 3"/>
            <p:cNvSpPr/>
            <p:nvPr/>
          </p:nvSpPr>
          <p:spPr>
            <a:xfrm>
              <a:off x="-1" y="2127003"/>
              <a:ext cx="12188826" cy="3573811"/>
            </a:xfrm>
            <a:prstGeom prst="rect">
              <a:avLst/>
            </a:prstGeom>
            <a:solidFill>
              <a:schemeClr val="tx1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2127002"/>
              <a:ext cx="12188825" cy="3573811"/>
            </a:xfrm>
            <a:prstGeom prst="rect">
              <a:avLst/>
            </a:prstGeom>
          </p:spPr>
        </p:pic>
        <p:sp>
          <p:nvSpPr>
            <p:cNvPr id="242" name="Rectangle 241"/>
            <p:cNvSpPr/>
            <p:nvPr/>
          </p:nvSpPr>
          <p:spPr>
            <a:xfrm>
              <a:off x="3998912" y="1881844"/>
              <a:ext cx="533400" cy="4064129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96294" y="1881844"/>
              <a:ext cx="533400" cy="4064129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579821" y="1881844"/>
              <a:ext cx="533400" cy="4064129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217129" y="1881844"/>
              <a:ext cx="533400" cy="4064129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1551574" y="6139938"/>
            <a:ext cx="8330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DK Crayon Crumble"/>
                <a:cs typeface="DK Crayon Crumble"/>
              </a:rPr>
              <a:t>At least 4 ZigBee channels that are orthogonal to WiFi</a:t>
            </a:r>
            <a:endParaRPr lang="en-US" sz="3200" baseline="30000" dirty="0">
              <a:latin typeface="DK Crayon Crumble"/>
              <a:cs typeface="DK Crayon Crumble"/>
            </a:endParaRPr>
          </a:p>
        </p:txBody>
      </p:sp>
    </p:spTree>
    <p:extLst>
      <p:ext uri="{BB962C8B-B14F-4D97-AF65-F5344CB8AC3E}">
        <p14:creationId xmlns:p14="http://schemas.microsoft.com/office/powerpoint/2010/main" val="186789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DK Crayon Crumble"/>
                <a:cs typeface="DK Crayon Crumble"/>
              </a:rPr>
              <a:t>Severe Interference</a:t>
            </a:r>
            <a:endParaRPr lang="en-US" sz="5400" dirty="0">
              <a:latin typeface="DK Crayon Crumble"/>
              <a:cs typeface="DK Crayon Crumble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6096000" y="1676400"/>
            <a:ext cx="0" cy="5167745"/>
          </a:xfrm>
          <a:prstGeom prst="line">
            <a:avLst/>
          </a:prstGeom>
          <a:ln w="38100">
            <a:prstDash val="dash"/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50813" y="1851691"/>
            <a:ext cx="5803320" cy="5909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latin typeface="DK Crayon Crumble" charset="0"/>
                <a:ea typeface="DK Crayon Crumble" charset="0"/>
                <a:cs typeface="DK Crayon Crumble" charset="0"/>
              </a:rPr>
              <a:t>        Self Interference        </a:t>
            </a:r>
            <a:endParaRPr lang="en-US" sz="3600" dirty="0"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51723" y="1851690"/>
            <a:ext cx="5821787" cy="5909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latin typeface="DK Crayon Crumble" charset="0"/>
                <a:ea typeface="DK Crayon Crumble" charset="0"/>
                <a:cs typeface="DK Crayon Crumble" charset="0"/>
              </a:rPr>
              <a:t>  Cross-Technology Interference  </a:t>
            </a:r>
            <a:endParaRPr lang="en-US" sz="3600" dirty="0"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033" y="2659466"/>
            <a:ext cx="1145048" cy="8191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1415" y="5084014"/>
            <a:ext cx="1145048" cy="8191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219" y="4444974"/>
            <a:ext cx="1145048" cy="8191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241" y="3206802"/>
            <a:ext cx="1145048" cy="8191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45" y="4444974"/>
            <a:ext cx="1145048" cy="8191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67" y="3206802"/>
            <a:ext cx="1145048" cy="819150"/>
          </a:xfrm>
          <a:prstGeom prst="rect">
            <a:avLst/>
          </a:prstGeom>
        </p:spPr>
      </p:pic>
      <p:cxnSp>
        <p:nvCxnSpPr>
          <p:cNvPr id="45" name="Straight Arrow Connector 44"/>
          <p:cNvCxnSpPr>
            <a:stCxn id="39" idx="2"/>
          </p:cNvCxnSpPr>
          <p:nvPr/>
        </p:nvCxnSpPr>
        <p:spPr>
          <a:xfrm>
            <a:off x="3064557" y="3478616"/>
            <a:ext cx="0" cy="343003"/>
          </a:xfrm>
          <a:prstGeom prst="straightConnector1">
            <a:avLst/>
          </a:prstGeom>
          <a:ln w="381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xplosion 1 45"/>
          <p:cNvSpPr/>
          <p:nvPr/>
        </p:nvSpPr>
        <p:spPr>
          <a:xfrm>
            <a:off x="2192400" y="3492471"/>
            <a:ext cx="1774274" cy="1422391"/>
          </a:xfrm>
          <a:prstGeom prst="irregularSeal1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IN" altLang="zh-CN" sz="1800" dirty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cxnSp>
        <p:nvCxnSpPr>
          <p:cNvPr id="50" name="Straight Arrow Connector 49"/>
          <p:cNvCxnSpPr>
            <a:stCxn id="42" idx="1"/>
          </p:cNvCxnSpPr>
          <p:nvPr/>
        </p:nvCxnSpPr>
        <p:spPr>
          <a:xfrm flipH="1">
            <a:off x="3646463" y="3616377"/>
            <a:ext cx="671778" cy="315330"/>
          </a:xfrm>
          <a:prstGeom prst="straightConnector1">
            <a:avLst/>
          </a:prstGeom>
          <a:ln w="381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1" idx="1"/>
          </p:cNvCxnSpPr>
          <p:nvPr/>
        </p:nvCxnSpPr>
        <p:spPr>
          <a:xfrm flipH="1" flipV="1">
            <a:off x="3637081" y="4435527"/>
            <a:ext cx="733138" cy="419022"/>
          </a:xfrm>
          <a:prstGeom prst="straightConnector1">
            <a:avLst/>
          </a:prstGeom>
          <a:ln w="381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0" idx="0"/>
          </p:cNvCxnSpPr>
          <p:nvPr/>
        </p:nvCxnSpPr>
        <p:spPr>
          <a:xfrm flipH="1" flipV="1">
            <a:off x="3064557" y="4636662"/>
            <a:ext cx="9382" cy="447352"/>
          </a:xfrm>
          <a:prstGeom prst="straightConnector1">
            <a:avLst/>
          </a:prstGeom>
          <a:ln w="381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3" idx="3"/>
          </p:cNvCxnSpPr>
          <p:nvPr/>
        </p:nvCxnSpPr>
        <p:spPr>
          <a:xfrm flipV="1">
            <a:off x="1819193" y="4479175"/>
            <a:ext cx="785116" cy="375374"/>
          </a:xfrm>
          <a:prstGeom prst="straightConnector1">
            <a:avLst/>
          </a:prstGeom>
          <a:ln w="381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44" idx="3"/>
          </p:cNvCxnSpPr>
          <p:nvPr/>
        </p:nvCxnSpPr>
        <p:spPr>
          <a:xfrm>
            <a:off x="1767215" y="3616377"/>
            <a:ext cx="681160" cy="348272"/>
          </a:xfrm>
          <a:prstGeom prst="straightConnector1">
            <a:avLst/>
          </a:prstGeom>
          <a:ln w="381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363422" y="6240286"/>
            <a:ext cx="5421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DK Crayon Crumble" charset="0"/>
                <a:ea typeface="DK Crayon Crumble" charset="0"/>
                <a:cs typeface="DK Crayon Crumble" charset="0"/>
              </a:rPr>
              <a:t>Same technology devices </a:t>
            </a:r>
            <a:r>
              <a:rPr lang="en-US" sz="2400" dirty="0" smtClean="0">
                <a:latin typeface="DK Crayon Crumble" charset="0"/>
                <a:ea typeface="DK Crayon Crumble" charset="0"/>
                <a:cs typeface="DK Crayon Crumble" charset="0"/>
              </a:rPr>
              <a:t>transmit </a:t>
            </a:r>
            <a:r>
              <a:rPr lang="en-US" sz="2400" dirty="0">
                <a:latin typeface="DK Crayon Crumble" charset="0"/>
                <a:ea typeface="DK Crayon Crumble" charset="0"/>
                <a:cs typeface="DK Crayon Crumble" charset="0"/>
              </a:rPr>
              <a:t>synchronously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221886" y="6240285"/>
            <a:ext cx="57762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latin typeface="DK Crayon Crumble" charset="0"/>
                <a:ea typeface="DK Crayon Crumble" charset="0"/>
                <a:cs typeface="DK Crayon Crumble" charset="0"/>
              </a:rPr>
              <a:t>Different Technologies </a:t>
            </a:r>
            <a:r>
              <a:rPr lang="en-US" sz="2400" dirty="0" smtClean="0">
                <a:latin typeface="DK Crayon Crumble" charset="0"/>
                <a:ea typeface="DK Crayon Crumble" charset="0"/>
                <a:cs typeface="DK Crayon Crumble" charset="0"/>
              </a:rPr>
              <a:t>share </a:t>
            </a:r>
            <a:r>
              <a:rPr lang="en-US" sz="2400" dirty="0">
                <a:latin typeface="DK Crayon Crumble" charset="0"/>
                <a:ea typeface="DK Crayon Crumble" charset="0"/>
                <a:cs typeface="DK Crayon Crumble" charset="0"/>
              </a:rPr>
              <a:t>the 2.4GHz ISM band</a:t>
            </a:r>
          </a:p>
        </p:txBody>
      </p:sp>
      <p:sp>
        <p:nvSpPr>
          <p:cNvPr id="71" name="Left-Right Arrow 70"/>
          <p:cNvSpPr/>
          <p:nvPr/>
        </p:nvSpPr>
        <p:spPr>
          <a:xfrm>
            <a:off x="6321934" y="3998878"/>
            <a:ext cx="5625943" cy="409575"/>
          </a:xfrm>
          <a:prstGeom prst="left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2.4 GHz ISM Band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flipH="1">
            <a:off x="7453326" y="4294286"/>
            <a:ext cx="20974" cy="689363"/>
          </a:xfrm>
          <a:prstGeom prst="straightConnector1">
            <a:avLst/>
          </a:prstGeom>
          <a:ln w="38100"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7050032" y="3426201"/>
            <a:ext cx="20974" cy="689363"/>
          </a:xfrm>
          <a:prstGeom prst="straightConnector1">
            <a:avLst/>
          </a:prstGeom>
          <a:ln w="38100">
            <a:miter lim="800000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9234919" y="4319011"/>
            <a:ext cx="20974" cy="689363"/>
          </a:xfrm>
          <a:prstGeom prst="straightConnector1">
            <a:avLst/>
          </a:prstGeom>
          <a:ln w="38100"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8831625" y="3450926"/>
            <a:ext cx="20974" cy="689363"/>
          </a:xfrm>
          <a:prstGeom prst="straightConnector1">
            <a:avLst/>
          </a:prstGeom>
          <a:ln w="38100">
            <a:miter lim="800000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10995538" y="4294286"/>
            <a:ext cx="20974" cy="689363"/>
          </a:xfrm>
          <a:prstGeom prst="straightConnector1">
            <a:avLst/>
          </a:prstGeom>
          <a:ln w="38100"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>
            <a:off x="10592244" y="3426201"/>
            <a:ext cx="20974" cy="689363"/>
          </a:xfrm>
          <a:prstGeom prst="straightConnector1">
            <a:avLst/>
          </a:prstGeom>
          <a:ln w="38100">
            <a:miter lim="800000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5259" y="2395605"/>
            <a:ext cx="1136151" cy="91079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8529" y="2401644"/>
            <a:ext cx="910799" cy="910799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94643" y="2401644"/>
            <a:ext cx="1269305" cy="91079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0086" y="5182993"/>
            <a:ext cx="815237" cy="910524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94376" y="5193581"/>
            <a:ext cx="1281086" cy="910524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44861" y="5172406"/>
            <a:ext cx="1619886" cy="931699"/>
          </a:xfrm>
          <a:prstGeom prst="rect">
            <a:avLst/>
          </a:prstGeom>
        </p:spPr>
      </p:pic>
      <p:sp>
        <p:nvSpPr>
          <p:cNvPr id="89" name="Rectangle 88"/>
          <p:cNvSpPr/>
          <p:nvPr/>
        </p:nvSpPr>
        <p:spPr>
          <a:xfrm rot="21138902">
            <a:off x="2471640" y="3938855"/>
            <a:ext cx="11889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DK Crayon Crumble" charset="0"/>
                <a:ea typeface="DK Crayon Crumble" charset="0"/>
                <a:cs typeface="DK Crayon Crumble" charset="0"/>
              </a:rPr>
              <a:t>Collision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39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smtClean="0">
                <a:latin typeface="DK Crayon Crumble"/>
                <a:cs typeface="DK Crayon Crumble"/>
              </a:rPr>
              <a:t>Evaluation</a:t>
            </a:r>
            <a:endParaRPr lang="en-US" dirty="0"/>
          </a:p>
        </p:txBody>
      </p:sp>
      <p:pic>
        <p:nvPicPr>
          <p:cNvPr id="2" name="Picture 1" descr="Performance-Evaluation-Process-z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19200"/>
            <a:ext cx="12188826" cy="914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6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Reliability: Channel Variations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4502" y="2036064"/>
            <a:ext cx="11699822" cy="426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2" y="2036064"/>
            <a:ext cx="11689404" cy="4267200"/>
          </a:xfrm>
          <a:prstGeom prst="rect">
            <a:avLst/>
          </a:prstGeom>
        </p:spPr>
      </p:pic>
      <p:pic>
        <p:nvPicPr>
          <p:cNvPr id="27" name="Picture 26" descr="arrow-red-up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51213" y="4495799"/>
            <a:ext cx="489857" cy="1143000"/>
          </a:xfrm>
          <a:prstGeom prst="rect">
            <a:avLst/>
          </a:prstGeom>
        </p:spPr>
      </p:pic>
      <p:pic>
        <p:nvPicPr>
          <p:cNvPr id="28" name="Picture 27" descr="arrow-red-up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74684" y="2505456"/>
            <a:ext cx="489857" cy="1143000"/>
          </a:xfrm>
          <a:prstGeom prst="rect">
            <a:avLst/>
          </a:prstGeom>
        </p:spPr>
      </p:pic>
      <p:pic>
        <p:nvPicPr>
          <p:cNvPr id="29" name="Picture 28" descr="arrow-red-up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42555" y="4495799"/>
            <a:ext cx="489857" cy="1143000"/>
          </a:xfrm>
          <a:prstGeom prst="rect">
            <a:avLst/>
          </a:prstGeom>
        </p:spPr>
      </p:pic>
      <p:pic>
        <p:nvPicPr>
          <p:cNvPr id="30" name="Picture 29" descr="arrow-red-up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64438" y="2200656"/>
            <a:ext cx="489857" cy="1143000"/>
          </a:xfrm>
          <a:prstGeom prst="rect">
            <a:avLst/>
          </a:prstGeom>
        </p:spPr>
      </p:pic>
      <p:pic>
        <p:nvPicPr>
          <p:cNvPr id="31" name="Picture 30" descr="arrow-red-up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85012" y="4343400"/>
            <a:ext cx="489857" cy="1143000"/>
          </a:xfrm>
          <a:prstGeom prst="rect">
            <a:avLst/>
          </a:prstGeom>
        </p:spPr>
      </p:pic>
      <p:pic>
        <p:nvPicPr>
          <p:cNvPr id="32" name="Picture 31" descr="arrow-red-up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837611" y="3723132"/>
            <a:ext cx="489857" cy="1143000"/>
          </a:xfrm>
          <a:prstGeom prst="rect">
            <a:avLst/>
          </a:prstGeom>
        </p:spPr>
      </p:pic>
      <p:pic>
        <p:nvPicPr>
          <p:cNvPr id="33" name="Picture 32" descr="happy2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528" y="1740408"/>
            <a:ext cx="1028664" cy="113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Reliability: Packet Size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12" y="1828800"/>
            <a:ext cx="62484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3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Energy Consumption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12" y="1828800"/>
            <a:ext cx="5693635" cy="46863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59430" y="1676400"/>
            <a:ext cx="533400" cy="50292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50030" y="1676400"/>
            <a:ext cx="533400" cy="5029200"/>
          </a:xfrm>
          <a:prstGeom prst="rect">
            <a:avLst/>
          </a:prstGeom>
          <a:solidFill>
            <a:schemeClr val="accent1">
              <a:alpha val="26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228012" y="3429000"/>
            <a:ext cx="2349717" cy="543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latin typeface="DK Crayon Crumble"/>
                <a:cs typeface="DK Crayon Crumble"/>
              </a:rPr>
              <a:t>Energy Savings</a:t>
            </a:r>
            <a:endParaRPr lang="en-US" sz="3200" dirty="0">
              <a:latin typeface="DK Crayon Crumble"/>
              <a:cs typeface="DK Crayon Crumb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8412" y="3962400"/>
            <a:ext cx="3572617" cy="9951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6400" dirty="0" smtClean="0">
                <a:solidFill>
                  <a:srgbClr val="57BCE5"/>
                </a:solidFill>
                <a:latin typeface="DK Crayon Crumble"/>
                <a:cs typeface="DK Crayon Crumble"/>
              </a:rPr>
              <a:t>52% to 92%</a:t>
            </a:r>
            <a:endParaRPr lang="en-US" sz="6400" dirty="0">
              <a:solidFill>
                <a:srgbClr val="57BCE5"/>
              </a:solidFill>
              <a:latin typeface="DK Crayon Crumble"/>
              <a:cs typeface="DK Crayon Crumble"/>
            </a:endParaRPr>
          </a:p>
        </p:txBody>
      </p:sp>
    </p:spTree>
    <p:extLst>
      <p:ext uri="{BB962C8B-B14F-4D97-AF65-F5344CB8AC3E}">
        <p14:creationId xmlns:p14="http://schemas.microsoft.com/office/powerpoint/2010/main" val="48019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DK Crayon Crumble"/>
                <a:cs typeface="DK Crayon Crumble"/>
              </a:rPr>
              <a:t>Cross-Technology Interference (CTI)</a:t>
            </a:r>
            <a:endParaRPr lang="en-US" sz="5400" dirty="0">
              <a:latin typeface="DK Crayon Crumble"/>
              <a:cs typeface="DK Crayon Crumble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2099609" y="6074033"/>
            <a:ext cx="78693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DK Crayon Crumble" charset="0"/>
                <a:ea typeface="DK Crayon Crumble" charset="0"/>
                <a:cs typeface="DK Crayon Crumble" charset="0"/>
              </a:rPr>
              <a:t>Different Technologies </a:t>
            </a:r>
            <a:r>
              <a:rPr lang="en-US" sz="3200" dirty="0" smtClean="0">
                <a:latin typeface="DK Crayon Crumble" charset="0"/>
                <a:ea typeface="DK Crayon Crumble" charset="0"/>
                <a:cs typeface="DK Crayon Crumble" charset="0"/>
              </a:rPr>
              <a:t>share </a:t>
            </a:r>
            <a:r>
              <a:rPr lang="en-US" sz="3200" dirty="0">
                <a:latin typeface="DK Crayon Crumble" charset="0"/>
                <a:ea typeface="DK Crayon Crumble" charset="0"/>
                <a:cs typeface="DK Crayon Crumble" charset="0"/>
              </a:rPr>
              <a:t>the 2.4GHz ISM band</a:t>
            </a:r>
          </a:p>
        </p:txBody>
      </p:sp>
      <p:sp>
        <p:nvSpPr>
          <p:cNvPr id="71" name="Left-Right Arrow 70"/>
          <p:cNvSpPr/>
          <p:nvPr/>
        </p:nvSpPr>
        <p:spPr>
          <a:xfrm>
            <a:off x="3246225" y="3583240"/>
            <a:ext cx="5625943" cy="409575"/>
          </a:xfrm>
          <a:prstGeom prst="leftRightArrow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2.4 GHz ISM Band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flipH="1">
            <a:off x="4377617" y="3878648"/>
            <a:ext cx="20974" cy="689363"/>
          </a:xfrm>
          <a:prstGeom prst="straightConnector1">
            <a:avLst/>
          </a:prstGeom>
          <a:ln w="38100"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3974323" y="3010563"/>
            <a:ext cx="20974" cy="689363"/>
          </a:xfrm>
          <a:prstGeom prst="straightConnector1">
            <a:avLst/>
          </a:prstGeom>
          <a:ln w="38100">
            <a:miter lim="800000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6159210" y="3903373"/>
            <a:ext cx="20974" cy="689363"/>
          </a:xfrm>
          <a:prstGeom prst="straightConnector1">
            <a:avLst/>
          </a:prstGeom>
          <a:ln w="38100"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5755916" y="3035288"/>
            <a:ext cx="20974" cy="689363"/>
          </a:xfrm>
          <a:prstGeom prst="straightConnector1">
            <a:avLst/>
          </a:prstGeom>
          <a:ln w="38100">
            <a:miter lim="800000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7919829" y="3878648"/>
            <a:ext cx="20974" cy="689363"/>
          </a:xfrm>
          <a:prstGeom prst="straightConnector1">
            <a:avLst/>
          </a:prstGeom>
          <a:ln w="38100">
            <a:miter lim="800000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 flipH="1">
            <a:off x="7516535" y="3010563"/>
            <a:ext cx="20974" cy="689363"/>
          </a:xfrm>
          <a:prstGeom prst="straightConnector1">
            <a:avLst/>
          </a:prstGeom>
          <a:ln w="38100">
            <a:miter lim="800000"/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Picture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550" y="1979967"/>
            <a:ext cx="1136151" cy="910799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820" y="1986006"/>
            <a:ext cx="910799" cy="910799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5531" y="4756768"/>
            <a:ext cx="1269305" cy="91079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377" y="4767355"/>
            <a:ext cx="815237" cy="910524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738" y="2003933"/>
            <a:ext cx="1281086" cy="910524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69152" y="4756768"/>
            <a:ext cx="1619886" cy="931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26986" y="2155086"/>
            <a:ext cx="1280735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latin typeface="DK Crayon Crumble" charset="0"/>
                <a:ea typeface="DK Crayon Crumble" charset="0"/>
                <a:cs typeface="DK Crayon Crumble" charset="0"/>
              </a:rPr>
              <a:t>ZigBee</a:t>
            </a:r>
            <a:endParaRPr lang="en-US" sz="2400" dirty="0"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89038" y="4967144"/>
            <a:ext cx="179286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smtClean="0">
                <a:latin typeface="DK Crayon Crumble" charset="0"/>
                <a:ea typeface="DK Crayon Crumble" charset="0"/>
                <a:cs typeface="DK Crayon Crumble" charset="0"/>
              </a:rPr>
              <a:t>Microwave</a:t>
            </a:r>
            <a:endParaRPr lang="en-US" sz="2400" dirty="0"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06357" y="2155085"/>
            <a:ext cx="893193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smtClean="0">
                <a:latin typeface="DK Crayon Crumble" charset="0"/>
                <a:ea typeface="DK Crayon Crumble" charset="0"/>
                <a:cs typeface="DK Crayon Crumble" charset="0"/>
              </a:rPr>
              <a:t>WiFi</a:t>
            </a:r>
            <a:endParaRPr lang="en-US" sz="2400" dirty="0"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40674" y="4967144"/>
            <a:ext cx="166327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smtClean="0">
                <a:latin typeface="DK Crayon Crumble" charset="0"/>
                <a:ea typeface="DK Crayon Crumble" charset="0"/>
                <a:cs typeface="DK Crayon Crumble" charset="0"/>
              </a:rPr>
              <a:t>Bluetooth</a:t>
            </a:r>
            <a:endParaRPr lang="en-US" sz="2400" dirty="0">
              <a:latin typeface="DK Crayon Crumble" charset="0"/>
              <a:ea typeface="DK Crayon Crumble" charset="0"/>
              <a:cs typeface="DK Crayon Crumb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97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Expectation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3965" y="1928039"/>
            <a:ext cx="11790219" cy="3931222"/>
            <a:chOff x="-1" y="1881844"/>
            <a:chExt cx="12188826" cy="4064129"/>
          </a:xfrm>
        </p:grpSpPr>
        <p:sp>
          <p:nvSpPr>
            <p:cNvPr id="4" name="Rectangle 3"/>
            <p:cNvSpPr/>
            <p:nvPr/>
          </p:nvSpPr>
          <p:spPr>
            <a:xfrm>
              <a:off x="-1" y="2127003"/>
              <a:ext cx="12188826" cy="3573811"/>
            </a:xfrm>
            <a:prstGeom prst="rect">
              <a:avLst/>
            </a:prstGeom>
            <a:solidFill>
              <a:schemeClr val="tx1"/>
            </a:solidFill>
            <a:ln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2127002"/>
              <a:ext cx="12188825" cy="3573811"/>
            </a:xfrm>
            <a:prstGeom prst="rect">
              <a:avLst/>
            </a:prstGeom>
          </p:spPr>
        </p:pic>
        <p:sp>
          <p:nvSpPr>
            <p:cNvPr id="242" name="Rectangle 241"/>
            <p:cNvSpPr/>
            <p:nvPr/>
          </p:nvSpPr>
          <p:spPr>
            <a:xfrm>
              <a:off x="3998912" y="1881844"/>
              <a:ext cx="533400" cy="4064129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296294" y="1881844"/>
              <a:ext cx="533400" cy="4064129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579821" y="1881844"/>
              <a:ext cx="533400" cy="4064129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217129" y="1881844"/>
              <a:ext cx="533400" cy="4064129"/>
            </a:xfrm>
            <a:prstGeom prst="rect">
              <a:avLst/>
            </a:prstGeom>
            <a:solidFill>
              <a:schemeClr val="accent1">
                <a:alpha val="26000"/>
              </a:schemeClr>
            </a:solidFill>
            <a:ln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1551574" y="6139938"/>
            <a:ext cx="83307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latin typeface="DK Crayon Crumble"/>
                <a:cs typeface="DK Crayon Crumble"/>
              </a:rPr>
              <a:t>At least 4 ZigBee channels that are orthogonal to WiFi</a:t>
            </a:r>
            <a:endParaRPr lang="en-US" sz="3200" baseline="30000" dirty="0">
              <a:latin typeface="DK Crayon Crumble"/>
              <a:cs typeface="DK Crayon Crumble"/>
            </a:endParaRPr>
          </a:p>
        </p:txBody>
      </p:sp>
    </p:spTree>
    <p:extLst>
      <p:ext uri="{BB962C8B-B14F-4D97-AF65-F5344CB8AC3E}">
        <p14:creationId xmlns:p14="http://schemas.microsoft.com/office/powerpoint/2010/main" val="327493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Expectation</a:t>
            </a:r>
            <a:endParaRPr lang="en-US" dirty="0"/>
          </a:p>
        </p:txBody>
      </p:sp>
      <p:pic>
        <p:nvPicPr>
          <p:cNvPr id="7" name="Picture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31"/>
          <a:stretch/>
        </p:blipFill>
        <p:spPr>
          <a:xfrm>
            <a:off x="461535" y="1648693"/>
            <a:ext cx="11257200" cy="5168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42509" y="1801090"/>
            <a:ext cx="4562467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 smtClean="0"/>
              <a:t>Academic Institute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95410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36"/>
          <a:stretch/>
        </p:blipFill>
        <p:spPr>
          <a:xfrm>
            <a:off x="466616" y="1618912"/>
            <a:ext cx="11255593" cy="51696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Reality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031679" y="1842653"/>
            <a:ext cx="4922501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 smtClean="0"/>
              <a:t>Residential Complex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0527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>
          <a:xfrm>
            <a:off x="464127" y="1619127"/>
            <a:ext cx="11260572" cy="5169600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Reality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10552" y="1801090"/>
            <a:ext cx="3539752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4400" dirty="0" smtClean="0"/>
              <a:t>Shopping Mall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0857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351912" cy="1020762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DK Crayon Crumble"/>
                <a:cs typeface="DK Crayon Crumble"/>
              </a:rPr>
              <a:t>Traditional Approaches </a:t>
            </a:r>
            <a:r>
              <a:rPr lang="en-US" sz="5400" smtClean="0">
                <a:latin typeface="DK Crayon Crumble"/>
                <a:cs typeface="DK Crayon Crumble"/>
              </a:rPr>
              <a:t>to handle </a:t>
            </a:r>
            <a:r>
              <a:rPr lang="en-US" sz="5400" dirty="0" smtClean="0">
                <a:latin typeface="DK Crayon Crumble"/>
                <a:cs typeface="DK Crayon Crumble"/>
              </a:rPr>
              <a:t>CTI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2414" y="2692788"/>
            <a:ext cx="9486316" cy="2990559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DK Crayon Crumble" charset="0"/>
                <a:ea typeface="DK Crayon Crumble" charset="0"/>
                <a:cs typeface="DK Crayon Crumble" charset="0"/>
              </a:rPr>
              <a:t>Identify the </a:t>
            </a:r>
            <a:r>
              <a:rPr lang="en-US" sz="4000" dirty="0">
                <a:latin typeface="DK Crayon Crumble" charset="0"/>
                <a:ea typeface="DK Crayon Crumble" charset="0"/>
                <a:cs typeface="DK Crayon Crumble" charset="0"/>
              </a:rPr>
              <a:t>source of </a:t>
            </a:r>
            <a:r>
              <a:rPr lang="en-US" sz="4000" dirty="0" smtClean="0">
                <a:latin typeface="DK Crayon Crumble" charset="0"/>
                <a:ea typeface="DK Crayon Crumble" charset="0"/>
                <a:cs typeface="DK Crayon Crumble" charset="0"/>
              </a:rPr>
              <a:t>interference</a:t>
            </a:r>
          </a:p>
          <a:p>
            <a:r>
              <a:rPr lang="en-US" sz="4000" dirty="0" smtClean="0">
                <a:latin typeface="DK Crayon Crumble" charset="0"/>
                <a:ea typeface="DK Crayon Crumble" charset="0"/>
                <a:cs typeface="DK Crayon Crumble" charset="0"/>
              </a:rPr>
              <a:t>Tackle </a:t>
            </a:r>
            <a:r>
              <a:rPr lang="en-US" sz="4000" dirty="0">
                <a:latin typeface="DK Crayon Crumble" charset="0"/>
                <a:ea typeface="DK Crayon Crumble" charset="0"/>
                <a:cs typeface="DK Crayon Crumble" charset="0"/>
              </a:rPr>
              <a:t>interference by exploiting spatial diversity </a:t>
            </a:r>
          </a:p>
          <a:p>
            <a:r>
              <a:rPr lang="en-US" sz="4000" dirty="0" smtClean="0">
                <a:latin typeface="DK Crayon Crumble" charset="0"/>
                <a:ea typeface="DK Crayon Crumble" charset="0"/>
                <a:cs typeface="DK Crayon Crumble" charset="0"/>
              </a:rPr>
              <a:t>Evade </a:t>
            </a:r>
            <a:r>
              <a:rPr lang="en-US" sz="4000" dirty="0">
                <a:latin typeface="DK Crayon Crumble" charset="0"/>
                <a:ea typeface="DK Crayon Crumble" charset="0"/>
                <a:cs typeface="DK Crayon Crumble" charset="0"/>
              </a:rPr>
              <a:t>interference by using channel </a:t>
            </a:r>
            <a:r>
              <a:rPr lang="en-US" sz="4000" dirty="0" smtClean="0">
                <a:latin typeface="DK Crayon Crumble" charset="0"/>
                <a:ea typeface="DK Crayon Crumble" charset="0"/>
                <a:cs typeface="DK Crayon Crumble" charset="0"/>
              </a:rPr>
              <a:t>diversity </a:t>
            </a:r>
          </a:p>
          <a:p>
            <a:r>
              <a:rPr lang="en-US" sz="4000" dirty="0" smtClean="0">
                <a:latin typeface="DK Crayon Crumble" charset="0"/>
                <a:ea typeface="DK Crayon Crumble" charset="0"/>
                <a:cs typeface="DK Crayon Crumble" charset="0"/>
              </a:rPr>
              <a:t>Survive interference by adding redundancies</a:t>
            </a:r>
            <a:endParaRPr lang="en-US" sz="4000" dirty="0">
              <a:latin typeface="DK Crayon Crumble" charset="0"/>
              <a:ea typeface="DK Crayon Crumble" charset="0"/>
              <a:cs typeface="DK Crayon Crumb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25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DK Crayon Crumble"/>
                <a:cs typeface="DK Crayon Crumble"/>
              </a:rPr>
              <a:t>Self Interference</a:t>
            </a:r>
            <a:endParaRPr lang="en-US" sz="5400" dirty="0">
              <a:latin typeface="DK Crayon Crumble"/>
              <a:cs typeface="DK Crayon Crumble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7015" y="2271539"/>
            <a:ext cx="1145048" cy="81915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397" y="4696087"/>
            <a:ext cx="1145048" cy="81915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201" y="4057047"/>
            <a:ext cx="1145048" cy="81915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23" y="2818875"/>
            <a:ext cx="1145048" cy="81915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9127" y="4057047"/>
            <a:ext cx="1145048" cy="81915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149" y="2818875"/>
            <a:ext cx="1145048" cy="819150"/>
          </a:xfrm>
          <a:prstGeom prst="rect">
            <a:avLst/>
          </a:prstGeom>
        </p:spPr>
      </p:pic>
      <p:cxnSp>
        <p:nvCxnSpPr>
          <p:cNvPr id="45" name="Straight Arrow Connector 44"/>
          <p:cNvCxnSpPr>
            <a:stCxn id="39" idx="2"/>
          </p:cNvCxnSpPr>
          <p:nvPr/>
        </p:nvCxnSpPr>
        <p:spPr>
          <a:xfrm>
            <a:off x="6209539" y="3090689"/>
            <a:ext cx="0" cy="343003"/>
          </a:xfrm>
          <a:prstGeom prst="straightConnector1">
            <a:avLst/>
          </a:prstGeom>
          <a:ln w="381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xplosion 1 45"/>
          <p:cNvSpPr/>
          <p:nvPr/>
        </p:nvSpPr>
        <p:spPr>
          <a:xfrm>
            <a:off x="5337382" y="3104544"/>
            <a:ext cx="1774274" cy="1422391"/>
          </a:xfrm>
          <a:prstGeom prst="irregularSeal1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342900" indent="-342900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IN" altLang="zh-CN" sz="1800" dirty="0">
              <a:solidFill>
                <a:srgbClr val="FFFFFF"/>
              </a:solidFill>
              <a:ea typeface="宋体" panose="02010600030101010101" pitchFamily="2" charset="-122"/>
            </a:endParaRPr>
          </a:p>
        </p:txBody>
      </p:sp>
      <p:cxnSp>
        <p:nvCxnSpPr>
          <p:cNvPr id="50" name="Straight Arrow Connector 49"/>
          <p:cNvCxnSpPr>
            <a:stCxn id="42" idx="1"/>
          </p:cNvCxnSpPr>
          <p:nvPr/>
        </p:nvCxnSpPr>
        <p:spPr>
          <a:xfrm flipH="1">
            <a:off x="6791445" y="3228450"/>
            <a:ext cx="671778" cy="315330"/>
          </a:xfrm>
          <a:prstGeom prst="straightConnector1">
            <a:avLst/>
          </a:prstGeom>
          <a:ln w="381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41" idx="1"/>
          </p:cNvCxnSpPr>
          <p:nvPr/>
        </p:nvCxnSpPr>
        <p:spPr>
          <a:xfrm flipH="1" flipV="1">
            <a:off x="6782063" y="4047600"/>
            <a:ext cx="733138" cy="419022"/>
          </a:xfrm>
          <a:prstGeom prst="straightConnector1">
            <a:avLst/>
          </a:prstGeom>
          <a:ln w="381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40" idx="0"/>
          </p:cNvCxnSpPr>
          <p:nvPr/>
        </p:nvCxnSpPr>
        <p:spPr>
          <a:xfrm flipH="1" flipV="1">
            <a:off x="6209539" y="4248735"/>
            <a:ext cx="9382" cy="447352"/>
          </a:xfrm>
          <a:prstGeom prst="straightConnector1">
            <a:avLst/>
          </a:prstGeom>
          <a:ln w="381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43" idx="3"/>
          </p:cNvCxnSpPr>
          <p:nvPr/>
        </p:nvCxnSpPr>
        <p:spPr>
          <a:xfrm flipV="1">
            <a:off x="4964175" y="4091248"/>
            <a:ext cx="785116" cy="375374"/>
          </a:xfrm>
          <a:prstGeom prst="straightConnector1">
            <a:avLst/>
          </a:prstGeom>
          <a:ln w="381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44" idx="3"/>
          </p:cNvCxnSpPr>
          <p:nvPr/>
        </p:nvCxnSpPr>
        <p:spPr>
          <a:xfrm>
            <a:off x="4912197" y="3228450"/>
            <a:ext cx="681160" cy="348272"/>
          </a:xfrm>
          <a:prstGeom prst="straightConnector1">
            <a:avLst/>
          </a:prstGeom>
          <a:ln w="381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1894693" y="6105246"/>
            <a:ext cx="8648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DK Crayon Crumble" charset="0"/>
                <a:ea typeface="DK Crayon Crumble" charset="0"/>
                <a:cs typeface="DK Crayon Crumble" charset="0"/>
              </a:rPr>
              <a:t>Same technology devices transmitting synchronously</a:t>
            </a:r>
          </a:p>
        </p:txBody>
      </p:sp>
      <p:sp>
        <p:nvSpPr>
          <p:cNvPr id="89" name="Rectangle 88"/>
          <p:cNvSpPr/>
          <p:nvPr/>
        </p:nvSpPr>
        <p:spPr>
          <a:xfrm rot="21138902">
            <a:off x="5616622" y="3550928"/>
            <a:ext cx="11889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DK Crayon Crumble" charset="0"/>
                <a:ea typeface="DK Crayon Crumble" charset="0"/>
                <a:cs typeface="DK Crayon Crumble" charset="0"/>
              </a:rPr>
              <a:t>Collision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6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>
            <a:normAutofit fontScale="90000"/>
          </a:bodyPr>
          <a:lstStyle/>
          <a:p>
            <a:r>
              <a:rPr lang="en-US" sz="5400" dirty="0" smtClean="0">
                <a:latin typeface="DK Crayon Crumble"/>
                <a:cs typeface="DK Crayon Crumble"/>
              </a:rPr>
              <a:t>Rely on Channel/Link Quality Estimators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87" y="1704109"/>
            <a:ext cx="7413451" cy="4572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70450" y="6457890"/>
            <a:ext cx="7318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accent5"/>
                </a:solidFill>
              </a:rPr>
              <a:t>Radio </a:t>
            </a:r>
            <a:r>
              <a:rPr lang="en-US" sz="2000" dirty="0">
                <a:solidFill>
                  <a:schemeClr val="accent5"/>
                </a:solidFill>
              </a:rPr>
              <a:t>Link Quality Estimation in Wireless Sensor Networks: a Survey </a:t>
            </a:r>
          </a:p>
        </p:txBody>
      </p:sp>
    </p:spTree>
    <p:extLst>
      <p:ext uri="{BB962C8B-B14F-4D97-AF65-F5344CB8AC3E}">
        <p14:creationId xmlns:p14="http://schemas.microsoft.com/office/powerpoint/2010/main" val="30973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351912" cy="1020762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DK Crayon Crumble"/>
                <a:cs typeface="DK Crayon Crumble"/>
              </a:rPr>
              <a:t>Traditional Approaches </a:t>
            </a:r>
            <a:r>
              <a:rPr lang="en-US" sz="5400" smtClean="0">
                <a:latin typeface="DK Crayon Crumble"/>
                <a:cs typeface="DK Crayon Crumble"/>
              </a:rPr>
              <a:t>to handle </a:t>
            </a:r>
            <a:r>
              <a:rPr lang="en-US" sz="5400" dirty="0" smtClean="0">
                <a:latin typeface="DK Crayon Crumble"/>
                <a:cs typeface="DK Crayon Crumble"/>
              </a:rPr>
              <a:t>CTI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721777" y="3212592"/>
            <a:ext cx="6953186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0" smtClean="0">
                <a:solidFill>
                  <a:schemeClr val="accent5"/>
                </a:solidFill>
                <a:latin typeface="DK Crayon Crumble"/>
                <a:cs typeface="DK Crayon Crumble"/>
              </a:rPr>
              <a:t>Very expensive</a:t>
            </a:r>
            <a:endParaRPr lang="en-US" sz="10000" dirty="0">
              <a:solidFill>
                <a:schemeClr val="accent5"/>
              </a:solidFill>
              <a:latin typeface="DK Crayon Crumble"/>
              <a:cs typeface="DK Crayon Crumble"/>
            </a:endParaRPr>
          </a:p>
        </p:txBody>
      </p:sp>
    </p:spTree>
    <p:extLst>
      <p:ext uri="{BB962C8B-B14F-4D97-AF65-F5344CB8AC3E}">
        <p14:creationId xmlns:p14="http://schemas.microsoft.com/office/powerpoint/2010/main" val="201737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latin typeface="DK Crayon Crumble" charset="0"/>
                <a:ea typeface="DK Crayon Crumble" charset="0"/>
                <a:cs typeface="DK Crayon Crumble" charset="0"/>
              </a:rPr>
              <a:t>Challenges in urban 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213" y="2402042"/>
            <a:ext cx="8051078" cy="355541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Highly dynamic</a:t>
            </a:r>
            <a:r>
              <a:rPr lang="en-US" sz="4000" dirty="0" smtClean="0">
                <a:latin typeface="DK Crayon Crumble" charset="0"/>
                <a:ea typeface="DK Crayon Crumble" charset="0"/>
                <a:cs typeface="DK Crayon Crumble" charset="0"/>
              </a:rPr>
              <a:t> due to unplanned CTI</a:t>
            </a:r>
          </a:p>
          <a:p>
            <a:r>
              <a:rPr lang="en-US" sz="4000" dirty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Channel Quality Estimation</a:t>
            </a:r>
            <a:r>
              <a:rPr lang="en-US" sz="4000" dirty="0">
                <a:latin typeface="DK Crayon Crumble" charset="0"/>
                <a:ea typeface="DK Crayon Crumble" charset="0"/>
                <a:cs typeface="DK Crayon Crumble" charset="0"/>
              </a:rPr>
              <a:t> not feasible</a:t>
            </a:r>
          </a:p>
          <a:p>
            <a:pPr lvl="1"/>
            <a:r>
              <a:rPr lang="en-US" sz="3600" dirty="0">
                <a:latin typeface="DK Crayon Crumble" charset="0"/>
                <a:ea typeface="DK Crayon Crumble" charset="0"/>
                <a:cs typeface="DK Crayon Crumble" charset="0"/>
              </a:rPr>
              <a:t>Periodically Repeated</a:t>
            </a:r>
          </a:p>
          <a:p>
            <a:pPr lvl="1"/>
            <a:r>
              <a:rPr lang="en-US" sz="3600" dirty="0">
                <a:latin typeface="DK Crayon Crumble" charset="0"/>
                <a:ea typeface="DK Crayon Crumble" charset="0"/>
                <a:cs typeface="DK Crayon Crumble" charset="0"/>
              </a:rPr>
              <a:t>Fail to capture channel </a:t>
            </a:r>
            <a:r>
              <a:rPr lang="en-US" sz="3600" dirty="0" smtClean="0">
                <a:latin typeface="DK Crayon Crumble" charset="0"/>
                <a:ea typeface="DK Crayon Crumble" charset="0"/>
                <a:cs typeface="DK Crayon Crumble" charset="0"/>
              </a:rPr>
              <a:t>dynamics </a:t>
            </a:r>
            <a:r>
              <a:rPr lang="en-US" dirty="0" smtClean="0">
                <a:solidFill>
                  <a:schemeClr val="accent5"/>
                </a:solidFill>
                <a:latin typeface="DK Crayon Crumble" charset="0"/>
                <a:ea typeface="DK Crayon Crumble" charset="0"/>
                <a:cs typeface="DK Crayon Crumble" charset="0"/>
              </a:rPr>
              <a:t>(</a:t>
            </a:r>
            <a:r>
              <a:rPr lang="en-US" dirty="0" err="1" smtClean="0">
                <a:solidFill>
                  <a:schemeClr val="accent5"/>
                </a:solidFill>
                <a:latin typeface="DK Crayon Crumble" charset="0"/>
                <a:ea typeface="DK Crayon Crumble" charset="0"/>
                <a:cs typeface="DK Crayon Crumble" charset="0"/>
              </a:rPr>
              <a:t>cETX</a:t>
            </a:r>
            <a:r>
              <a:rPr lang="en-US" dirty="0" smtClean="0">
                <a:solidFill>
                  <a:schemeClr val="accent5"/>
                </a:solidFill>
                <a:latin typeface="DK Crayon Crumble" charset="0"/>
                <a:ea typeface="DK Crayon Crumble" charset="0"/>
                <a:cs typeface="DK Crayon Crumble" charset="0"/>
              </a:rPr>
              <a:t> </a:t>
            </a:r>
            <a:r>
              <a:rPr lang="en-US" dirty="0" err="1" smtClean="0">
                <a:solidFill>
                  <a:schemeClr val="accent5"/>
                </a:solidFill>
                <a:latin typeface="DK Crayon Crumble" charset="0"/>
                <a:ea typeface="DK Crayon Crumble" charset="0"/>
                <a:cs typeface="DK Crayon Crumble" charset="0"/>
              </a:rPr>
              <a:t>Sensys</a:t>
            </a:r>
            <a:r>
              <a:rPr lang="en-US" dirty="0" smtClean="0">
                <a:solidFill>
                  <a:schemeClr val="accent5"/>
                </a:solidFill>
                <a:latin typeface="DK Crayon Crumble" charset="0"/>
                <a:ea typeface="DK Crayon Crumble" charset="0"/>
                <a:cs typeface="DK Crayon Crumble" charset="0"/>
              </a:rPr>
              <a:t> 2015)</a:t>
            </a:r>
            <a:endParaRPr lang="en-US" sz="4000" dirty="0" smtClean="0">
              <a:solidFill>
                <a:schemeClr val="accent5"/>
              </a:solidFill>
              <a:latin typeface="DK Crayon Crumble" charset="0"/>
              <a:ea typeface="DK Crayon Crumble" charset="0"/>
              <a:cs typeface="DK Crayon Crumble" charset="0"/>
            </a:endParaRPr>
          </a:p>
          <a:p>
            <a:r>
              <a:rPr lang="en-US" sz="4000" dirty="0" smtClean="0">
                <a:latin typeface="DK Crayon Crumble" charset="0"/>
                <a:ea typeface="DK Crayon Crumble" charset="0"/>
                <a:cs typeface="DK Crayon Crumble" charset="0"/>
              </a:rPr>
              <a:t>No </a:t>
            </a:r>
            <a:r>
              <a:rPr lang="en-US" sz="40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CTI-free</a:t>
            </a:r>
            <a:r>
              <a:rPr lang="en-US" sz="4000" dirty="0" smtClean="0">
                <a:latin typeface="DK Crayon Crumble" charset="0"/>
                <a:ea typeface="DK Crayon Crumble" charset="0"/>
                <a:cs typeface="DK Crayon Crumble" charset="0"/>
              </a:rPr>
              <a:t> channel available</a:t>
            </a:r>
          </a:p>
          <a:p>
            <a:r>
              <a:rPr lang="en-US" sz="4000" dirty="0" smtClean="0">
                <a:latin typeface="DK Crayon Crumble" charset="0"/>
                <a:ea typeface="DK Crayon Crumble" charset="0"/>
                <a:cs typeface="DK Crayon Crumble" charset="0"/>
              </a:rPr>
              <a:t>No </a:t>
            </a:r>
            <a:r>
              <a:rPr lang="en-US" sz="40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network-wide</a:t>
            </a:r>
            <a:r>
              <a:rPr lang="en-US" sz="4000" dirty="0" smtClean="0">
                <a:latin typeface="DK Crayon Crumble" charset="0"/>
                <a:ea typeface="DK Crayon Crumble" charset="0"/>
                <a:cs typeface="DK Crayon Crumble" charset="0"/>
              </a:rPr>
              <a:t> “good” channel present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>
          <a:xfrm>
            <a:off x="8513615" y="2447197"/>
            <a:ext cx="3364888" cy="15447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36"/>
          <a:stretch/>
        </p:blipFill>
        <p:spPr>
          <a:xfrm>
            <a:off x="8516103" y="4114813"/>
            <a:ext cx="3362400" cy="15443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51364" y="2402042"/>
            <a:ext cx="1705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Shopping Mall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134194" y="4179748"/>
            <a:ext cx="2340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 smtClean="0"/>
              <a:t>Residential Complex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023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ontent Placeholder 2"/>
          <p:cNvSpPr>
            <a:spLocks noGrp="1"/>
          </p:cNvSpPr>
          <p:nvPr>
            <p:ph idx="1"/>
          </p:nvPr>
        </p:nvSpPr>
        <p:spPr>
          <a:xfrm>
            <a:off x="239151" y="590606"/>
            <a:ext cx="11648049" cy="6179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>
                <a:latin typeface="DK Crayon Crumble" charset="0"/>
                <a:ea typeface="DK Crayon Crumble" charset="0"/>
                <a:cs typeface="DK Crayon Crumble" charset="0"/>
              </a:rPr>
              <a:t>A Data Collection protocol for Dynamic Urban Environment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424426" y="1841860"/>
            <a:ext cx="79089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Eliminate expensive channel </a:t>
            </a:r>
            <a:r>
              <a:rPr lang="en-US" sz="4400" dirty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estimation</a:t>
            </a:r>
            <a:endParaRPr lang="en-US" sz="4400" dirty="0">
              <a:solidFill>
                <a:schemeClr val="accent1"/>
              </a:solidFill>
            </a:endParaRPr>
          </a:p>
        </p:txBody>
      </p:sp>
      <p:grpSp>
        <p:nvGrpSpPr>
          <p:cNvPr id="104" name="Group 103"/>
          <p:cNvGrpSpPr>
            <a:grpSpLocks noChangeAspect="1"/>
          </p:cNvGrpSpPr>
          <p:nvPr/>
        </p:nvGrpSpPr>
        <p:grpSpPr>
          <a:xfrm>
            <a:off x="10119488" y="4308764"/>
            <a:ext cx="540000" cy="540000"/>
            <a:chOff x="4951412" y="2743200"/>
            <a:chExt cx="2032000" cy="2032000"/>
          </a:xfrm>
        </p:grpSpPr>
        <p:pic>
          <p:nvPicPr>
            <p:cNvPr id="105" name="Picture 104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06" name="Picture 105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07" name="Group 106"/>
          <p:cNvGrpSpPr>
            <a:grpSpLocks noChangeAspect="1"/>
          </p:cNvGrpSpPr>
          <p:nvPr/>
        </p:nvGrpSpPr>
        <p:grpSpPr>
          <a:xfrm>
            <a:off x="11033888" y="4302164"/>
            <a:ext cx="540000" cy="540000"/>
            <a:chOff x="4951412" y="2743200"/>
            <a:chExt cx="2032000" cy="2032000"/>
          </a:xfrm>
        </p:grpSpPr>
        <p:pic>
          <p:nvPicPr>
            <p:cNvPr id="108" name="Picture 107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09" name="Picture 108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10" name="Group 109"/>
          <p:cNvGrpSpPr>
            <a:grpSpLocks noChangeAspect="1"/>
          </p:cNvGrpSpPr>
          <p:nvPr/>
        </p:nvGrpSpPr>
        <p:grpSpPr>
          <a:xfrm>
            <a:off x="9205088" y="4308764"/>
            <a:ext cx="540000" cy="540000"/>
            <a:chOff x="4951412" y="2743200"/>
            <a:chExt cx="2032000" cy="2032000"/>
          </a:xfrm>
        </p:grpSpPr>
        <p:pic>
          <p:nvPicPr>
            <p:cNvPr id="111" name="Picture 110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12" name="Picture 111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13" name="Group 112"/>
          <p:cNvGrpSpPr>
            <a:grpSpLocks noChangeAspect="1"/>
          </p:cNvGrpSpPr>
          <p:nvPr/>
        </p:nvGrpSpPr>
        <p:grpSpPr>
          <a:xfrm>
            <a:off x="8297288" y="4308764"/>
            <a:ext cx="540000" cy="540000"/>
            <a:chOff x="4951412" y="2743200"/>
            <a:chExt cx="2032000" cy="2032000"/>
          </a:xfrm>
        </p:grpSpPr>
        <p:pic>
          <p:nvPicPr>
            <p:cNvPr id="114" name="Picture 113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15" name="Picture 114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16" name="Group 115"/>
          <p:cNvGrpSpPr>
            <a:grpSpLocks noChangeAspect="1"/>
          </p:cNvGrpSpPr>
          <p:nvPr/>
        </p:nvGrpSpPr>
        <p:grpSpPr>
          <a:xfrm>
            <a:off x="7840088" y="6130964"/>
            <a:ext cx="540000" cy="540000"/>
            <a:chOff x="4951412" y="2743200"/>
            <a:chExt cx="2032000" cy="2032000"/>
          </a:xfrm>
        </p:grpSpPr>
        <p:pic>
          <p:nvPicPr>
            <p:cNvPr id="117" name="Picture 116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18" name="Picture 117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19" name="Group 118"/>
          <p:cNvGrpSpPr>
            <a:grpSpLocks noChangeAspect="1"/>
          </p:cNvGrpSpPr>
          <p:nvPr/>
        </p:nvGrpSpPr>
        <p:grpSpPr>
          <a:xfrm>
            <a:off x="8824088" y="6137564"/>
            <a:ext cx="540000" cy="540000"/>
            <a:chOff x="4951412" y="2743200"/>
            <a:chExt cx="2032000" cy="2032000"/>
          </a:xfrm>
        </p:grpSpPr>
        <p:pic>
          <p:nvPicPr>
            <p:cNvPr id="120" name="Picture 119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21" name="Picture 120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22" name="Group 121"/>
          <p:cNvGrpSpPr>
            <a:grpSpLocks noChangeAspect="1"/>
          </p:cNvGrpSpPr>
          <p:nvPr/>
        </p:nvGrpSpPr>
        <p:grpSpPr>
          <a:xfrm>
            <a:off x="9655688" y="6137564"/>
            <a:ext cx="540000" cy="540000"/>
            <a:chOff x="4951412" y="2743200"/>
            <a:chExt cx="2032000" cy="2032000"/>
          </a:xfrm>
        </p:grpSpPr>
        <p:pic>
          <p:nvPicPr>
            <p:cNvPr id="123" name="Picture 122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24" name="Picture 123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25" name="Group 124"/>
          <p:cNvGrpSpPr>
            <a:grpSpLocks noChangeAspect="1"/>
          </p:cNvGrpSpPr>
          <p:nvPr/>
        </p:nvGrpSpPr>
        <p:grpSpPr>
          <a:xfrm>
            <a:off x="10576688" y="6137564"/>
            <a:ext cx="540000" cy="540000"/>
            <a:chOff x="4951412" y="2743200"/>
            <a:chExt cx="2032000" cy="2032000"/>
          </a:xfrm>
        </p:grpSpPr>
        <p:pic>
          <p:nvPicPr>
            <p:cNvPr id="126" name="Picture 125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27" name="Picture 126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28" name="Group 127"/>
          <p:cNvGrpSpPr>
            <a:grpSpLocks noChangeAspect="1"/>
          </p:cNvGrpSpPr>
          <p:nvPr/>
        </p:nvGrpSpPr>
        <p:grpSpPr>
          <a:xfrm>
            <a:off x="11497688" y="6137564"/>
            <a:ext cx="540000" cy="540000"/>
            <a:chOff x="4951412" y="2743200"/>
            <a:chExt cx="2032000" cy="2032000"/>
          </a:xfrm>
        </p:grpSpPr>
        <p:pic>
          <p:nvPicPr>
            <p:cNvPr id="129" name="Picture 128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30" name="Picture 129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cxnSp>
        <p:nvCxnSpPr>
          <p:cNvPr id="131" name="Straight Arrow Connector 130"/>
          <p:cNvCxnSpPr/>
          <p:nvPr/>
        </p:nvCxnSpPr>
        <p:spPr>
          <a:xfrm flipH="1">
            <a:off x="8110088" y="4848764"/>
            <a:ext cx="457200" cy="12822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11303888" y="4842164"/>
            <a:ext cx="463800" cy="12954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8567288" y="4848764"/>
            <a:ext cx="526800" cy="12888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/>
          <p:cNvCxnSpPr/>
          <p:nvPr/>
        </p:nvCxnSpPr>
        <p:spPr>
          <a:xfrm>
            <a:off x="9475088" y="4848764"/>
            <a:ext cx="450600" cy="12888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>
            <a:grpSpLocks noChangeAspect="1"/>
          </p:cNvGrpSpPr>
          <p:nvPr/>
        </p:nvGrpSpPr>
        <p:grpSpPr>
          <a:xfrm>
            <a:off x="9592688" y="2937164"/>
            <a:ext cx="540000" cy="540000"/>
            <a:chOff x="4951412" y="2743200"/>
            <a:chExt cx="2032000" cy="2032000"/>
          </a:xfrm>
        </p:grpSpPr>
        <p:pic>
          <p:nvPicPr>
            <p:cNvPr id="136" name="Picture 135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37" name="Picture 136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cxnSp>
        <p:nvCxnSpPr>
          <p:cNvPr id="138" name="Straight Arrow Connector 137"/>
          <p:cNvCxnSpPr/>
          <p:nvPr/>
        </p:nvCxnSpPr>
        <p:spPr>
          <a:xfrm flipH="1">
            <a:off x="8567288" y="3477164"/>
            <a:ext cx="1295400" cy="8316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 flipH="1">
            <a:off x="9475088" y="3477164"/>
            <a:ext cx="387600" cy="8316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/>
          <p:nvPr/>
        </p:nvCxnSpPr>
        <p:spPr>
          <a:xfrm>
            <a:off x="9862688" y="3477164"/>
            <a:ext cx="526800" cy="8316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/>
          <p:cNvCxnSpPr/>
          <p:nvPr/>
        </p:nvCxnSpPr>
        <p:spPr>
          <a:xfrm>
            <a:off x="9862688" y="3477164"/>
            <a:ext cx="1412080" cy="8316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/>
          <p:cNvCxnSpPr>
            <a:stCxn id="109" idx="0"/>
            <a:endCxn id="130" idx="0"/>
          </p:cNvCxnSpPr>
          <p:nvPr/>
        </p:nvCxnSpPr>
        <p:spPr>
          <a:xfrm>
            <a:off x="10389488" y="4848764"/>
            <a:ext cx="457200" cy="12888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Rectangle 142"/>
          <p:cNvSpPr/>
          <p:nvPr/>
        </p:nvSpPr>
        <p:spPr>
          <a:xfrm>
            <a:off x="9441696" y="2503928"/>
            <a:ext cx="7938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DK Crayon Crumble" charset="0"/>
                <a:ea typeface="DK Crayon Crumble" charset="0"/>
                <a:cs typeface="DK Crayon Crumble" charset="0"/>
              </a:rPr>
              <a:t>Sink</a:t>
            </a:r>
            <a:endParaRPr lang="en-US" sz="3200" dirty="0"/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428529" y="2674616"/>
            <a:ext cx="7227659" cy="3070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latin typeface="DK Crayon Crumble" charset="0"/>
                <a:ea typeface="DK Crayon Crumble" charset="0"/>
                <a:cs typeface="DK Crayon Crumble" charset="0"/>
              </a:rPr>
              <a:t>While still maintaining</a:t>
            </a:r>
          </a:p>
        </p:txBody>
      </p:sp>
    </p:spTree>
    <p:extLst>
      <p:ext uri="{BB962C8B-B14F-4D97-AF65-F5344CB8AC3E}">
        <p14:creationId xmlns:p14="http://schemas.microsoft.com/office/powerpoint/2010/main" val="72783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ontent Placeholder 2"/>
          <p:cNvSpPr>
            <a:spLocks noGrp="1"/>
          </p:cNvSpPr>
          <p:nvPr>
            <p:ph idx="1"/>
          </p:nvPr>
        </p:nvSpPr>
        <p:spPr>
          <a:xfrm>
            <a:off x="239151" y="590606"/>
            <a:ext cx="11648049" cy="6179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>
                <a:latin typeface="DK Crayon Crumble" charset="0"/>
                <a:ea typeface="DK Crayon Crumble" charset="0"/>
                <a:cs typeface="DK Crayon Crumble" charset="0"/>
              </a:rPr>
              <a:t>A Data Collection protocol for Dynamic Urban Environment</a:t>
            </a:r>
          </a:p>
        </p:txBody>
      </p:sp>
      <p:grpSp>
        <p:nvGrpSpPr>
          <p:cNvPr id="102" name="Group 101"/>
          <p:cNvGrpSpPr>
            <a:grpSpLocks noChangeAspect="1"/>
          </p:cNvGrpSpPr>
          <p:nvPr/>
        </p:nvGrpSpPr>
        <p:grpSpPr>
          <a:xfrm>
            <a:off x="10119488" y="4308764"/>
            <a:ext cx="540000" cy="540000"/>
            <a:chOff x="4951412" y="2743200"/>
            <a:chExt cx="2032000" cy="2032000"/>
          </a:xfrm>
        </p:grpSpPr>
        <p:pic>
          <p:nvPicPr>
            <p:cNvPr id="103" name="Picture 102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04" name="Picture 103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05" name="Group 104"/>
          <p:cNvGrpSpPr>
            <a:grpSpLocks noChangeAspect="1"/>
          </p:cNvGrpSpPr>
          <p:nvPr/>
        </p:nvGrpSpPr>
        <p:grpSpPr>
          <a:xfrm>
            <a:off x="11033888" y="4302164"/>
            <a:ext cx="540000" cy="540000"/>
            <a:chOff x="4951412" y="2743200"/>
            <a:chExt cx="2032000" cy="2032000"/>
          </a:xfrm>
        </p:grpSpPr>
        <p:pic>
          <p:nvPicPr>
            <p:cNvPr id="106" name="Picture 105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07" name="Picture 106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08" name="Group 107"/>
          <p:cNvGrpSpPr>
            <a:grpSpLocks noChangeAspect="1"/>
          </p:cNvGrpSpPr>
          <p:nvPr/>
        </p:nvGrpSpPr>
        <p:grpSpPr>
          <a:xfrm>
            <a:off x="9205088" y="4308764"/>
            <a:ext cx="540000" cy="540000"/>
            <a:chOff x="4951412" y="2743200"/>
            <a:chExt cx="2032000" cy="2032000"/>
          </a:xfrm>
        </p:grpSpPr>
        <p:pic>
          <p:nvPicPr>
            <p:cNvPr id="109" name="Picture 108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10" name="Picture 109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11" name="Group 110"/>
          <p:cNvGrpSpPr>
            <a:grpSpLocks noChangeAspect="1"/>
          </p:cNvGrpSpPr>
          <p:nvPr/>
        </p:nvGrpSpPr>
        <p:grpSpPr>
          <a:xfrm>
            <a:off x="8297288" y="4308764"/>
            <a:ext cx="540000" cy="540000"/>
            <a:chOff x="4951412" y="2743200"/>
            <a:chExt cx="2032000" cy="2032000"/>
          </a:xfrm>
        </p:grpSpPr>
        <p:pic>
          <p:nvPicPr>
            <p:cNvPr id="112" name="Picture 111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13" name="Picture 112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14" name="Group 113"/>
          <p:cNvGrpSpPr>
            <a:grpSpLocks noChangeAspect="1"/>
          </p:cNvGrpSpPr>
          <p:nvPr/>
        </p:nvGrpSpPr>
        <p:grpSpPr>
          <a:xfrm>
            <a:off x="7840088" y="6130964"/>
            <a:ext cx="540000" cy="540000"/>
            <a:chOff x="4951412" y="2743200"/>
            <a:chExt cx="2032000" cy="2032000"/>
          </a:xfrm>
        </p:grpSpPr>
        <p:pic>
          <p:nvPicPr>
            <p:cNvPr id="115" name="Picture 114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16" name="Picture 115" descr="semi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17" name="Group 116"/>
          <p:cNvGrpSpPr>
            <a:grpSpLocks noChangeAspect="1"/>
          </p:cNvGrpSpPr>
          <p:nvPr/>
        </p:nvGrpSpPr>
        <p:grpSpPr>
          <a:xfrm>
            <a:off x="8824088" y="6137564"/>
            <a:ext cx="540000" cy="540000"/>
            <a:chOff x="4951412" y="2743200"/>
            <a:chExt cx="2032000" cy="2032000"/>
          </a:xfrm>
        </p:grpSpPr>
        <p:pic>
          <p:nvPicPr>
            <p:cNvPr id="118" name="Picture 117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19" name="Picture 118" descr="semi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20" name="Group 119"/>
          <p:cNvGrpSpPr>
            <a:grpSpLocks noChangeAspect="1"/>
          </p:cNvGrpSpPr>
          <p:nvPr/>
        </p:nvGrpSpPr>
        <p:grpSpPr>
          <a:xfrm>
            <a:off x="9655688" y="6137564"/>
            <a:ext cx="540000" cy="540000"/>
            <a:chOff x="4951412" y="2743200"/>
            <a:chExt cx="2032000" cy="2032000"/>
          </a:xfrm>
        </p:grpSpPr>
        <p:pic>
          <p:nvPicPr>
            <p:cNvPr id="121" name="Picture 120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22" name="Picture 121" descr="semi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23" name="Group 122"/>
          <p:cNvGrpSpPr>
            <a:grpSpLocks noChangeAspect="1"/>
          </p:cNvGrpSpPr>
          <p:nvPr/>
        </p:nvGrpSpPr>
        <p:grpSpPr>
          <a:xfrm>
            <a:off x="10576688" y="6137564"/>
            <a:ext cx="540000" cy="540000"/>
            <a:chOff x="4951412" y="2743200"/>
            <a:chExt cx="2032000" cy="2032000"/>
          </a:xfrm>
        </p:grpSpPr>
        <p:pic>
          <p:nvPicPr>
            <p:cNvPr id="124" name="Picture 123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25" name="Picture 124" descr="semi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126" name="Group 125"/>
          <p:cNvGrpSpPr>
            <a:grpSpLocks noChangeAspect="1"/>
          </p:cNvGrpSpPr>
          <p:nvPr/>
        </p:nvGrpSpPr>
        <p:grpSpPr>
          <a:xfrm>
            <a:off x="11497688" y="6137564"/>
            <a:ext cx="540000" cy="540000"/>
            <a:chOff x="4951412" y="2743200"/>
            <a:chExt cx="2032000" cy="2032000"/>
          </a:xfrm>
        </p:grpSpPr>
        <p:pic>
          <p:nvPicPr>
            <p:cNvPr id="127" name="Picture 126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28" name="Picture 127" descr="semi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cxnSp>
        <p:nvCxnSpPr>
          <p:cNvPr id="129" name="Straight Arrow Connector 128"/>
          <p:cNvCxnSpPr/>
          <p:nvPr/>
        </p:nvCxnSpPr>
        <p:spPr>
          <a:xfrm flipH="1">
            <a:off x="8110088" y="4848764"/>
            <a:ext cx="457200" cy="12822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11303888" y="4842164"/>
            <a:ext cx="463800" cy="12954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>
            <a:off x="8567288" y="4848764"/>
            <a:ext cx="526800" cy="12888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9475088" y="4848764"/>
            <a:ext cx="450600" cy="12888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" name="Group 132"/>
          <p:cNvGrpSpPr>
            <a:grpSpLocks noChangeAspect="1"/>
          </p:cNvGrpSpPr>
          <p:nvPr/>
        </p:nvGrpSpPr>
        <p:grpSpPr>
          <a:xfrm>
            <a:off x="9592688" y="2937164"/>
            <a:ext cx="540000" cy="540000"/>
            <a:chOff x="4951412" y="2743200"/>
            <a:chExt cx="2032000" cy="2032000"/>
          </a:xfrm>
        </p:grpSpPr>
        <p:pic>
          <p:nvPicPr>
            <p:cNvPr id="134" name="Picture 133" descr="semi.png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135" name="Picture 134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cxnSp>
        <p:nvCxnSpPr>
          <p:cNvPr id="136" name="Straight Arrow Connector 135"/>
          <p:cNvCxnSpPr/>
          <p:nvPr/>
        </p:nvCxnSpPr>
        <p:spPr>
          <a:xfrm flipH="1">
            <a:off x="8567288" y="3477164"/>
            <a:ext cx="1295400" cy="8316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 flipH="1">
            <a:off x="9475088" y="3477164"/>
            <a:ext cx="387600" cy="8316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/>
          <p:cNvCxnSpPr/>
          <p:nvPr/>
        </p:nvCxnSpPr>
        <p:spPr>
          <a:xfrm>
            <a:off x="9862688" y="3477164"/>
            <a:ext cx="526800" cy="8316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/>
          <p:cNvCxnSpPr/>
          <p:nvPr/>
        </p:nvCxnSpPr>
        <p:spPr>
          <a:xfrm>
            <a:off x="9862688" y="3477164"/>
            <a:ext cx="1412080" cy="8316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/>
          <p:cNvCxnSpPr>
            <a:stCxn id="107" idx="0"/>
            <a:endCxn id="128" idx="0"/>
          </p:cNvCxnSpPr>
          <p:nvPr/>
        </p:nvCxnSpPr>
        <p:spPr>
          <a:xfrm>
            <a:off x="10389488" y="4848764"/>
            <a:ext cx="457200" cy="12888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ctangle 140"/>
          <p:cNvSpPr/>
          <p:nvPr/>
        </p:nvSpPr>
        <p:spPr>
          <a:xfrm>
            <a:off x="9441696" y="2503928"/>
            <a:ext cx="7938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DK Crayon Crumble" charset="0"/>
                <a:ea typeface="DK Crayon Crumble" charset="0"/>
                <a:cs typeface="DK Crayon Crumble" charset="0"/>
              </a:rPr>
              <a:t>Sink</a:t>
            </a:r>
            <a:endParaRPr lang="en-US" sz="3200" dirty="0"/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428529" y="2674616"/>
            <a:ext cx="7227659" cy="3070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latin typeface="DK Crayon Crumble" charset="0"/>
                <a:ea typeface="DK Crayon Crumble" charset="0"/>
                <a:cs typeface="DK Crayon Crumble" charset="0"/>
              </a:rPr>
              <a:t>While still maintaining</a:t>
            </a:r>
          </a:p>
          <a:p>
            <a:r>
              <a:rPr lang="en-US" sz="3600" dirty="0" smtClean="0">
                <a:latin typeface="DK Crayon Crumble" charset="0"/>
                <a:ea typeface="DK Crayon Crumble" charset="0"/>
                <a:cs typeface="DK Crayon Crumble" charset="0"/>
              </a:rPr>
              <a:t>High robustness by exploiting channel diversity</a:t>
            </a:r>
          </a:p>
          <a:p>
            <a:pPr marL="0" indent="0">
              <a:buNone/>
            </a:pPr>
            <a:endParaRPr lang="en-US" sz="3600" dirty="0" smtClean="0"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24426" y="1841860"/>
            <a:ext cx="79089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Eliminate expensive channel </a:t>
            </a:r>
            <a:r>
              <a:rPr lang="en-US" sz="4400" dirty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estimation</a:t>
            </a:r>
            <a:endParaRPr lang="en-US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4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ontent Placeholder 2"/>
          <p:cNvSpPr txBox="1">
            <a:spLocks/>
          </p:cNvSpPr>
          <p:nvPr/>
        </p:nvSpPr>
        <p:spPr>
          <a:xfrm>
            <a:off x="428529" y="2674616"/>
            <a:ext cx="7227659" cy="3070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77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344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630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916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latin typeface="DK Crayon Crumble" charset="0"/>
                <a:ea typeface="DK Crayon Crumble" charset="0"/>
                <a:cs typeface="DK Crayon Crumble" charset="0"/>
              </a:rPr>
              <a:t>While still maintaining</a:t>
            </a:r>
          </a:p>
          <a:p>
            <a:r>
              <a:rPr lang="en-US" sz="3600" dirty="0" smtClean="0">
                <a:latin typeface="DK Crayon Crumble" charset="0"/>
                <a:ea typeface="DK Crayon Crumble" charset="0"/>
                <a:cs typeface="DK Crayon Crumble" charset="0"/>
              </a:rPr>
              <a:t>High robustness by exploiting channel diversity</a:t>
            </a:r>
          </a:p>
          <a:p>
            <a:r>
              <a:rPr lang="en-US" sz="3600" dirty="0" smtClean="0">
                <a:latin typeface="DK Crayon Crumble" charset="0"/>
                <a:ea typeface="DK Crayon Crumble" charset="0"/>
                <a:cs typeface="DK Crayon Crumble" charset="0"/>
              </a:rPr>
              <a:t>Low </a:t>
            </a:r>
            <a:r>
              <a:rPr lang="en-US" sz="3600" dirty="0">
                <a:latin typeface="DK Crayon Crumble" charset="0"/>
                <a:ea typeface="DK Crayon Crumble" charset="0"/>
                <a:cs typeface="DK Crayon Crumble" charset="0"/>
              </a:rPr>
              <a:t>latency by exploiting spatial diversity</a:t>
            </a:r>
            <a:endParaRPr lang="en-US" sz="3200" dirty="0">
              <a:latin typeface="DK Crayon Crumble" charset="0"/>
              <a:ea typeface="DK Crayon Crumble" charset="0"/>
              <a:cs typeface="DK Crayon Crumble" charset="0"/>
            </a:endParaRPr>
          </a:p>
          <a:p>
            <a:endParaRPr lang="en-US" sz="3600" dirty="0" smtClean="0"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sp>
        <p:nvSpPr>
          <p:cNvPr id="58" name="Content Placeholder 2"/>
          <p:cNvSpPr>
            <a:spLocks noGrp="1"/>
          </p:cNvSpPr>
          <p:nvPr>
            <p:ph idx="1"/>
          </p:nvPr>
        </p:nvSpPr>
        <p:spPr>
          <a:xfrm>
            <a:off x="239151" y="590606"/>
            <a:ext cx="11648049" cy="6179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>
                <a:latin typeface="DK Crayon Crumble" charset="0"/>
                <a:ea typeface="DK Crayon Crumble" charset="0"/>
                <a:cs typeface="DK Crayon Crumble" charset="0"/>
              </a:rPr>
              <a:t>A Data Collection protocol for Dynamic Urban Environment</a:t>
            </a:r>
          </a:p>
        </p:txBody>
      </p:sp>
      <p:grpSp>
        <p:nvGrpSpPr>
          <p:cNvPr id="45" name="Group 44"/>
          <p:cNvGrpSpPr>
            <a:grpSpLocks noChangeAspect="1"/>
          </p:cNvGrpSpPr>
          <p:nvPr/>
        </p:nvGrpSpPr>
        <p:grpSpPr>
          <a:xfrm>
            <a:off x="10119488" y="4308764"/>
            <a:ext cx="540000" cy="540000"/>
            <a:chOff x="4951412" y="2743200"/>
            <a:chExt cx="2032000" cy="2032000"/>
          </a:xfrm>
        </p:grpSpPr>
        <p:pic>
          <p:nvPicPr>
            <p:cNvPr id="46" name="Picture 45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47" name="Picture 46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48" name="Group 47"/>
          <p:cNvGrpSpPr>
            <a:grpSpLocks noChangeAspect="1"/>
          </p:cNvGrpSpPr>
          <p:nvPr/>
        </p:nvGrpSpPr>
        <p:grpSpPr>
          <a:xfrm>
            <a:off x="11033888" y="4302164"/>
            <a:ext cx="540000" cy="540000"/>
            <a:chOff x="4951412" y="2743200"/>
            <a:chExt cx="2032000" cy="2032000"/>
          </a:xfrm>
        </p:grpSpPr>
        <p:pic>
          <p:nvPicPr>
            <p:cNvPr id="49" name="Picture 48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50" name="Picture 49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9205088" y="4308764"/>
            <a:ext cx="540000" cy="540000"/>
            <a:chOff x="4951412" y="2743200"/>
            <a:chExt cx="2032000" cy="2032000"/>
          </a:xfrm>
        </p:grpSpPr>
        <p:pic>
          <p:nvPicPr>
            <p:cNvPr id="52" name="Picture 51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53" name="Picture 52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8297288" y="4308764"/>
            <a:ext cx="540000" cy="540000"/>
            <a:chOff x="4951412" y="2743200"/>
            <a:chExt cx="2032000" cy="2032000"/>
          </a:xfrm>
        </p:grpSpPr>
        <p:pic>
          <p:nvPicPr>
            <p:cNvPr id="55" name="Picture 54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56" name="Picture 55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57" name="Group 56"/>
          <p:cNvGrpSpPr>
            <a:grpSpLocks noChangeAspect="1"/>
          </p:cNvGrpSpPr>
          <p:nvPr/>
        </p:nvGrpSpPr>
        <p:grpSpPr>
          <a:xfrm>
            <a:off x="7840088" y="6130964"/>
            <a:ext cx="540000" cy="540000"/>
            <a:chOff x="4951412" y="2743200"/>
            <a:chExt cx="2032000" cy="2032000"/>
          </a:xfrm>
        </p:grpSpPr>
        <p:pic>
          <p:nvPicPr>
            <p:cNvPr id="59" name="Picture 58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60" name="Picture 59" descr="semi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61" name="Group 60"/>
          <p:cNvGrpSpPr>
            <a:grpSpLocks noChangeAspect="1"/>
          </p:cNvGrpSpPr>
          <p:nvPr/>
        </p:nvGrpSpPr>
        <p:grpSpPr>
          <a:xfrm>
            <a:off x="8824088" y="6137564"/>
            <a:ext cx="540000" cy="540000"/>
            <a:chOff x="4951412" y="2743200"/>
            <a:chExt cx="2032000" cy="2032000"/>
          </a:xfrm>
        </p:grpSpPr>
        <p:pic>
          <p:nvPicPr>
            <p:cNvPr id="62" name="Picture 61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63" name="Picture 62" descr="semi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9655688" y="6137564"/>
            <a:ext cx="540000" cy="540000"/>
            <a:chOff x="4951412" y="2743200"/>
            <a:chExt cx="2032000" cy="2032000"/>
          </a:xfrm>
        </p:grpSpPr>
        <p:pic>
          <p:nvPicPr>
            <p:cNvPr id="65" name="Picture 64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66" name="Picture 65" descr="semi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67" name="Group 66"/>
          <p:cNvGrpSpPr>
            <a:grpSpLocks noChangeAspect="1"/>
          </p:cNvGrpSpPr>
          <p:nvPr/>
        </p:nvGrpSpPr>
        <p:grpSpPr>
          <a:xfrm>
            <a:off x="10576688" y="6137564"/>
            <a:ext cx="540000" cy="540000"/>
            <a:chOff x="4951412" y="2743200"/>
            <a:chExt cx="2032000" cy="2032000"/>
          </a:xfrm>
        </p:grpSpPr>
        <p:pic>
          <p:nvPicPr>
            <p:cNvPr id="68" name="Picture 67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69" name="Picture 68" descr="semi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11497688" y="6137564"/>
            <a:ext cx="540000" cy="540000"/>
            <a:chOff x="4951412" y="2743200"/>
            <a:chExt cx="2032000" cy="2032000"/>
          </a:xfrm>
        </p:grpSpPr>
        <p:pic>
          <p:nvPicPr>
            <p:cNvPr id="71" name="Picture 70" descr="semi.png"/>
            <p:cNvPicPr>
              <a:picLocks noChangeAspect="1"/>
            </p:cNvPicPr>
            <p:nvPr/>
          </p:nvPicPr>
          <p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72" name="Picture 71" descr="semi.png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cxnSp>
        <p:nvCxnSpPr>
          <p:cNvPr id="74" name="Straight Arrow Connector 73"/>
          <p:cNvCxnSpPr/>
          <p:nvPr/>
        </p:nvCxnSpPr>
        <p:spPr>
          <a:xfrm flipH="1">
            <a:off x="8110088" y="4848764"/>
            <a:ext cx="457200" cy="12822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>
            <a:off x="11303888" y="4842164"/>
            <a:ext cx="463800" cy="12954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8567288" y="4848764"/>
            <a:ext cx="526800" cy="12888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9475088" y="4848764"/>
            <a:ext cx="450600" cy="12888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H="1">
            <a:off x="10846688" y="4842164"/>
            <a:ext cx="457200" cy="12954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H="1">
            <a:off x="8110088" y="4842164"/>
            <a:ext cx="3193800" cy="12888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H="1">
            <a:off x="9094088" y="4842164"/>
            <a:ext cx="2209800" cy="12954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8567288" y="4848764"/>
            <a:ext cx="3200400" cy="12888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/>
          <p:cNvGrpSpPr>
            <a:grpSpLocks noChangeAspect="1"/>
          </p:cNvGrpSpPr>
          <p:nvPr/>
        </p:nvGrpSpPr>
        <p:grpSpPr>
          <a:xfrm>
            <a:off x="9592688" y="2937164"/>
            <a:ext cx="540000" cy="540000"/>
            <a:chOff x="4951412" y="2743200"/>
            <a:chExt cx="2032000" cy="2032000"/>
          </a:xfrm>
        </p:grpSpPr>
        <p:pic>
          <p:nvPicPr>
            <p:cNvPr id="83" name="Picture 82" descr="semi.png"/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1412" y="2743200"/>
              <a:ext cx="2032000" cy="2032000"/>
            </a:xfrm>
            <a:prstGeom prst="rect">
              <a:avLst/>
            </a:prstGeom>
          </p:spPr>
        </p:pic>
        <p:pic>
          <p:nvPicPr>
            <p:cNvPr id="84" name="Picture 83" descr="semi.png"/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V="1">
              <a:off x="4951412" y="2743200"/>
              <a:ext cx="2032000" cy="2032000"/>
            </a:xfrm>
            <a:prstGeom prst="rect">
              <a:avLst/>
            </a:prstGeom>
          </p:spPr>
        </p:pic>
      </p:grpSp>
      <p:cxnSp>
        <p:nvCxnSpPr>
          <p:cNvPr id="85" name="Straight Arrow Connector 84"/>
          <p:cNvCxnSpPr/>
          <p:nvPr/>
        </p:nvCxnSpPr>
        <p:spPr>
          <a:xfrm flipH="1">
            <a:off x="8567288" y="3477164"/>
            <a:ext cx="1295400" cy="8316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 flipH="1">
            <a:off x="9475088" y="3477164"/>
            <a:ext cx="387600" cy="8316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9862688" y="3477164"/>
            <a:ext cx="526800" cy="8316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9862688" y="3477164"/>
            <a:ext cx="1412080" cy="8316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50" idx="0"/>
            <a:endCxn id="69" idx="0"/>
          </p:cNvCxnSpPr>
          <p:nvPr/>
        </p:nvCxnSpPr>
        <p:spPr>
          <a:xfrm flipH="1">
            <a:off x="9925688" y="4848764"/>
            <a:ext cx="463800" cy="12888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50" idx="0"/>
            <a:endCxn id="72" idx="0"/>
          </p:cNvCxnSpPr>
          <p:nvPr/>
        </p:nvCxnSpPr>
        <p:spPr>
          <a:xfrm>
            <a:off x="10389488" y="4848764"/>
            <a:ext cx="457200" cy="1288800"/>
          </a:xfrm>
          <a:prstGeom prst="straightConnector1">
            <a:avLst/>
          </a:prstGeom>
          <a:ln w="25400">
            <a:headEnd type="triangle" w="med" len="lg"/>
            <a:tailEnd type="non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9441696" y="2503928"/>
            <a:ext cx="7938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latin typeface="DK Crayon Crumble" charset="0"/>
                <a:ea typeface="DK Crayon Crumble" charset="0"/>
                <a:cs typeface="DK Crayon Crumble" charset="0"/>
              </a:rPr>
              <a:t>Sink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4301971" y="6322469"/>
            <a:ext cx="3094117" cy="5355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smtClean="0">
                <a:solidFill>
                  <a:schemeClr val="accent5"/>
                </a:solidFill>
                <a:latin typeface="DK Crayon Crumble" charset="0"/>
                <a:ea typeface="DK Crayon Crumble" charset="0"/>
                <a:cs typeface="DK Crayon Crumble" charset="0"/>
              </a:rPr>
              <a:t>Under Submission…</a:t>
            </a:r>
            <a:endParaRPr lang="en-US" sz="3200" dirty="0">
              <a:solidFill>
                <a:schemeClr val="accent5"/>
              </a:solidFill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424426" y="1841860"/>
            <a:ext cx="79089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Eliminate expensive channel </a:t>
            </a:r>
            <a:r>
              <a:rPr lang="en-US" sz="4400" dirty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estimation</a:t>
            </a:r>
            <a:endParaRPr lang="en-US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8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Research Impact</a:t>
            </a:r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610" y="1851660"/>
            <a:ext cx="3358800" cy="25191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16" y="1851660"/>
            <a:ext cx="3358800" cy="25191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013" y="1851660"/>
            <a:ext cx="3358800" cy="251910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33"/>
          <a:stretch/>
        </p:blipFill>
        <p:spPr>
          <a:xfrm>
            <a:off x="444416" y="4951930"/>
            <a:ext cx="3358800" cy="154198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36"/>
          <a:stretch/>
        </p:blipFill>
        <p:spPr>
          <a:xfrm>
            <a:off x="4415013" y="4951930"/>
            <a:ext cx="3357314" cy="1541987"/>
          </a:xfrm>
          <a:prstGeom prst="rect">
            <a:avLst/>
          </a:prstGeom>
        </p:spPr>
      </p:pic>
      <p:cxnSp>
        <p:nvCxnSpPr>
          <p:cNvPr id="53" name="Straight Arrow Connector 52"/>
          <p:cNvCxnSpPr/>
          <p:nvPr/>
        </p:nvCxnSpPr>
        <p:spPr>
          <a:xfrm>
            <a:off x="2023872" y="3718560"/>
            <a:ext cx="7151616" cy="1548384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6412992" y="3267456"/>
            <a:ext cx="2762496" cy="1684474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H="1">
            <a:off x="9436608" y="3267456"/>
            <a:ext cx="514262" cy="1659564"/>
          </a:xfrm>
          <a:prstGeom prst="straightConnector1">
            <a:avLst/>
          </a:prstGeom>
          <a:ln w="25400"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5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7152" y="4960531"/>
            <a:ext cx="2157167" cy="1607842"/>
          </a:xfrm>
          <a:prstGeom prst="rect">
            <a:avLst/>
          </a:prstGeom>
        </p:spPr>
      </p:pic>
      <p:sp>
        <p:nvSpPr>
          <p:cNvPr id="61" name="Rectangle 60"/>
          <p:cNvSpPr/>
          <p:nvPr/>
        </p:nvSpPr>
        <p:spPr>
          <a:xfrm>
            <a:off x="9214954" y="4960531"/>
            <a:ext cx="2119899" cy="151333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>
                <a:latin typeface="DK Crayon Crumble"/>
                <a:cs typeface="DK Crayon Crumble"/>
              </a:rPr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136" y="1857751"/>
            <a:ext cx="8909572" cy="4740653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Scalable</a:t>
            </a:r>
            <a:r>
              <a:rPr lang="en-US" sz="4000" dirty="0" smtClean="0">
                <a:latin typeface="DK Crayon Crumble" charset="0"/>
                <a:ea typeface="DK Crayon Crumble" charset="0"/>
                <a:cs typeface="DK Crayon Crumble" charset="0"/>
              </a:rPr>
              <a:t> </a:t>
            </a:r>
            <a:r>
              <a:rPr lang="en-US" sz="40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synchronous</a:t>
            </a:r>
            <a:r>
              <a:rPr lang="en-US" sz="4000" dirty="0" smtClean="0">
                <a:latin typeface="DK Crayon Crumble" charset="0"/>
                <a:ea typeface="DK Crayon Crumble" charset="0"/>
                <a:cs typeface="DK Crayon Crumble" charset="0"/>
              </a:rPr>
              <a:t> </a:t>
            </a:r>
            <a:r>
              <a:rPr lang="en-US" sz="40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transmission</a:t>
            </a:r>
          </a:p>
          <a:p>
            <a:pPr lvl="1"/>
            <a:r>
              <a:rPr lang="en-US" sz="3600" dirty="0">
                <a:latin typeface="DK Crayon Crumble" charset="0"/>
                <a:ea typeface="DK Crayon Crumble" charset="0"/>
                <a:cs typeface="DK Crayon Crumble" charset="0"/>
              </a:rPr>
              <a:t>Capture Effect over </a:t>
            </a:r>
            <a:r>
              <a:rPr lang="en-US" sz="38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M</a:t>
            </a:r>
            <a:r>
              <a:rPr lang="en-US" sz="3800" dirty="0" smtClean="0">
                <a:solidFill>
                  <a:schemeClr val="accent1"/>
                </a:solidFill>
                <a:latin typeface="DK Crayon Crumble"/>
                <a:cs typeface="DK Crayon Crumble"/>
              </a:rPr>
              <a:t>u</a:t>
            </a:r>
            <a:r>
              <a:rPr lang="en-US" sz="3800" dirty="0" smtClean="0">
                <a:solidFill>
                  <a:schemeClr val="accent3"/>
                </a:solidFill>
                <a:latin typeface="DK Crayon Crumble"/>
                <a:cs typeface="DK Crayon Crumble"/>
              </a:rPr>
              <a:t>l</a:t>
            </a:r>
            <a:r>
              <a:rPr lang="en-US" sz="3800" dirty="0" smtClean="0">
                <a:solidFill>
                  <a:schemeClr val="accent4"/>
                </a:solidFill>
                <a:latin typeface="DK Crayon Crumble"/>
                <a:cs typeface="DK Crayon Crumble"/>
              </a:rPr>
              <a:t>t</a:t>
            </a:r>
            <a:r>
              <a:rPr lang="en-US" sz="3800" dirty="0" smtClean="0">
                <a:solidFill>
                  <a:schemeClr val="accent6"/>
                </a:solidFill>
                <a:latin typeface="DK Crayon Crumble"/>
                <a:cs typeface="DK Crayon Crumble"/>
              </a:rPr>
              <a:t>i</a:t>
            </a:r>
            <a:r>
              <a:rPr lang="en-US" sz="3800" dirty="0" smtClean="0">
                <a:latin typeface="DK Crayon Crumble"/>
                <a:cs typeface="DK Crayon Crumble"/>
              </a:rPr>
              <a:t>-</a:t>
            </a:r>
            <a:r>
              <a:rPr lang="en-US" sz="38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c</a:t>
            </a:r>
            <a:r>
              <a:rPr lang="en-US" sz="3800" dirty="0" smtClean="0">
                <a:solidFill>
                  <a:schemeClr val="accent1"/>
                </a:solidFill>
                <a:latin typeface="DK Crayon Crumble"/>
                <a:cs typeface="DK Crayon Crumble"/>
              </a:rPr>
              <a:t>h</a:t>
            </a:r>
            <a:r>
              <a:rPr lang="en-US" sz="3800" dirty="0" smtClean="0">
                <a:solidFill>
                  <a:schemeClr val="accent3"/>
                </a:solidFill>
                <a:latin typeface="DK Crayon Crumble"/>
                <a:cs typeface="DK Crayon Crumble"/>
              </a:rPr>
              <a:t>a</a:t>
            </a:r>
            <a:r>
              <a:rPr lang="en-US" sz="3800" dirty="0" smtClean="0">
                <a:solidFill>
                  <a:schemeClr val="accent4"/>
                </a:solidFill>
                <a:latin typeface="DK Crayon Crumble"/>
                <a:cs typeface="DK Crayon Crumble"/>
              </a:rPr>
              <a:t>n</a:t>
            </a:r>
            <a:r>
              <a:rPr lang="en-US" sz="3800" dirty="0" smtClean="0">
                <a:solidFill>
                  <a:schemeClr val="accent6"/>
                </a:solidFill>
                <a:latin typeface="DK Crayon Crumble"/>
                <a:cs typeface="DK Crayon Crumble"/>
              </a:rPr>
              <a:t>n</a:t>
            </a:r>
            <a:r>
              <a:rPr lang="en-US" sz="38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e</a:t>
            </a:r>
            <a:r>
              <a:rPr lang="en-US" sz="3800" dirty="0" smtClean="0">
                <a:solidFill>
                  <a:schemeClr val="accent1"/>
                </a:solidFill>
                <a:latin typeface="DK Crayon Crumble"/>
                <a:cs typeface="DK Crayon Crumble"/>
              </a:rPr>
              <a:t>l</a:t>
            </a:r>
            <a:endParaRPr lang="en-US" sz="3600" dirty="0" smtClean="0">
              <a:latin typeface="DK Crayon Crumble" charset="0"/>
              <a:ea typeface="DK Crayon Crumble" charset="0"/>
              <a:cs typeface="DK Crayon Crumble" charset="0"/>
            </a:endParaRPr>
          </a:p>
          <a:p>
            <a:pPr lvl="1"/>
            <a:r>
              <a:rPr lang="en-US" sz="3600" dirty="0" smtClean="0">
                <a:latin typeface="DK Crayon Crumble" charset="0"/>
                <a:ea typeface="DK Crayon Crumble" charset="0"/>
                <a:cs typeface="DK Crayon Crumble" charset="0"/>
              </a:rPr>
              <a:t>Data dissemination robust to channel variations</a:t>
            </a:r>
          </a:p>
          <a:p>
            <a:pPr lvl="1"/>
            <a:r>
              <a:rPr lang="en-US" sz="3600" dirty="0" smtClean="0">
                <a:latin typeface="DK Crayon Crumble" charset="0"/>
                <a:ea typeface="DK Crayon Crumble" charset="0"/>
                <a:cs typeface="DK Crayon Crumble" charset="0"/>
              </a:rPr>
              <a:t>Up to 92% energy efficient</a:t>
            </a:r>
          </a:p>
          <a:p>
            <a:r>
              <a:rPr lang="en-US" sz="40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Robust </a:t>
            </a:r>
            <a:r>
              <a:rPr lang="en-US" sz="4000" dirty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data collection for </a:t>
            </a:r>
            <a:r>
              <a:rPr lang="en-US" sz="40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urban </a:t>
            </a:r>
            <a:r>
              <a:rPr lang="en-US" sz="4000" dirty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environment</a:t>
            </a:r>
            <a:endParaRPr lang="en-US" sz="4000" dirty="0" smtClean="0">
              <a:solidFill>
                <a:schemeClr val="accent1"/>
              </a:solidFill>
              <a:latin typeface="DK Crayon Crumble" charset="0"/>
              <a:ea typeface="DK Crayon Crumble" charset="0"/>
              <a:cs typeface="DK Crayon Crumble" charset="0"/>
            </a:endParaRPr>
          </a:p>
          <a:p>
            <a:pPr lvl="1"/>
            <a:r>
              <a:rPr lang="en-US" sz="3600" dirty="0" smtClean="0">
                <a:latin typeface="DK Crayon Crumble" charset="0"/>
                <a:ea typeface="DK Crayon Crumble" charset="0"/>
                <a:cs typeface="DK Crayon Crumble" charset="0"/>
              </a:rPr>
              <a:t>Eliminates the need for channel estimations</a:t>
            </a:r>
          </a:p>
          <a:p>
            <a:pPr lvl="1"/>
            <a:r>
              <a:rPr lang="en-US" sz="3600" dirty="0" smtClean="0">
                <a:latin typeface="DK Crayon Crumble"/>
                <a:ea typeface="DK Crayon Crumble" charset="0"/>
                <a:cs typeface="DK Crayon Crumble"/>
              </a:rPr>
              <a:t>Extremely reliable and up to 2.4x energy efficient</a:t>
            </a:r>
            <a:endParaRPr lang="en-US" sz="3600" dirty="0" smtClean="0">
              <a:latin typeface="DK Crayon Crumble" charset="0"/>
              <a:ea typeface="DK Crayon Crumble" charset="0"/>
              <a:cs typeface="DK Crayon Crumble" charset="0"/>
            </a:endParaRPr>
          </a:p>
          <a:p>
            <a:pPr lvl="1"/>
            <a:r>
              <a:rPr lang="en-US" sz="3600" dirty="0" smtClean="0">
                <a:latin typeface="DK Crayon Crumble" charset="0"/>
                <a:ea typeface="DK Crayon Crumble" charset="0"/>
                <a:cs typeface="DK Crayon Crumble" charset="0"/>
              </a:rPr>
              <a:t>Spatial diversity over </a:t>
            </a:r>
            <a:r>
              <a:rPr lang="en-US" sz="36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M</a:t>
            </a:r>
            <a:r>
              <a:rPr lang="en-US" sz="3600" dirty="0" smtClean="0">
                <a:solidFill>
                  <a:schemeClr val="accent1"/>
                </a:solidFill>
                <a:latin typeface="DK Crayon Crumble"/>
                <a:cs typeface="DK Crayon Crumble"/>
              </a:rPr>
              <a:t>u</a:t>
            </a:r>
            <a:r>
              <a:rPr lang="en-US" sz="3600" dirty="0" smtClean="0">
                <a:solidFill>
                  <a:schemeClr val="accent3"/>
                </a:solidFill>
                <a:latin typeface="DK Crayon Crumble"/>
                <a:cs typeface="DK Crayon Crumble"/>
              </a:rPr>
              <a:t>l</a:t>
            </a:r>
            <a:r>
              <a:rPr lang="en-US" sz="3600" dirty="0" smtClean="0">
                <a:solidFill>
                  <a:schemeClr val="accent4"/>
                </a:solidFill>
                <a:latin typeface="DK Crayon Crumble"/>
                <a:cs typeface="DK Crayon Crumble"/>
              </a:rPr>
              <a:t>t</a:t>
            </a:r>
            <a:r>
              <a:rPr lang="en-US" sz="3600" dirty="0" smtClean="0">
                <a:solidFill>
                  <a:schemeClr val="accent6"/>
                </a:solidFill>
                <a:latin typeface="DK Crayon Crumble"/>
                <a:cs typeface="DK Crayon Crumble"/>
              </a:rPr>
              <a:t>i</a:t>
            </a:r>
            <a:r>
              <a:rPr lang="en-US" sz="3600" dirty="0" smtClean="0">
                <a:latin typeface="DK Crayon Crumble"/>
                <a:cs typeface="DK Crayon Crumble"/>
              </a:rPr>
              <a:t>-</a:t>
            </a:r>
            <a:r>
              <a:rPr lang="en-US" sz="36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c</a:t>
            </a:r>
            <a:r>
              <a:rPr lang="en-US" sz="3600" dirty="0" smtClean="0">
                <a:solidFill>
                  <a:schemeClr val="accent1"/>
                </a:solidFill>
                <a:latin typeface="DK Crayon Crumble"/>
                <a:cs typeface="DK Crayon Crumble"/>
              </a:rPr>
              <a:t>h</a:t>
            </a:r>
            <a:r>
              <a:rPr lang="en-US" sz="3600" dirty="0" smtClean="0">
                <a:solidFill>
                  <a:schemeClr val="accent3"/>
                </a:solidFill>
                <a:latin typeface="DK Crayon Crumble"/>
                <a:cs typeface="DK Crayon Crumble"/>
              </a:rPr>
              <a:t>a</a:t>
            </a:r>
            <a:r>
              <a:rPr lang="en-US" sz="3600" dirty="0" smtClean="0">
                <a:solidFill>
                  <a:schemeClr val="accent4"/>
                </a:solidFill>
                <a:latin typeface="DK Crayon Crumble"/>
                <a:cs typeface="DK Crayon Crumble"/>
              </a:rPr>
              <a:t>n</a:t>
            </a:r>
            <a:r>
              <a:rPr lang="en-US" sz="3600" dirty="0" smtClean="0">
                <a:solidFill>
                  <a:schemeClr val="accent6"/>
                </a:solidFill>
                <a:latin typeface="DK Crayon Crumble"/>
                <a:cs typeface="DK Crayon Crumble"/>
              </a:rPr>
              <a:t>n</a:t>
            </a:r>
            <a:r>
              <a:rPr lang="en-US" sz="3600" dirty="0" smtClean="0">
                <a:solidFill>
                  <a:srgbClr val="E35F5F"/>
                </a:solidFill>
                <a:latin typeface="DK Crayon Crumble"/>
                <a:cs typeface="DK Crayon Crumble"/>
              </a:rPr>
              <a:t>e</a:t>
            </a:r>
            <a:r>
              <a:rPr lang="en-US" sz="3600" dirty="0" smtClean="0">
                <a:solidFill>
                  <a:schemeClr val="accent1"/>
                </a:solidFill>
                <a:latin typeface="DK Crayon Crumble"/>
                <a:cs typeface="DK Crayon Crumble"/>
              </a:rPr>
              <a:t>l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9465816" y="4509773"/>
            <a:ext cx="2401192" cy="2139656"/>
            <a:chOff x="7840088" y="2937164"/>
            <a:chExt cx="4197600" cy="3740400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10119488" y="4308764"/>
              <a:ext cx="540000" cy="540000"/>
              <a:chOff x="4951412" y="2743200"/>
              <a:chExt cx="2032000" cy="2032000"/>
            </a:xfrm>
          </p:grpSpPr>
          <p:pic>
            <p:nvPicPr>
              <p:cNvPr id="5" name="Picture 4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6" name="Picture 5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grpSp>
          <p:nvGrpSpPr>
            <p:cNvPr id="7" name="Group 6"/>
            <p:cNvGrpSpPr>
              <a:grpSpLocks noChangeAspect="1"/>
            </p:cNvGrpSpPr>
            <p:nvPr/>
          </p:nvGrpSpPr>
          <p:grpSpPr>
            <a:xfrm>
              <a:off x="11033888" y="4302164"/>
              <a:ext cx="540000" cy="540000"/>
              <a:chOff x="4951412" y="2743200"/>
              <a:chExt cx="2032000" cy="2032000"/>
            </a:xfrm>
          </p:grpSpPr>
          <p:pic>
            <p:nvPicPr>
              <p:cNvPr id="8" name="Picture 7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9" name="Picture 8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9205088" y="4308764"/>
              <a:ext cx="540000" cy="540000"/>
              <a:chOff x="4951412" y="2743200"/>
              <a:chExt cx="2032000" cy="2032000"/>
            </a:xfrm>
          </p:grpSpPr>
          <p:pic>
            <p:nvPicPr>
              <p:cNvPr id="11" name="Picture 10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2" name="Picture 11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>
              <a:grpSpLocks noChangeAspect="1"/>
            </p:cNvGrpSpPr>
            <p:nvPr/>
          </p:nvGrpSpPr>
          <p:grpSpPr>
            <a:xfrm>
              <a:off x="8297288" y="4308764"/>
              <a:ext cx="540000" cy="540000"/>
              <a:chOff x="4951412" y="2743200"/>
              <a:chExt cx="2032000" cy="2032000"/>
            </a:xfrm>
          </p:grpSpPr>
          <p:pic>
            <p:nvPicPr>
              <p:cNvPr id="15" name="Picture 14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6" name="Picture 15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7840088" y="6130964"/>
              <a:ext cx="540000" cy="540000"/>
              <a:chOff x="4951412" y="2743200"/>
              <a:chExt cx="2032000" cy="2032000"/>
            </a:xfrm>
          </p:grpSpPr>
          <p:pic>
            <p:nvPicPr>
              <p:cNvPr id="18" name="Picture 17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9" name="Picture 18" descr="semi.png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>
              <a:grpSpLocks noChangeAspect="1"/>
            </p:cNvGrpSpPr>
            <p:nvPr/>
          </p:nvGrpSpPr>
          <p:grpSpPr>
            <a:xfrm>
              <a:off x="8824088" y="6137564"/>
              <a:ext cx="540000" cy="540000"/>
              <a:chOff x="4951412" y="2743200"/>
              <a:chExt cx="2032000" cy="2032000"/>
            </a:xfrm>
          </p:grpSpPr>
          <p:pic>
            <p:nvPicPr>
              <p:cNvPr id="21" name="Picture 20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22" name="Picture 21" descr="semi.png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>
              <a:grpSpLocks noChangeAspect="1"/>
            </p:cNvGrpSpPr>
            <p:nvPr/>
          </p:nvGrpSpPr>
          <p:grpSpPr>
            <a:xfrm>
              <a:off x="9655688" y="6137564"/>
              <a:ext cx="540000" cy="540000"/>
              <a:chOff x="4951412" y="2743200"/>
              <a:chExt cx="2032000" cy="2032000"/>
            </a:xfrm>
          </p:grpSpPr>
          <p:pic>
            <p:nvPicPr>
              <p:cNvPr id="24" name="Picture 23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25" name="Picture 24" descr="semi.png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10576688" y="6137564"/>
              <a:ext cx="540000" cy="540000"/>
              <a:chOff x="4951412" y="2743200"/>
              <a:chExt cx="2032000" cy="2032000"/>
            </a:xfrm>
          </p:grpSpPr>
          <p:pic>
            <p:nvPicPr>
              <p:cNvPr id="27" name="Picture 26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28" name="Picture 27" descr="semi.png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>
              <a:grpSpLocks noChangeAspect="1"/>
            </p:cNvGrpSpPr>
            <p:nvPr/>
          </p:nvGrpSpPr>
          <p:grpSpPr>
            <a:xfrm>
              <a:off x="11497688" y="6137564"/>
              <a:ext cx="540000" cy="540000"/>
              <a:chOff x="4951412" y="2743200"/>
              <a:chExt cx="2032000" cy="2032000"/>
            </a:xfrm>
          </p:grpSpPr>
          <p:pic>
            <p:nvPicPr>
              <p:cNvPr id="30" name="Picture 29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31" name="Picture 30" descr="semi.png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cxnSp>
          <p:nvCxnSpPr>
            <p:cNvPr id="32" name="Straight Arrow Connector 31"/>
            <p:cNvCxnSpPr/>
            <p:nvPr/>
          </p:nvCxnSpPr>
          <p:spPr>
            <a:xfrm flipH="1">
              <a:off x="8110088" y="4848764"/>
              <a:ext cx="457200" cy="1282200"/>
            </a:xfrm>
            <a:prstGeom prst="straightConnector1">
              <a:avLst/>
            </a:prstGeom>
            <a:ln w="25400">
              <a:headEnd type="triangle" w="med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11303888" y="4842164"/>
              <a:ext cx="463800" cy="1295400"/>
            </a:xfrm>
            <a:prstGeom prst="straightConnector1">
              <a:avLst/>
            </a:prstGeom>
            <a:ln w="25400">
              <a:headEnd type="triangle" w="med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8567288" y="4848764"/>
              <a:ext cx="526800" cy="1288800"/>
            </a:xfrm>
            <a:prstGeom prst="straightConnector1">
              <a:avLst/>
            </a:prstGeom>
            <a:ln w="25400">
              <a:headEnd type="triangle" w="med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9475088" y="4848764"/>
              <a:ext cx="450600" cy="1288800"/>
            </a:xfrm>
            <a:prstGeom prst="straightConnector1">
              <a:avLst/>
            </a:prstGeom>
            <a:ln w="25400">
              <a:headEnd type="triangle" w="med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>
              <a:off x="10846688" y="4842164"/>
              <a:ext cx="457200" cy="1295400"/>
            </a:xfrm>
            <a:prstGeom prst="straightConnector1">
              <a:avLst/>
            </a:prstGeom>
            <a:ln w="25400">
              <a:headEnd type="triangle" w="med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8110088" y="4842164"/>
              <a:ext cx="3193800" cy="1288800"/>
            </a:xfrm>
            <a:prstGeom prst="straightConnector1">
              <a:avLst/>
            </a:prstGeom>
            <a:ln w="25400">
              <a:headEnd type="triangle" w="med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9094088" y="4842164"/>
              <a:ext cx="2209800" cy="1295400"/>
            </a:xfrm>
            <a:prstGeom prst="straightConnector1">
              <a:avLst/>
            </a:prstGeom>
            <a:ln w="25400">
              <a:headEnd type="triangle" w="med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8567288" y="4848764"/>
              <a:ext cx="3200400" cy="1288800"/>
            </a:xfrm>
            <a:prstGeom prst="straightConnector1">
              <a:avLst/>
            </a:prstGeom>
            <a:ln w="25400">
              <a:headEnd type="triangle" w="med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>
              <a:grpSpLocks noChangeAspect="1"/>
            </p:cNvGrpSpPr>
            <p:nvPr/>
          </p:nvGrpSpPr>
          <p:grpSpPr>
            <a:xfrm>
              <a:off x="9592688" y="2937164"/>
              <a:ext cx="540000" cy="540000"/>
              <a:chOff x="4951412" y="2743200"/>
              <a:chExt cx="2032000" cy="2032000"/>
            </a:xfrm>
          </p:grpSpPr>
          <p:pic>
            <p:nvPicPr>
              <p:cNvPr id="41" name="Picture 40" descr="semi.png"/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42" name="Picture 41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cxnSp>
          <p:nvCxnSpPr>
            <p:cNvPr id="43" name="Straight Arrow Connector 42"/>
            <p:cNvCxnSpPr/>
            <p:nvPr/>
          </p:nvCxnSpPr>
          <p:spPr>
            <a:xfrm flipH="1">
              <a:off x="8567288" y="3477164"/>
              <a:ext cx="1295400" cy="831600"/>
            </a:xfrm>
            <a:prstGeom prst="straightConnector1">
              <a:avLst/>
            </a:prstGeom>
            <a:ln w="25400">
              <a:headEnd type="triangle" w="med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9475088" y="3477164"/>
              <a:ext cx="387600" cy="831600"/>
            </a:xfrm>
            <a:prstGeom prst="straightConnector1">
              <a:avLst/>
            </a:prstGeom>
            <a:ln w="25400">
              <a:headEnd type="triangle" w="med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9862688" y="3477164"/>
              <a:ext cx="526800" cy="831600"/>
            </a:xfrm>
            <a:prstGeom prst="straightConnector1">
              <a:avLst/>
            </a:prstGeom>
            <a:ln w="25400">
              <a:headEnd type="triangle" w="med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9862688" y="3477164"/>
              <a:ext cx="1412080" cy="831600"/>
            </a:xfrm>
            <a:prstGeom prst="straightConnector1">
              <a:avLst/>
            </a:prstGeom>
            <a:ln w="25400">
              <a:headEnd type="triangle" w="med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9" idx="0"/>
              <a:endCxn id="28" idx="0"/>
            </p:cNvCxnSpPr>
            <p:nvPr/>
          </p:nvCxnSpPr>
          <p:spPr>
            <a:xfrm flipH="1">
              <a:off x="9925688" y="4848764"/>
              <a:ext cx="463800" cy="1288800"/>
            </a:xfrm>
            <a:prstGeom prst="straightConnector1">
              <a:avLst/>
            </a:prstGeom>
            <a:ln w="25400">
              <a:headEnd type="triangle" w="med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9" idx="0"/>
              <a:endCxn id="31" idx="0"/>
            </p:cNvCxnSpPr>
            <p:nvPr/>
          </p:nvCxnSpPr>
          <p:spPr>
            <a:xfrm>
              <a:off x="10389488" y="4848764"/>
              <a:ext cx="457200" cy="1288800"/>
            </a:xfrm>
            <a:prstGeom prst="straightConnector1">
              <a:avLst/>
            </a:prstGeom>
            <a:ln w="25400">
              <a:headEnd type="triangle" w="med" len="lg"/>
              <a:tailEnd type="none" w="sm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/>
          <p:cNvGrpSpPr/>
          <p:nvPr/>
        </p:nvGrpSpPr>
        <p:grpSpPr>
          <a:xfrm>
            <a:off x="9453510" y="1901237"/>
            <a:ext cx="2404800" cy="2138400"/>
            <a:chOff x="7313612" y="1828800"/>
            <a:chExt cx="4197600" cy="3740400"/>
          </a:xfrm>
        </p:grpSpPr>
        <p:grpSp>
          <p:nvGrpSpPr>
            <p:cNvPr id="126" name="Group 125"/>
            <p:cNvGrpSpPr>
              <a:grpSpLocks noChangeAspect="1"/>
            </p:cNvGrpSpPr>
            <p:nvPr/>
          </p:nvGrpSpPr>
          <p:grpSpPr>
            <a:xfrm>
              <a:off x="9593012" y="3200400"/>
              <a:ext cx="540000" cy="540000"/>
              <a:chOff x="4951412" y="2743200"/>
              <a:chExt cx="2032000" cy="2032000"/>
            </a:xfrm>
          </p:grpSpPr>
          <p:pic>
            <p:nvPicPr>
              <p:cNvPr id="127" name="Picture 126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28" name="Picture 127" descr="semi.png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grpSp>
          <p:nvGrpSpPr>
            <p:cNvPr id="129" name="Group 128"/>
            <p:cNvGrpSpPr>
              <a:grpSpLocks noChangeAspect="1"/>
            </p:cNvGrpSpPr>
            <p:nvPr/>
          </p:nvGrpSpPr>
          <p:grpSpPr>
            <a:xfrm>
              <a:off x="10507412" y="3193800"/>
              <a:ext cx="540000" cy="540000"/>
              <a:chOff x="4951412" y="2743200"/>
              <a:chExt cx="2032000" cy="2032000"/>
            </a:xfrm>
          </p:grpSpPr>
          <p:pic>
            <p:nvPicPr>
              <p:cNvPr id="130" name="Picture 129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31" name="Picture 130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grpSp>
          <p:nvGrpSpPr>
            <p:cNvPr id="132" name="Group 131"/>
            <p:cNvGrpSpPr>
              <a:grpSpLocks noChangeAspect="1"/>
            </p:cNvGrpSpPr>
            <p:nvPr/>
          </p:nvGrpSpPr>
          <p:grpSpPr>
            <a:xfrm>
              <a:off x="8678612" y="3200400"/>
              <a:ext cx="540000" cy="540000"/>
              <a:chOff x="4951412" y="2743200"/>
              <a:chExt cx="2032000" cy="2032000"/>
            </a:xfrm>
          </p:grpSpPr>
          <p:pic>
            <p:nvPicPr>
              <p:cNvPr id="133" name="Picture 132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34" name="Picture 133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grpSp>
          <p:nvGrpSpPr>
            <p:cNvPr id="135" name="Group 134"/>
            <p:cNvGrpSpPr>
              <a:grpSpLocks noChangeAspect="1"/>
            </p:cNvGrpSpPr>
            <p:nvPr/>
          </p:nvGrpSpPr>
          <p:grpSpPr>
            <a:xfrm>
              <a:off x="7770812" y="3200400"/>
              <a:ext cx="540000" cy="540000"/>
              <a:chOff x="4951412" y="2743200"/>
              <a:chExt cx="2032000" cy="2032000"/>
            </a:xfrm>
          </p:grpSpPr>
          <p:pic>
            <p:nvPicPr>
              <p:cNvPr id="136" name="Picture 135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37" name="Picture 136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grpSp>
          <p:nvGrpSpPr>
            <p:cNvPr id="138" name="Group 137"/>
            <p:cNvGrpSpPr>
              <a:grpSpLocks noChangeAspect="1"/>
            </p:cNvGrpSpPr>
            <p:nvPr/>
          </p:nvGrpSpPr>
          <p:grpSpPr>
            <a:xfrm>
              <a:off x="7313612" y="5022600"/>
              <a:ext cx="540000" cy="540000"/>
              <a:chOff x="4951412" y="2743200"/>
              <a:chExt cx="2032000" cy="2032000"/>
            </a:xfrm>
          </p:grpSpPr>
          <p:pic>
            <p:nvPicPr>
              <p:cNvPr id="139" name="Picture 138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40" name="Picture 139" descr="semi.png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grpSp>
          <p:nvGrpSpPr>
            <p:cNvPr id="141" name="Group 140"/>
            <p:cNvGrpSpPr>
              <a:grpSpLocks noChangeAspect="1"/>
            </p:cNvGrpSpPr>
            <p:nvPr/>
          </p:nvGrpSpPr>
          <p:grpSpPr>
            <a:xfrm>
              <a:off x="8297612" y="5029200"/>
              <a:ext cx="540000" cy="540000"/>
              <a:chOff x="4951412" y="2743200"/>
              <a:chExt cx="2032000" cy="2032000"/>
            </a:xfrm>
          </p:grpSpPr>
          <p:pic>
            <p:nvPicPr>
              <p:cNvPr id="142" name="Picture 141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43" name="Picture 142" descr="semi.png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grpSp>
          <p:nvGrpSpPr>
            <p:cNvPr id="144" name="Group 143"/>
            <p:cNvGrpSpPr>
              <a:grpSpLocks noChangeAspect="1"/>
            </p:cNvGrpSpPr>
            <p:nvPr/>
          </p:nvGrpSpPr>
          <p:grpSpPr>
            <a:xfrm>
              <a:off x="9129212" y="5029200"/>
              <a:ext cx="540000" cy="540000"/>
              <a:chOff x="4951412" y="2743200"/>
              <a:chExt cx="2032000" cy="2032000"/>
            </a:xfrm>
          </p:grpSpPr>
          <p:pic>
            <p:nvPicPr>
              <p:cNvPr id="145" name="Picture 144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46" name="Picture 145" descr="semi.png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grpSp>
          <p:nvGrpSpPr>
            <p:cNvPr id="147" name="Group 146"/>
            <p:cNvGrpSpPr>
              <a:grpSpLocks noChangeAspect="1"/>
            </p:cNvGrpSpPr>
            <p:nvPr/>
          </p:nvGrpSpPr>
          <p:grpSpPr>
            <a:xfrm>
              <a:off x="10050212" y="5029200"/>
              <a:ext cx="540000" cy="540000"/>
              <a:chOff x="4951412" y="2743200"/>
              <a:chExt cx="2032000" cy="2032000"/>
            </a:xfrm>
          </p:grpSpPr>
          <p:pic>
            <p:nvPicPr>
              <p:cNvPr id="148" name="Picture 147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49" name="Picture 148" descr="semi.png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grpSp>
          <p:nvGrpSpPr>
            <p:cNvPr id="150" name="Group 149"/>
            <p:cNvGrpSpPr>
              <a:grpSpLocks noChangeAspect="1"/>
            </p:cNvGrpSpPr>
            <p:nvPr/>
          </p:nvGrpSpPr>
          <p:grpSpPr>
            <a:xfrm>
              <a:off x="10971212" y="5029200"/>
              <a:ext cx="540000" cy="540000"/>
              <a:chOff x="4951412" y="2743200"/>
              <a:chExt cx="2032000" cy="2032000"/>
            </a:xfrm>
          </p:grpSpPr>
          <p:pic>
            <p:nvPicPr>
              <p:cNvPr id="151" name="Picture 150" descr="semi.png"/>
              <p:cNvPicPr>
                <a:picLocks noChangeAspect="1"/>
              </p:cNvPicPr>
              <p:nvPr/>
            </p:nvPicPr>
            <p:blipFill>
              <a:blip r:embed="rId2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52" name="Picture 151" descr="semi.png"/>
              <p:cNvPicPr>
                <a:picLocks noChangeAspect="1"/>
              </p:cNvPicPr>
              <p:nvPr/>
            </p:nvPicPr>
            <p:blipFill>
              <a:blip r:embed="rId3">
                <a:lum bright="70000" contrast="-70000"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cxnSp>
          <p:nvCxnSpPr>
            <p:cNvPr id="153" name="Straight Arrow Connector 152"/>
            <p:cNvCxnSpPr/>
            <p:nvPr/>
          </p:nvCxnSpPr>
          <p:spPr>
            <a:xfrm flipH="1">
              <a:off x="7583612" y="3740400"/>
              <a:ext cx="457200" cy="1282200"/>
            </a:xfrm>
            <a:prstGeom prst="straightConnector1">
              <a:avLst/>
            </a:prstGeom>
            <a:ln w="28575" cmpd="sng">
              <a:solidFill>
                <a:schemeClr val="accent3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Arrow Connector 153"/>
            <p:cNvCxnSpPr/>
            <p:nvPr/>
          </p:nvCxnSpPr>
          <p:spPr>
            <a:xfrm>
              <a:off x="10777412" y="3733800"/>
              <a:ext cx="463800" cy="1295400"/>
            </a:xfrm>
            <a:prstGeom prst="straightConnector1">
              <a:avLst/>
            </a:prstGeom>
            <a:ln w="28575" cmpd="sng">
              <a:solidFill>
                <a:schemeClr val="accent3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/>
            <p:cNvCxnSpPr/>
            <p:nvPr/>
          </p:nvCxnSpPr>
          <p:spPr>
            <a:xfrm>
              <a:off x="8040812" y="3740400"/>
              <a:ext cx="526800" cy="1288800"/>
            </a:xfrm>
            <a:prstGeom prst="straightConnector1">
              <a:avLst/>
            </a:prstGeom>
            <a:ln w="28575" cmpd="sng">
              <a:solidFill>
                <a:schemeClr val="accent3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>
            <a:xfrm>
              <a:off x="8948612" y="3740400"/>
              <a:ext cx="450600" cy="1288800"/>
            </a:xfrm>
            <a:prstGeom prst="straightConnector1">
              <a:avLst/>
            </a:prstGeom>
            <a:ln w="28575" cmpd="sng">
              <a:solidFill>
                <a:schemeClr val="accent6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>
            <a:xfrm flipH="1">
              <a:off x="10320212" y="3733800"/>
              <a:ext cx="457200" cy="1295400"/>
            </a:xfrm>
            <a:prstGeom prst="straightConnector1">
              <a:avLst/>
            </a:prstGeom>
            <a:ln w="28575" cmpd="sng">
              <a:solidFill>
                <a:schemeClr val="accent3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 flipH="1">
              <a:off x="7583612" y="3733800"/>
              <a:ext cx="3193800" cy="1288800"/>
            </a:xfrm>
            <a:prstGeom prst="straightConnector1">
              <a:avLst/>
            </a:prstGeom>
            <a:ln w="3175" cmpd="sng">
              <a:solidFill>
                <a:schemeClr val="accent3"/>
              </a:solidFill>
              <a:prstDash val="dash"/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>
            <a:xfrm flipH="1">
              <a:off x="8567612" y="3733800"/>
              <a:ext cx="2209800" cy="1295400"/>
            </a:xfrm>
            <a:prstGeom prst="straightConnector1">
              <a:avLst/>
            </a:prstGeom>
            <a:ln w="3175" cmpd="sng">
              <a:solidFill>
                <a:schemeClr val="accent3"/>
              </a:solidFill>
              <a:prstDash val="dash"/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>
            <a:xfrm>
              <a:off x="8040812" y="3740400"/>
              <a:ext cx="3200400" cy="1288800"/>
            </a:xfrm>
            <a:prstGeom prst="straightConnector1">
              <a:avLst/>
            </a:prstGeom>
            <a:ln w="3175" cmpd="sng">
              <a:solidFill>
                <a:schemeClr val="accent3"/>
              </a:solidFill>
              <a:prstDash val="dash"/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>
              <a:grpSpLocks noChangeAspect="1"/>
            </p:cNvGrpSpPr>
            <p:nvPr/>
          </p:nvGrpSpPr>
          <p:grpSpPr>
            <a:xfrm>
              <a:off x="9066212" y="1828800"/>
              <a:ext cx="540000" cy="540000"/>
              <a:chOff x="4951412" y="2743200"/>
              <a:chExt cx="2032000" cy="2032000"/>
            </a:xfrm>
          </p:grpSpPr>
          <p:pic>
            <p:nvPicPr>
              <p:cNvPr id="162" name="Picture 161" descr="semi.png"/>
              <p:cNvPicPr>
                <a:picLocks noChangeAspect="1"/>
              </p:cNvPicPr>
              <p:nvPr/>
            </p:nvPicPr>
            <p:blipFill>
              <a:blip r:embed="rId2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1412" y="2743200"/>
                <a:ext cx="2032000" cy="2032000"/>
              </a:xfrm>
              <a:prstGeom prst="rect">
                <a:avLst/>
              </a:prstGeom>
            </p:spPr>
          </p:pic>
          <p:pic>
            <p:nvPicPr>
              <p:cNvPr id="163" name="Picture 162" descr="semi.png"/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4951412" y="2743200"/>
                <a:ext cx="2032000" cy="2032000"/>
              </a:xfrm>
              <a:prstGeom prst="rect">
                <a:avLst/>
              </a:prstGeom>
            </p:spPr>
          </p:pic>
        </p:grpSp>
        <p:cxnSp>
          <p:nvCxnSpPr>
            <p:cNvPr id="164" name="Straight Arrow Connector 163"/>
            <p:cNvCxnSpPr/>
            <p:nvPr/>
          </p:nvCxnSpPr>
          <p:spPr>
            <a:xfrm flipH="1">
              <a:off x="8040812" y="2368800"/>
              <a:ext cx="1295400" cy="831600"/>
            </a:xfrm>
            <a:prstGeom prst="straightConnector1">
              <a:avLst/>
            </a:prstGeom>
            <a:ln w="28575" cmpd="sng">
              <a:solidFill>
                <a:schemeClr val="accent1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/>
            <p:cNvCxnSpPr/>
            <p:nvPr/>
          </p:nvCxnSpPr>
          <p:spPr>
            <a:xfrm flipH="1">
              <a:off x="8948612" y="2368800"/>
              <a:ext cx="387600" cy="831600"/>
            </a:xfrm>
            <a:prstGeom prst="straightConnector1">
              <a:avLst/>
            </a:prstGeom>
            <a:ln w="28575" cmpd="sng">
              <a:solidFill>
                <a:schemeClr val="accent1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/>
            <p:cNvCxnSpPr/>
            <p:nvPr/>
          </p:nvCxnSpPr>
          <p:spPr>
            <a:xfrm>
              <a:off x="9336212" y="2368800"/>
              <a:ext cx="526800" cy="831600"/>
            </a:xfrm>
            <a:prstGeom prst="straightConnector1">
              <a:avLst/>
            </a:prstGeom>
            <a:ln w="28575" cmpd="sng">
              <a:solidFill>
                <a:schemeClr val="accent1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/>
            <p:cNvCxnSpPr/>
            <p:nvPr/>
          </p:nvCxnSpPr>
          <p:spPr>
            <a:xfrm>
              <a:off x="9336212" y="2368800"/>
              <a:ext cx="1412080" cy="831600"/>
            </a:xfrm>
            <a:prstGeom prst="straightConnector1">
              <a:avLst/>
            </a:prstGeom>
            <a:ln w="28575" cmpd="sng">
              <a:solidFill>
                <a:schemeClr val="accent1"/>
              </a:solidFill>
              <a:miter lim="800000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606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2"/>
          <p:cNvSpPr>
            <a:spLocks noEditPoints="1"/>
          </p:cNvSpPr>
          <p:nvPr/>
        </p:nvSpPr>
        <p:spPr bwMode="invGray">
          <a:xfrm>
            <a:off x="760412" y="685800"/>
            <a:ext cx="4790225" cy="54864"/>
          </a:xfrm>
          <a:custGeom>
            <a:avLst/>
            <a:gdLst>
              <a:gd name="T0" fmla="*/ 9555 w 10030"/>
              <a:gd name="T1" fmla="*/ 25 h 75"/>
              <a:gd name="T2" fmla="*/ 9488 w 10030"/>
              <a:gd name="T3" fmla="*/ 23 h 75"/>
              <a:gd name="T4" fmla="*/ 5258 w 10030"/>
              <a:gd name="T5" fmla="*/ 60 h 75"/>
              <a:gd name="T6" fmla="*/ 4572 w 10030"/>
              <a:gd name="T7" fmla="*/ 65 h 75"/>
              <a:gd name="T8" fmla="*/ 4884 w 10030"/>
              <a:gd name="T9" fmla="*/ 61 h 75"/>
              <a:gd name="T10" fmla="*/ 5092 w 10030"/>
              <a:gd name="T11" fmla="*/ 56 h 75"/>
              <a:gd name="T12" fmla="*/ 5260 w 10030"/>
              <a:gd name="T13" fmla="*/ 60 h 75"/>
              <a:gd name="T14" fmla="*/ 5560 w 10030"/>
              <a:gd name="T15" fmla="*/ 62 h 75"/>
              <a:gd name="T16" fmla="*/ 6006 w 10030"/>
              <a:gd name="T17" fmla="*/ 56 h 75"/>
              <a:gd name="T18" fmla="*/ 6308 w 10030"/>
              <a:gd name="T19" fmla="*/ 32 h 75"/>
              <a:gd name="T20" fmla="*/ 6269 w 10030"/>
              <a:gd name="T21" fmla="*/ 52 h 75"/>
              <a:gd name="T22" fmla="*/ 6665 w 10030"/>
              <a:gd name="T23" fmla="*/ 41 h 75"/>
              <a:gd name="T24" fmla="*/ 6806 w 10030"/>
              <a:gd name="T25" fmla="*/ 53 h 75"/>
              <a:gd name="T26" fmla="*/ 7204 w 10030"/>
              <a:gd name="T27" fmla="*/ 50 h 75"/>
              <a:gd name="T28" fmla="*/ 7485 w 10030"/>
              <a:gd name="T29" fmla="*/ 62 h 75"/>
              <a:gd name="T30" fmla="*/ 7667 w 10030"/>
              <a:gd name="T31" fmla="*/ 61 h 75"/>
              <a:gd name="T32" fmla="*/ 7919 w 10030"/>
              <a:gd name="T33" fmla="*/ 63 h 75"/>
              <a:gd name="T34" fmla="*/ 8179 w 10030"/>
              <a:gd name="T35" fmla="*/ 51 h 75"/>
              <a:gd name="T36" fmla="*/ 8401 w 10030"/>
              <a:gd name="T37" fmla="*/ 31 h 75"/>
              <a:gd name="T38" fmla="*/ 8692 w 10030"/>
              <a:gd name="T39" fmla="*/ 58 h 75"/>
              <a:gd name="T40" fmla="*/ 9084 w 10030"/>
              <a:gd name="T41" fmla="*/ 61 h 75"/>
              <a:gd name="T42" fmla="*/ 9498 w 10030"/>
              <a:gd name="T43" fmla="*/ 44 h 75"/>
              <a:gd name="T44" fmla="*/ 9670 w 10030"/>
              <a:gd name="T45" fmla="*/ 45 h 75"/>
              <a:gd name="T46" fmla="*/ 9877 w 10030"/>
              <a:gd name="T47" fmla="*/ 32 h 75"/>
              <a:gd name="T48" fmla="*/ 9735 w 10030"/>
              <a:gd name="T49" fmla="*/ 21 h 75"/>
              <a:gd name="T50" fmla="*/ 9636 w 10030"/>
              <a:gd name="T51" fmla="*/ 27 h 75"/>
              <a:gd name="T52" fmla="*/ 9290 w 10030"/>
              <a:gd name="T53" fmla="*/ 22 h 75"/>
              <a:gd name="T54" fmla="*/ 8498 w 10030"/>
              <a:gd name="T55" fmla="*/ 12 h 75"/>
              <a:gd name="T56" fmla="*/ 7899 w 10030"/>
              <a:gd name="T57" fmla="*/ 21 h 75"/>
              <a:gd name="T58" fmla="*/ 7774 w 10030"/>
              <a:gd name="T59" fmla="*/ 22 h 75"/>
              <a:gd name="T60" fmla="*/ 7493 w 10030"/>
              <a:gd name="T61" fmla="*/ 32 h 75"/>
              <a:gd name="T62" fmla="*/ 7190 w 10030"/>
              <a:gd name="T63" fmla="*/ 31 h 75"/>
              <a:gd name="T64" fmla="*/ 6418 w 10030"/>
              <a:gd name="T65" fmla="*/ 20 h 75"/>
              <a:gd name="T66" fmla="*/ 6248 w 10030"/>
              <a:gd name="T67" fmla="*/ 24 h 75"/>
              <a:gd name="T68" fmla="*/ 5823 w 10030"/>
              <a:gd name="T69" fmla="*/ 28 h 75"/>
              <a:gd name="T70" fmla="*/ 5422 w 10030"/>
              <a:gd name="T71" fmla="*/ 11 h 75"/>
              <a:gd name="T72" fmla="*/ 4925 w 10030"/>
              <a:gd name="T73" fmla="*/ 16 h 75"/>
              <a:gd name="T74" fmla="*/ 4310 w 10030"/>
              <a:gd name="T75" fmla="*/ 18 h 75"/>
              <a:gd name="T76" fmla="*/ 3439 w 10030"/>
              <a:gd name="T77" fmla="*/ 21 h 75"/>
              <a:gd name="T78" fmla="*/ 2740 w 10030"/>
              <a:gd name="T79" fmla="*/ 18 h 75"/>
              <a:gd name="T80" fmla="*/ 2597 w 10030"/>
              <a:gd name="T81" fmla="*/ 9 h 75"/>
              <a:gd name="T82" fmla="*/ 2367 w 10030"/>
              <a:gd name="T83" fmla="*/ 21 h 75"/>
              <a:gd name="T84" fmla="*/ 1566 w 10030"/>
              <a:gd name="T85" fmla="*/ 11 h 75"/>
              <a:gd name="T86" fmla="*/ 262 w 10030"/>
              <a:gd name="T87" fmla="*/ 7 h 75"/>
              <a:gd name="T88" fmla="*/ 104 w 10030"/>
              <a:gd name="T89" fmla="*/ 42 h 75"/>
              <a:gd name="T90" fmla="*/ 742 w 10030"/>
              <a:gd name="T91" fmla="*/ 47 h 75"/>
              <a:gd name="T92" fmla="*/ 1060 w 10030"/>
              <a:gd name="T93" fmla="*/ 47 h 75"/>
              <a:gd name="T94" fmla="*/ 1593 w 10030"/>
              <a:gd name="T95" fmla="*/ 46 h 75"/>
              <a:gd name="T96" fmla="*/ 2022 w 10030"/>
              <a:gd name="T97" fmla="*/ 45 h 75"/>
              <a:gd name="T98" fmla="*/ 2481 w 10030"/>
              <a:gd name="T99" fmla="*/ 51 h 75"/>
              <a:gd name="T100" fmla="*/ 2677 w 10030"/>
              <a:gd name="T101" fmla="*/ 45 h 75"/>
              <a:gd name="T102" fmla="*/ 2863 w 10030"/>
              <a:gd name="T103" fmla="*/ 52 h 75"/>
              <a:gd name="T104" fmla="*/ 3163 w 10030"/>
              <a:gd name="T105" fmla="*/ 62 h 75"/>
              <a:gd name="T106" fmla="*/ 3411 w 10030"/>
              <a:gd name="T107" fmla="*/ 54 h 75"/>
              <a:gd name="T108" fmla="*/ 3550 w 10030"/>
              <a:gd name="T109" fmla="*/ 60 h 75"/>
              <a:gd name="T110" fmla="*/ 3740 w 10030"/>
              <a:gd name="T111" fmla="*/ 65 h 75"/>
              <a:gd name="T112" fmla="*/ 4329 w 10030"/>
              <a:gd name="T113" fmla="*/ 6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030" h="75">
                <a:moveTo>
                  <a:pt x="2469" y="12"/>
                </a:moveTo>
                <a:lnTo>
                  <a:pt x="2469" y="12"/>
                </a:lnTo>
                <a:lnTo>
                  <a:pt x="2482" y="13"/>
                </a:lnTo>
                <a:cubicBezTo>
                  <a:pt x="2453" y="15"/>
                  <a:pt x="2461" y="13"/>
                  <a:pt x="2469" y="12"/>
                </a:cubicBezTo>
                <a:close/>
                <a:moveTo>
                  <a:pt x="9555" y="25"/>
                </a:moveTo>
                <a:lnTo>
                  <a:pt x="9555" y="25"/>
                </a:lnTo>
                <a:cubicBezTo>
                  <a:pt x="9562" y="24"/>
                  <a:pt x="9561" y="23"/>
                  <a:pt x="9559" y="23"/>
                </a:cubicBezTo>
                <a:cubicBezTo>
                  <a:pt x="9554" y="24"/>
                  <a:pt x="9539" y="24"/>
                  <a:pt x="9522" y="24"/>
                </a:cubicBezTo>
                <a:cubicBezTo>
                  <a:pt x="9527" y="25"/>
                  <a:pt x="9536" y="26"/>
                  <a:pt x="9555" y="25"/>
                </a:cubicBezTo>
                <a:close/>
                <a:moveTo>
                  <a:pt x="9489" y="23"/>
                </a:moveTo>
                <a:lnTo>
                  <a:pt x="9489" y="23"/>
                </a:lnTo>
                <a:lnTo>
                  <a:pt x="9488" y="23"/>
                </a:lnTo>
                <a:cubicBezTo>
                  <a:pt x="9456" y="21"/>
                  <a:pt x="9467" y="22"/>
                  <a:pt x="9489" y="23"/>
                </a:cubicBezTo>
                <a:close/>
                <a:moveTo>
                  <a:pt x="6376" y="50"/>
                </a:moveTo>
                <a:lnTo>
                  <a:pt x="6376" y="50"/>
                </a:lnTo>
                <a:cubicBezTo>
                  <a:pt x="6365" y="52"/>
                  <a:pt x="6349" y="51"/>
                  <a:pt x="6330" y="49"/>
                </a:cubicBezTo>
                <a:cubicBezTo>
                  <a:pt x="6344" y="49"/>
                  <a:pt x="6359" y="49"/>
                  <a:pt x="6376" y="50"/>
                </a:cubicBezTo>
                <a:close/>
                <a:moveTo>
                  <a:pt x="5258" y="60"/>
                </a:moveTo>
                <a:lnTo>
                  <a:pt x="5258" y="60"/>
                </a:lnTo>
                <a:cubicBezTo>
                  <a:pt x="5244" y="61"/>
                  <a:pt x="5216" y="64"/>
                  <a:pt x="5205" y="61"/>
                </a:cubicBezTo>
                <a:cubicBezTo>
                  <a:pt x="5222" y="55"/>
                  <a:pt x="5234" y="58"/>
                  <a:pt x="5258" y="60"/>
                </a:cubicBezTo>
                <a:close/>
                <a:moveTo>
                  <a:pt x="4523" y="61"/>
                </a:moveTo>
                <a:lnTo>
                  <a:pt x="4523" y="61"/>
                </a:lnTo>
                <a:lnTo>
                  <a:pt x="4572" y="65"/>
                </a:lnTo>
                <a:cubicBezTo>
                  <a:pt x="4513" y="71"/>
                  <a:pt x="4470" y="69"/>
                  <a:pt x="4516" y="75"/>
                </a:cubicBezTo>
                <a:cubicBezTo>
                  <a:pt x="4523" y="61"/>
                  <a:pt x="4707" y="74"/>
                  <a:pt x="4714" y="60"/>
                </a:cubicBezTo>
                <a:lnTo>
                  <a:pt x="4747" y="63"/>
                </a:lnTo>
                <a:cubicBezTo>
                  <a:pt x="4737" y="63"/>
                  <a:pt x="4736" y="64"/>
                  <a:pt x="4727" y="64"/>
                </a:cubicBezTo>
                <a:cubicBezTo>
                  <a:pt x="4790" y="70"/>
                  <a:pt x="4774" y="54"/>
                  <a:pt x="4855" y="56"/>
                </a:cubicBezTo>
                <a:cubicBezTo>
                  <a:pt x="4883" y="57"/>
                  <a:pt x="4903" y="59"/>
                  <a:pt x="4884" y="61"/>
                </a:cubicBezTo>
                <a:lnTo>
                  <a:pt x="4947" y="57"/>
                </a:lnTo>
                <a:cubicBezTo>
                  <a:pt x="4965" y="58"/>
                  <a:pt x="4961" y="60"/>
                  <a:pt x="4942" y="60"/>
                </a:cubicBezTo>
                <a:lnTo>
                  <a:pt x="5039" y="59"/>
                </a:lnTo>
                <a:lnTo>
                  <a:pt x="5038" y="59"/>
                </a:lnTo>
                <a:cubicBezTo>
                  <a:pt x="5052" y="57"/>
                  <a:pt x="5083" y="54"/>
                  <a:pt x="5098" y="52"/>
                </a:cubicBezTo>
                <a:cubicBezTo>
                  <a:pt x="5122" y="54"/>
                  <a:pt x="5086" y="54"/>
                  <a:pt x="5092" y="56"/>
                </a:cubicBezTo>
                <a:lnTo>
                  <a:pt x="5145" y="52"/>
                </a:lnTo>
                <a:cubicBezTo>
                  <a:pt x="5167" y="56"/>
                  <a:pt x="5123" y="59"/>
                  <a:pt x="5086" y="59"/>
                </a:cubicBezTo>
                <a:cubicBezTo>
                  <a:pt x="5136" y="73"/>
                  <a:pt x="5130" y="55"/>
                  <a:pt x="5238" y="64"/>
                </a:cubicBezTo>
                <a:lnTo>
                  <a:pt x="5187" y="65"/>
                </a:lnTo>
                <a:cubicBezTo>
                  <a:pt x="5220" y="73"/>
                  <a:pt x="5259" y="70"/>
                  <a:pt x="5316" y="75"/>
                </a:cubicBezTo>
                <a:cubicBezTo>
                  <a:pt x="5302" y="73"/>
                  <a:pt x="5202" y="63"/>
                  <a:pt x="5260" y="60"/>
                </a:cubicBezTo>
                <a:cubicBezTo>
                  <a:pt x="5276" y="61"/>
                  <a:pt x="5298" y="61"/>
                  <a:pt x="5329" y="59"/>
                </a:cubicBezTo>
                <a:cubicBezTo>
                  <a:pt x="5329" y="63"/>
                  <a:pt x="5359" y="62"/>
                  <a:pt x="5398" y="62"/>
                </a:cubicBezTo>
                <a:lnTo>
                  <a:pt x="5395" y="69"/>
                </a:lnTo>
                <a:cubicBezTo>
                  <a:pt x="5436" y="67"/>
                  <a:pt x="5433" y="64"/>
                  <a:pt x="5457" y="61"/>
                </a:cubicBezTo>
                <a:cubicBezTo>
                  <a:pt x="5503" y="61"/>
                  <a:pt x="5513" y="66"/>
                  <a:pt x="5523" y="71"/>
                </a:cubicBezTo>
                <a:cubicBezTo>
                  <a:pt x="5597" y="72"/>
                  <a:pt x="5473" y="63"/>
                  <a:pt x="5560" y="62"/>
                </a:cubicBezTo>
                <a:cubicBezTo>
                  <a:pt x="5621" y="64"/>
                  <a:pt x="5664" y="62"/>
                  <a:pt x="5737" y="58"/>
                </a:cubicBezTo>
                <a:cubicBezTo>
                  <a:pt x="5780" y="60"/>
                  <a:pt x="5730" y="62"/>
                  <a:pt x="5745" y="64"/>
                </a:cubicBezTo>
                <a:lnTo>
                  <a:pt x="5783" y="59"/>
                </a:lnTo>
                <a:cubicBezTo>
                  <a:pt x="5792" y="59"/>
                  <a:pt x="5789" y="60"/>
                  <a:pt x="5788" y="61"/>
                </a:cubicBezTo>
                <a:cubicBezTo>
                  <a:pt x="5820" y="59"/>
                  <a:pt x="5790" y="55"/>
                  <a:pt x="5841" y="53"/>
                </a:cubicBezTo>
                <a:cubicBezTo>
                  <a:pt x="5854" y="46"/>
                  <a:pt x="5944" y="64"/>
                  <a:pt x="6006" y="56"/>
                </a:cubicBezTo>
                <a:cubicBezTo>
                  <a:pt x="6021" y="58"/>
                  <a:pt x="5999" y="60"/>
                  <a:pt x="6003" y="62"/>
                </a:cubicBezTo>
                <a:cubicBezTo>
                  <a:pt x="6089" y="57"/>
                  <a:pt x="6077" y="59"/>
                  <a:pt x="6147" y="52"/>
                </a:cubicBezTo>
                <a:lnTo>
                  <a:pt x="6206" y="56"/>
                </a:lnTo>
                <a:cubicBezTo>
                  <a:pt x="6163" y="51"/>
                  <a:pt x="6219" y="45"/>
                  <a:pt x="6268" y="41"/>
                </a:cubicBezTo>
                <a:cubicBezTo>
                  <a:pt x="6252" y="38"/>
                  <a:pt x="6239" y="36"/>
                  <a:pt x="6230" y="35"/>
                </a:cubicBezTo>
                <a:lnTo>
                  <a:pt x="6308" y="32"/>
                </a:lnTo>
                <a:cubicBezTo>
                  <a:pt x="6318" y="33"/>
                  <a:pt x="6310" y="35"/>
                  <a:pt x="6297" y="38"/>
                </a:cubicBezTo>
                <a:lnTo>
                  <a:pt x="6311" y="36"/>
                </a:lnTo>
                <a:cubicBezTo>
                  <a:pt x="6339" y="39"/>
                  <a:pt x="6325" y="43"/>
                  <a:pt x="6305" y="46"/>
                </a:cubicBezTo>
                <a:lnTo>
                  <a:pt x="6277" y="42"/>
                </a:lnTo>
                <a:cubicBezTo>
                  <a:pt x="6257" y="46"/>
                  <a:pt x="6239" y="50"/>
                  <a:pt x="6243" y="54"/>
                </a:cubicBezTo>
                <a:cubicBezTo>
                  <a:pt x="6248" y="53"/>
                  <a:pt x="6258" y="53"/>
                  <a:pt x="6269" y="52"/>
                </a:cubicBezTo>
                <a:cubicBezTo>
                  <a:pt x="6264" y="53"/>
                  <a:pt x="6261" y="54"/>
                  <a:pt x="6263" y="55"/>
                </a:cubicBezTo>
                <a:cubicBezTo>
                  <a:pt x="6266" y="56"/>
                  <a:pt x="6274" y="54"/>
                  <a:pt x="6287" y="53"/>
                </a:cubicBezTo>
                <a:lnTo>
                  <a:pt x="6304" y="60"/>
                </a:lnTo>
                <a:lnTo>
                  <a:pt x="6309" y="57"/>
                </a:lnTo>
                <a:lnTo>
                  <a:pt x="6411" y="62"/>
                </a:lnTo>
                <a:cubicBezTo>
                  <a:pt x="6485" y="55"/>
                  <a:pt x="6548" y="44"/>
                  <a:pt x="6665" y="41"/>
                </a:cubicBezTo>
                <a:cubicBezTo>
                  <a:pt x="6636" y="47"/>
                  <a:pt x="6659" y="50"/>
                  <a:pt x="6657" y="56"/>
                </a:cubicBezTo>
                <a:cubicBezTo>
                  <a:pt x="6625" y="50"/>
                  <a:pt x="6567" y="59"/>
                  <a:pt x="6507" y="58"/>
                </a:cubicBezTo>
                <a:cubicBezTo>
                  <a:pt x="6538" y="58"/>
                  <a:pt x="6531" y="61"/>
                  <a:pt x="6523" y="62"/>
                </a:cubicBezTo>
                <a:lnTo>
                  <a:pt x="6631" y="57"/>
                </a:lnTo>
                <a:cubicBezTo>
                  <a:pt x="6628" y="62"/>
                  <a:pt x="6654" y="60"/>
                  <a:pt x="6682" y="63"/>
                </a:cubicBezTo>
                <a:cubicBezTo>
                  <a:pt x="6660" y="52"/>
                  <a:pt x="6762" y="56"/>
                  <a:pt x="6806" y="53"/>
                </a:cubicBezTo>
                <a:cubicBezTo>
                  <a:pt x="6808" y="56"/>
                  <a:pt x="6798" y="60"/>
                  <a:pt x="6744" y="59"/>
                </a:cubicBezTo>
                <a:cubicBezTo>
                  <a:pt x="6803" y="67"/>
                  <a:pt x="6821" y="47"/>
                  <a:pt x="6879" y="54"/>
                </a:cubicBezTo>
                <a:cubicBezTo>
                  <a:pt x="6865" y="54"/>
                  <a:pt x="6858" y="53"/>
                  <a:pt x="6853" y="55"/>
                </a:cubicBezTo>
                <a:cubicBezTo>
                  <a:pt x="6884" y="52"/>
                  <a:pt x="6958" y="55"/>
                  <a:pt x="6941" y="58"/>
                </a:cubicBezTo>
                <a:lnTo>
                  <a:pt x="6928" y="58"/>
                </a:lnTo>
                <a:cubicBezTo>
                  <a:pt x="7014" y="59"/>
                  <a:pt x="7191" y="58"/>
                  <a:pt x="7204" y="50"/>
                </a:cubicBezTo>
                <a:cubicBezTo>
                  <a:pt x="7205" y="51"/>
                  <a:pt x="7193" y="60"/>
                  <a:pt x="7188" y="62"/>
                </a:cubicBezTo>
                <a:lnTo>
                  <a:pt x="7342" y="33"/>
                </a:lnTo>
                <a:cubicBezTo>
                  <a:pt x="7329" y="41"/>
                  <a:pt x="7381" y="58"/>
                  <a:pt x="7309" y="62"/>
                </a:cubicBezTo>
                <a:cubicBezTo>
                  <a:pt x="7330" y="63"/>
                  <a:pt x="7355" y="65"/>
                  <a:pt x="7399" y="62"/>
                </a:cubicBezTo>
                <a:cubicBezTo>
                  <a:pt x="7385" y="61"/>
                  <a:pt x="7364" y="51"/>
                  <a:pt x="7383" y="51"/>
                </a:cubicBezTo>
                <a:cubicBezTo>
                  <a:pt x="7436" y="59"/>
                  <a:pt x="7420" y="55"/>
                  <a:pt x="7485" y="62"/>
                </a:cubicBezTo>
                <a:cubicBezTo>
                  <a:pt x="7463" y="61"/>
                  <a:pt x="7487" y="49"/>
                  <a:pt x="7520" y="50"/>
                </a:cubicBezTo>
                <a:cubicBezTo>
                  <a:pt x="7515" y="51"/>
                  <a:pt x="7523" y="61"/>
                  <a:pt x="7511" y="62"/>
                </a:cubicBezTo>
                <a:lnTo>
                  <a:pt x="7594" y="51"/>
                </a:lnTo>
                <a:cubicBezTo>
                  <a:pt x="7573" y="53"/>
                  <a:pt x="7590" y="61"/>
                  <a:pt x="7609" y="64"/>
                </a:cubicBezTo>
                <a:cubicBezTo>
                  <a:pt x="7600" y="62"/>
                  <a:pt x="7680" y="64"/>
                  <a:pt x="7702" y="63"/>
                </a:cubicBezTo>
                <a:lnTo>
                  <a:pt x="7667" y="61"/>
                </a:lnTo>
                <a:cubicBezTo>
                  <a:pt x="7761" y="63"/>
                  <a:pt x="7760" y="45"/>
                  <a:pt x="7853" y="46"/>
                </a:cubicBezTo>
                <a:cubicBezTo>
                  <a:pt x="7842" y="48"/>
                  <a:pt x="7825" y="60"/>
                  <a:pt x="7872" y="62"/>
                </a:cubicBezTo>
                <a:cubicBezTo>
                  <a:pt x="7894" y="56"/>
                  <a:pt x="7968" y="34"/>
                  <a:pt x="8050" y="29"/>
                </a:cubicBezTo>
                <a:lnTo>
                  <a:pt x="8066" y="33"/>
                </a:lnTo>
                <a:lnTo>
                  <a:pt x="8129" y="29"/>
                </a:lnTo>
                <a:cubicBezTo>
                  <a:pt x="8090" y="38"/>
                  <a:pt x="7980" y="56"/>
                  <a:pt x="7919" y="63"/>
                </a:cubicBezTo>
                <a:cubicBezTo>
                  <a:pt x="7954" y="66"/>
                  <a:pt x="7929" y="67"/>
                  <a:pt x="7982" y="67"/>
                </a:cubicBezTo>
                <a:cubicBezTo>
                  <a:pt x="8000" y="70"/>
                  <a:pt x="7953" y="72"/>
                  <a:pt x="7938" y="72"/>
                </a:cubicBezTo>
                <a:lnTo>
                  <a:pt x="8060" y="74"/>
                </a:lnTo>
                <a:cubicBezTo>
                  <a:pt x="8054" y="67"/>
                  <a:pt x="8153" y="67"/>
                  <a:pt x="8149" y="62"/>
                </a:cubicBezTo>
                <a:lnTo>
                  <a:pt x="8016" y="68"/>
                </a:lnTo>
                <a:cubicBezTo>
                  <a:pt x="8011" y="62"/>
                  <a:pt x="8093" y="49"/>
                  <a:pt x="8179" y="51"/>
                </a:cubicBezTo>
                <a:cubicBezTo>
                  <a:pt x="8201" y="53"/>
                  <a:pt x="8163" y="63"/>
                  <a:pt x="8165" y="65"/>
                </a:cubicBezTo>
                <a:cubicBezTo>
                  <a:pt x="8176" y="63"/>
                  <a:pt x="8247" y="61"/>
                  <a:pt x="8255" y="62"/>
                </a:cubicBezTo>
                <a:lnTo>
                  <a:pt x="8218" y="66"/>
                </a:lnTo>
                <a:cubicBezTo>
                  <a:pt x="8266" y="69"/>
                  <a:pt x="8297" y="57"/>
                  <a:pt x="8355" y="64"/>
                </a:cubicBezTo>
                <a:cubicBezTo>
                  <a:pt x="8375" y="64"/>
                  <a:pt x="8414" y="73"/>
                  <a:pt x="8418" y="69"/>
                </a:cubicBezTo>
                <a:cubicBezTo>
                  <a:pt x="8385" y="61"/>
                  <a:pt x="8379" y="37"/>
                  <a:pt x="8401" y="31"/>
                </a:cubicBezTo>
                <a:cubicBezTo>
                  <a:pt x="8408" y="31"/>
                  <a:pt x="8505" y="38"/>
                  <a:pt x="8528" y="42"/>
                </a:cubicBezTo>
                <a:cubicBezTo>
                  <a:pt x="8561" y="48"/>
                  <a:pt x="8479" y="57"/>
                  <a:pt x="8507" y="62"/>
                </a:cubicBezTo>
                <a:cubicBezTo>
                  <a:pt x="8508" y="60"/>
                  <a:pt x="8526" y="58"/>
                  <a:pt x="8534" y="57"/>
                </a:cubicBezTo>
                <a:cubicBezTo>
                  <a:pt x="8555" y="59"/>
                  <a:pt x="8525" y="63"/>
                  <a:pt x="8571" y="62"/>
                </a:cubicBezTo>
                <a:cubicBezTo>
                  <a:pt x="8578" y="55"/>
                  <a:pt x="8664" y="63"/>
                  <a:pt x="8592" y="56"/>
                </a:cubicBezTo>
                <a:cubicBezTo>
                  <a:pt x="8637" y="55"/>
                  <a:pt x="8640" y="58"/>
                  <a:pt x="8692" y="58"/>
                </a:cubicBezTo>
                <a:cubicBezTo>
                  <a:pt x="8675" y="53"/>
                  <a:pt x="8739" y="43"/>
                  <a:pt x="8784" y="41"/>
                </a:cubicBezTo>
                <a:cubicBezTo>
                  <a:pt x="8781" y="42"/>
                  <a:pt x="8791" y="45"/>
                  <a:pt x="8796" y="46"/>
                </a:cubicBezTo>
                <a:cubicBezTo>
                  <a:pt x="8888" y="47"/>
                  <a:pt x="8937" y="50"/>
                  <a:pt x="9022" y="50"/>
                </a:cubicBezTo>
                <a:cubicBezTo>
                  <a:pt x="9030" y="52"/>
                  <a:pt x="9071" y="54"/>
                  <a:pt x="9054" y="57"/>
                </a:cubicBezTo>
                <a:cubicBezTo>
                  <a:pt x="9066" y="56"/>
                  <a:pt x="9077" y="53"/>
                  <a:pt x="9103" y="53"/>
                </a:cubicBezTo>
                <a:cubicBezTo>
                  <a:pt x="9154" y="59"/>
                  <a:pt x="9045" y="54"/>
                  <a:pt x="9084" y="61"/>
                </a:cubicBezTo>
                <a:cubicBezTo>
                  <a:pt x="9087" y="57"/>
                  <a:pt x="9152" y="56"/>
                  <a:pt x="9189" y="53"/>
                </a:cubicBezTo>
                <a:cubicBezTo>
                  <a:pt x="9178" y="47"/>
                  <a:pt x="9103" y="52"/>
                  <a:pt x="9065" y="54"/>
                </a:cubicBezTo>
                <a:cubicBezTo>
                  <a:pt x="9065" y="46"/>
                  <a:pt x="9130" y="37"/>
                  <a:pt x="9219" y="33"/>
                </a:cubicBezTo>
                <a:cubicBezTo>
                  <a:pt x="9290" y="31"/>
                  <a:pt x="9250" y="39"/>
                  <a:pt x="9262" y="38"/>
                </a:cubicBezTo>
                <a:cubicBezTo>
                  <a:pt x="9395" y="39"/>
                  <a:pt x="9376" y="23"/>
                  <a:pt x="9486" y="29"/>
                </a:cubicBezTo>
                <a:cubicBezTo>
                  <a:pt x="9530" y="35"/>
                  <a:pt x="9488" y="40"/>
                  <a:pt x="9498" y="44"/>
                </a:cubicBezTo>
                <a:cubicBezTo>
                  <a:pt x="9440" y="46"/>
                  <a:pt x="9409" y="40"/>
                  <a:pt x="9370" y="40"/>
                </a:cubicBezTo>
                <a:lnTo>
                  <a:pt x="9418" y="43"/>
                </a:lnTo>
                <a:cubicBezTo>
                  <a:pt x="9400" y="45"/>
                  <a:pt x="9361" y="46"/>
                  <a:pt x="9340" y="45"/>
                </a:cubicBezTo>
                <a:cubicBezTo>
                  <a:pt x="9377" y="50"/>
                  <a:pt x="9565" y="46"/>
                  <a:pt x="9668" y="51"/>
                </a:cubicBezTo>
                <a:cubicBezTo>
                  <a:pt x="9686" y="49"/>
                  <a:pt x="9718" y="47"/>
                  <a:pt x="9703" y="45"/>
                </a:cubicBezTo>
                <a:lnTo>
                  <a:pt x="9670" y="45"/>
                </a:lnTo>
                <a:cubicBezTo>
                  <a:pt x="9640" y="41"/>
                  <a:pt x="9732" y="39"/>
                  <a:pt x="9690" y="37"/>
                </a:cubicBezTo>
                <a:cubicBezTo>
                  <a:pt x="9734" y="34"/>
                  <a:pt x="9783" y="29"/>
                  <a:pt x="9844" y="32"/>
                </a:cubicBezTo>
                <a:lnTo>
                  <a:pt x="9856" y="38"/>
                </a:lnTo>
                <a:cubicBezTo>
                  <a:pt x="9854" y="36"/>
                  <a:pt x="9816" y="35"/>
                  <a:pt x="9798" y="36"/>
                </a:cubicBezTo>
                <a:cubicBezTo>
                  <a:pt x="9824" y="34"/>
                  <a:pt x="9892" y="45"/>
                  <a:pt x="9920" y="37"/>
                </a:cubicBezTo>
                <a:lnTo>
                  <a:pt x="9877" y="32"/>
                </a:lnTo>
                <a:cubicBezTo>
                  <a:pt x="9921" y="29"/>
                  <a:pt x="9975" y="23"/>
                  <a:pt x="10030" y="25"/>
                </a:cubicBezTo>
                <a:cubicBezTo>
                  <a:pt x="10005" y="19"/>
                  <a:pt x="10017" y="26"/>
                  <a:pt x="9979" y="18"/>
                </a:cubicBezTo>
                <a:cubicBezTo>
                  <a:pt x="10012" y="27"/>
                  <a:pt x="9839" y="18"/>
                  <a:pt x="9893" y="27"/>
                </a:cubicBezTo>
                <a:cubicBezTo>
                  <a:pt x="9854" y="19"/>
                  <a:pt x="9825" y="24"/>
                  <a:pt x="9773" y="16"/>
                </a:cubicBezTo>
                <a:cubicBezTo>
                  <a:pt x="9774" y="18"/>
                  <a:pt x="9791" y="20"/>
                  <a:pt x="9746" y="19"/>
                </a:cubicBezTo>
                <a:cubicBezTo>
                  <a:pt x="9743" y="20"/>
                  <a:pt x="9739" y="21"/>
                  <a:pt x="9735" y="21"/>
                </a:cubicBezTo>
                <a:lnTo>
                  <a:pt x="9732" y="21"/>
                </a:lnTo>
                <a:lnTo>
                  <a:pt x="9735" y="21"/>
                </a:lnTo>
                <a:cubicBezTo>
                  <a:pt x="9733" y="21"/>
                  <a:pt x="9733" y="22"/>
                  <a:pt x="9736" y="21"/>
                </a:cubicBezTo>
                <a:cubicBezTo>
                  <a:pt x="9747" y="22"/>
                  <a:pt x="9756" y="23"/>
                  <a:pt x="9759" y="24"/>
                </a:cubicBezTo>
                <a:cubicBezTo>
                  <a:pt x="9736" y="29"/>
                  <a:pt x="9664" y="29"/>
                  <a:pt x="9639" y="31"/>
                </a:cubicBezTo>
                <a:cubicBezTo>
                  <a:pt x="9612" y="30"/>
                  <a:pt x="9651" y="29"/>
                  <a:pt x="9636" y="27"/>
                </a:cubicBezTo>
                <a:lnTo>
                  <a:pt x="9599" y="30"/>
                </a:lnTo>
                <a:cubicBezTo>
                  <a:pt x="9596" y="26"/>
                  <a:pt x="9527" y="23"/>
                  <a:pt x="9591" y="20"/>
                </a:cubicBezTo>
                <a:lnTo>
                  <a:pt x="9534" y="20"/>
                </a:lnTo>
                <a:cubicBezTo>
                  <a:pt x="9500" y="17"/>
                  <a:pt x="9453" y="16"/>
                  <a:pt x="9425" y="18"/>
                </a:cubicBezTo>
                <a:cubicBezTo>
                  <a:pt x="9398" y="17"/>
                  <a:pt x="9356" y="23"/>
                  <a:pt x="9380" y="19"/>
                </a:cubicBezTo>
                <a:lnTo>
                  <a:pt x="9290" y="22"/>
                </a:lnTo>
                <a:lnTo>
                  <a:pt x="9289" y="21"/>
                </a:lnTo>
                <a:cubicBezTo>
                  <a:pt x="9200" y="20"/>
                  <a:pt x="9106" y="28"/>
                  <a:pt x="9004" y="20"/>
                </a:cubicBezTo>
                <a:cubicBezTo>
                  <a:pt x="8974" y="21"/>
                  <a:pt x="8944" y="22"/>
                  <a:pt x="8893" y="21"/>
                </a:cubicBezTo>
                <a:lnTo>
                  <a:pt x="8884" y="17"/>
                </a:lnTo>
                <a:cubicBezTo>
                  <a:pt x="8845" y="18"/>
                  <a:pt x="8768" y="13"/>
                  <a:pt x="8752" y="17"/>
                </a:cubicBezTo>
                <a:cubicBezTo>
                  <a:pt x="8710" y="7"/>
                  <a:pt x="8565" y="14"/>
                  <a:pt x="8498" y="12"/>
                </a:cubicBezTo>
                <a:lnTo>
                  <a:pt x="8495" y="17"/>
                </a:lnTo>
                <a:cubicBezTo>
                  <a:pt x="8449" y="17"/>
                  <a:pt x="8404" y="18"/>
                  <a:pt x="8346" y="20"/>
                </a:cubicBezTo>
                <a:lnTo>
                  <a:pt x="8350" y="25"/>
                </a:lnTo>
                <a:cubicBezTo>
                  <a:pt x="8300" y="28"/>
                  <a:pt x="8222" y="21"/>
                  <a:pt x="8143" y="22"/>
                </a:cubicBezTo>
                <a:cubicBezTo>
                  <a:pt x="8149" y="20"/>
                  <a:pt x="8169" y="20"/>
                  <a:pt x="8183" y="21"/>
                </a:cubicBezTo>
                <a:cubicBezTo>
                  <a:pt x="8089" y="11"/>
                  <a:pt x="7984" y="28"/>
                  <a:pt x="7899" y="21"/>
                </a:cubicBezTo>
                <a:cubicBezTo>
                  <a:pt x="7878" y="22"/>
                  <a:pt x="7862" y="22"/>
                  <a:pt x="7848" y="21"/>
                </a:cubicBezTo>
                <a:cubicBezTo>
                  <a:pt x="7850" y="21"/>
                  <a:pt x="7851" y="21"/>
                  <a:pt x="7853" y="20"/>
                </a:cubicBezTo>
                <a:lnTo>
                  <a:pt x="7844" y="20"/>
                </a:lnTo>
                <a:lnTo>
                  <a:pt x="7815" y="18"/>
                </a:lnTo>
                <a:cubicBezTo>
                  <a:pt x="7823" y="19"/>
                  <a:pt x="7832" y="20"/>
                  <a:pt x="7839" y="20"/>
                </a:cubicBezTo>
                <a:cubicBezTo>
                  <a:pt x="7823" y="20"/>
                  <a:pt x="7798" y="21"/>
                  <a:pt x="7774" y="22"/>
                </a:cubicBezTo>
                <a:lnTo>
                  <a:pt x="7763" y="17"/>
                </a:lnTo>
                <a:lnTo>
                  <a:pt x="7758" y="17"/>
                </a:lnTo>
                <a:cubicBezTo>
                  <a:pt x="7734" y="15"/>
                  <a:pt x="7739" y="19"/>
                  <a:pt x="7751" y="23"/>
                </a:cubicBezTo>
                <a:cubicBezTo>
                  <a:pt x="7739" y="24"/>
                  <a:pt x="7728" y="25"/>
                  <a:pt x="7719" y="26"/>
                </a:cubicBezTo>
                <a:cubicBezTo>
                  <a:pt x="7700" y="18"/>
                  <a:pt x="7655" y="29"/>
                  <a:pt x="7629" y="20"/>
                </a:cubicBezTo>
                <a:cubicBezTo>
                  <a:pt x="7612" y="24"/>
                  <a:pt x="7506" y="23"/>
                  <a:pt x="7493" y="32"/>
                </a:cubicBezTo>
                <a:cubicBezTo>
                  <a:pt x="7492" y="30"/>
                  <a:pt x="7485" y="30"/>
                  <a:pt x="7498" y="30"/>
                </a:cubicBezTo>
                <a:cubicBezTo>
                  <a:pt x="7471" y="29"/>
                  <a:pt x="7444" y="28"/>
                  <a:pt x="7420" y="30"/>
                </a:cubicBezTo>
                <a:lnTo>
                  <a:pt x="7408" y="24"/>
                </a:lnTo>
                <a:lnTo>
                  <a:pt x="7349" y="32"/>
                </a:lnTo>
                <a:cubicBezTo>
                  <a:pt x="7313" y="28"/>
                  <a:pt x="7298" y="26"/>
                  <a:pt x="7334" y="21"/>
                </a:cubicBezTo>
                <a:cubicBezTo>
                  <a:pt x="7247" y="28"/>
                  <a:pt x="7263" y="24"/>
                  <a:pt x="7190" y="31"/>
                </a:cubicBezTo>
                <a:lnTo>
                  <a:pt x="7194" y="27"/>
                </a:lnTo>
                <a:cubicBezTo>
                  <a:pt x="7167" y="27"/>
                  <a:pt x="7125" y="32"/>
                  <a:pt x="7109" y="29"/>
                </a:cubicBezTo>
                <a:cubicBezTo>
                  <a:pt x="7051" y="21"/>
                  <a:pt x="6819" y="27"/>
                  <a:pt x="6668" y="20"/>
                </a:cubicBezTo>
                <a:cubicBezTo>
                  <a:pt x="6697" y="32"/>
                  <a:pt x="6598" y="14"/>
                  <a:pt x="6592" y="24"/>
                </a:cubicBezTo>
                <a:cubicBezTo>
                  <a:pt x="6583" y="21"/>
                  <a:pt x="6562" y="19"/>
                  <a:pt x="6586" y="17"/>
                </a:cubicBezTo>
                <a:cubicBezTo>
                  <a:pt x="6509" y="19"/>
                  <a:pt x="6471" y="12"/>
                  <a:pt x="6418" y="20"/>
                </a:cubicBezTo>
                <a:cubicBezTo>
                  <a:pt x="6409" y="17"/>
                  <a:pt x="6434" y="16"/>
                  <a:pt x="6426" y="14"/>
                </a:cubicBezTo>
                <a:cubicBezTo>
                  <a:pt x="6420" y="14"/>
                  <a:pt x="6402" y="16"/>
                  <a:pt x="6394" y="15"/>
                </a:cubicBezTo>
                <a:cubicBezTo>
                  <a:pt x="6386" y="13"/>
                  <a:pt x="6405" y="12"/>
                  <a:pt x="6417" y="11"/>
                </a:cubicBezTo>
                <a:cubicBezTo>
                  <a:pt x="6339" y="11"/>
                  <a:pt x="6331" y="20"/>
                  <a:pt x="6325" y="28"/>
                </a:cubicBezTo>
                <a:cubicBezTo>
                  <a:pt x="6285" y="24"/>
                  <a:pt x="6265" y="25"/>
                  <a:pt x="6236" y="30"/>
                </a:cubicBezTo>
                <a:cubicBezTo>
                  <a:pt x="6223" y="27"/>
                  <a:pt x="6199" y="24"/>
                  <a:pt x="6248" y="24"/>
                </a:cubicBezTo>
                <a:cubicBezTo>
                  <a:pt x="6221" y="23"/>
                  <a:pt x="6080" y="19"/>
                  <a:pt x="6078" y="26"/>
                </a:cubicBezTo>
                <a:cubicBezTo>
                  <a:pt x="6069" y="24"/>
                  <a:pt x="6039" y="25"/>
                  <a:pt x="6032" y="26"/>
                </a:cubicBezTo>
                <a:cubicBezTo>
                  <a:pt x="5970" y="25"/>
                  <a:pt x="5965" y="25"/>
                  <a:pt x="5904" y="25"/>
                </a:cubicBezTo>
                <a:lnTo>
                  <a:pt x="5921" y="26"/>
                </a:lnTo>
                <a:cubicBezTo>
                  <a:pt x="5897" y="34"/>
                  <a:pt x="5871" y="28"/>
                  <a:pt x="5822" y="29"/>
                </a:cubicBezTo>
                <a:lnTo>
                  <a:pt x="5823" y="28"/>
                </a:lnTo>
                <a:cubicBezTo>
                  <a:pt x="5711" y="22"/>
                  <a:pt x="5775" y="31"/>
                  <a:pt x="5665" y="24"/>
                </a:cubicBezTo>
                <a:lnTo>
                  <a:pt x="5671" y="29"/>
                </a:lnTo>
                <a:cubicBezTo>
                  <a:pt x="5660" y="39"/>
                  <a:pt x="5573" y="22"/>
                  <a:pt x="5509" y="26"/>
                </a:cubicBezTo>
                <a:lnTo>
                  <a:pt x="5532" y="29"/>
                </a:lnTo>
                <a:cubicBezTo>
                  <a:pt x="5497" y="33"/>
                  <a:pt x="5434" y="15"/>
                  <a:pt x="5399" y="13"/>
                </a:cubicBezTo>
                <a:cubicBezTo>
                  <a:pt x="5391" y="12"/>
                  <a:pt x="5411" y="12"/>
                  <a:pt x="5422" y="11"/>
                </a:cubicBezTo>
                <a:cubicBezTo>
                  <a:pt x="5330" y="6"/>
                  <a:pt x="5410" y="17"/>
                  <a:pt x="5341" y="19"/>
                </a:cubicBezTo>
                <a:cubicBezTo>
                  <a:pt x="5328" y="15"/>
                  <a:pt x="5357" y="10"/>
                  <a:pt x="5311" y="9"/>
                </a:cubicBezTo>
                <a:cubicBezTo>
                  <a:pt x="5288" y="7"/>
                  <a:pt x="5177" y="20"/>
                  <a:pt x="5114" y="13"/>
                </a:cubicBezTo>
                <a:cubicBezTo>
                  <a:pt x="5128" y="16"/>
                  <a:pt x="5142" y="19"/>
                  <a:pt x="5110" y="21"/>
                </a:cubicBezTo>
                <a:cubicBezTo>
                  <a:pt x="5061" y="21"/>
                  <a:pt x="4978" y="10"/>
                  <a:pt x="4934" y="19"/>
                </a:cubicBezTo>
                <a:cubicBezTo>
                  <a:pt x="4928" y="18"/>
                  <a:pt x="4925" y="17"/>
                  <a:pt x="4925" y="16"/>
                </a:cubicBezTo>
                <a:cubicBezTo>
                  <a:pt x="4888" y="19"/>
                  <a:pt x="4804" y="20"/>
                  <a:pt x="4781" y="24"/>
                </a:cubicBezTo>
                <a:cubicBezTo>
                  <a:pt x="4747" y="8"/>
                  <a:pt x="4549" y="32"/>
                  <a:pt x="4550" y="16"/>
                </a:cubicBezTo>
                <a:lnTo>
                  <a:pt x="4435" y="17"/>
                </a:lnTo>
                <a:lnTo>
                  <a:pt x="4438" y="15"/>
                </a:lnTo>
                <a:cubicBezTo>
                  <a:pt x="4365" y="14"/>
                  <a:pt x="4339" y="18"/>
                  <a:pt x="4313" y="22"/>
                </a:cubicBezTo>
                <a:cubicBezTo>
                  <a:pt x="4296" y="20"/>
                  <a:pt x="4309" y="19"/>
                  <a:pt x="4310" y="18"/>
                </a:cubicBezTo>
                <a:cubicBezTo>
                  <a:pt x="4203" y="15"/>
                  <a:pt x="4192" y="15"/>
                  <a:pt x="4102" y="23"/>
                </a:cubicBezTo>
                <a:lnTo>
                  <a:pt x="4093" y="18"/>
                </a:lnTo>
                <a:cubicBezTo>
                  <a:pt x="4068" y="21"/>
                  <a:pt x="3938" y="10"/>
                  <a:pt x="3833" y="15"/>
                </a:cubicBezTo>
                <a:cubicBezTo>
                  <a:pt x="3834" y="15"/>
                  <a:pt x="3836" y="14"/>
                  <a:pt x="3844" y="13"/>
                </a:cubicBezTo>
                <a:cubicBezTo>
                  <a:pt x="3726" y="19"/>
                  <a:pt x="3561" y="0"/>
                  <a:pt x="3518" y="17"/>
                </a:cubicBezTo>
                <a:lnTo>
                  <a:pt x="3439" y="21"/>
                </a:lnTo>
                <a:cubicBezTo>
                  <a:pt x="3540" y="23"/>
                  <a:pt x="3424" y="29"/>
                  <a:pt x="3466" y="32"/>
                </a:cubicBezTo>
                <a:cubicBezTo>
                  <a:pt x="3426" y="33"/>
                  <a:pt x="3363" y="27"/>
                  <a:pt x="3412" y="26"/>
                </a:cubicBezTo>
                <a:lnTo>
                  <a:pt x="3420" y="27"/>
                </a:lnTo>
                <a:cubicBezTo>
                  <a:pt x="3438" y="17"/>
                  <a:pt x="3294" y="23"/>
                  <a:pt x="3297" y="16"/>
                </a:cubicBezTo>
                <a:cubicBezTo>
                  <a:pt x="3098" y="17"/>
                  <a:pt x="2904" y="11"/>
                  <a:pt x="2718" y="10"/>
                </a:cubicBezTo>
                <a:lnTo>
                  <a:pt x="2740" y="18"/>
                </a:lnTo>
                <a:lnTo>
                  <a:pt x="2675" y="17"/>
                </a:lnTo>
                <a:cubicBezTo>
                  <a:pt x="2658" y="15"/>
                  <a:pt x="2652" y="11"/>
                  <a:pt x="2698" y="12"/>
                </a:cubicBezTo>
                <a:cubicBezTo>
                  <a:pt x="2674" y="8"/>
                  <a:pt x="2620" y="15"/>
                  <a:pt x="2619" y="17"/>
                </a:cubicBezTo>
                <a:cubicBezTo>
                  <a:pt x="2528" y="14"/>
                  <a:pt x="2655" y="9"/>
                  <a:pt x="2627" y="9"/>
                </a:cubicBezTo>
                <a:lnTo>
                  <a:pt x="2589" y="9"/>
                </a:lnTo>
                <a:lnTo>
                  <a:pt x="2597" y="9"/>
                </a:lnTo>
                <a:cubicBezTo>
                  <a:pt x="2567" y="12"/>
                  <a:pt x="2564" y="15"/>
                  <a:pt x="2508" y="15"/>
                </a:cubicBezTo>
                <a:cubicBezTo>
                  <a:pt x="2473" y="13"/>
                  <a:pt x="2490" y="10"/>
                  <a:pt x="2476" y="10"/>
                </a:cubicBezTo>
                <a:cubicBezTo>
                  <a:pt x="2477" y="10"/>
                  <a:pt x="2472" y="9"/>
                  <a:pt x="2455" y="10"/>
                </a:cubicBezTo>
                <a:lnTo>
                  <a:pt x="2373" y="9"/>
                </a:lnTo>
                <a:lnTo>
                  <a:pt x="2406" y="15"/>
                </a:lnTo>
                <a:cubicBezTo>
                  <a:pt x="2370" y="18"/>
                  <a:pt x="2329" y="15"/>
                  <a:pt x="2367" y="21"/>
                </a:cubicBezTo>
                <a:cubicBezTo>
                  <a:pt x="2311" y="11"/>
                  <a:pt x="2062" y="17"/>
                  <a:pt x="2028" y="14"/>
                </a:cubicBezTo>
                <a:cubicBezTo>
                  <a:pt x="1977" y="18"/>
                  <a:pt x="1927" y="18"/>
                  <a:pt x="1864" y="17"/>
                </a:cubicBezTo>
                <a:cubicBezTo>
                  <a:pt x="1880" y="19"/>
                  <a:pt x="1889" y="25"/>
                  <a:pt x="1836" y="24"/>
                </a:cubicBezTo>
                <a:cubicBezTo>
                  <a:pt x="1855" y="11"/>
                  <a:pt x="1737" y="18"/>
                  <a:pt x="1694" y="9"/>
                </a:cubicBezTo>
                <a:cubicBezTo>
                  <a:pt x="1733" y="15"/>
                  <a:pt x="1542" y="10"/>
                  <a:pt x="1603" y="19"/>
                </a:cubicBezTo>
                <a:cubicBezTo>
                  <a:pt x="1558" y="18"/>
                  <a:pt x="1600" y="14"/>
                  <a:pt x="1566" y="11"/>
                </a:cubicBezTo>
                <a:cubicBezTo>
                  <a:pt x="1460" y="16"/>
                  <a:pt x="1331" y="8"/>
                  <a:pt x="1200" y="9"/>
                </a:cubicBezTo>
                <a:cubicBezTo>
                  <a:pt x="1198" y="11"/>
                  <a:pt x="1220" y="13"/>
                  <a:pt x="1192" y="16"/>
                </a:cubicBezTo>
                <a:lnTo>
                  <a:pt x="1122" y="8"/>
                </a:lnTo>
                <a:cubicBezTo>
                  <a:pt x="1096" y="9"/>
                  <a:pt x="1098" y="17"/>
                  <a:pt x="1051" y="11"/>
                </a:cubicBezTo>
                <a:cubicBezTo>
                  <a:pt x="1058" y="13"/>
                  <a:pt x="1068" y="15"/>
                  <a:pt x="1050" y="15"/>
                </a:cubicBezTo>
                <a:cubicBezTo>
                  <a:pt x="792" y="7"/>
                  <a:pt x="524" y="22"/>
                  <a:pt x="262" y="7"/>
                </a:cubicBezTo>
                <a:cubicBezTo>
                  <a:pt x="297" y="9"/>
                  <a:pt x="274" y="10"/>
                  <a:pt x="247" y="10"/>
                </a:cubicBezTo>
                <a:cubicBezTo>
                  <a:pt x="264" y="11"/>
                  <a:pt x="246" y="14"/>
                  <a:pt x="250" y="17"/>
                </a:cubicBezTo>
                <a:lnTo>
                  <a:pt x="140" y="10"/>
                </a:lnTo>
                <a:cubicBezTo>
                  <a:pt x="120" y="17"/>
                  <a:pt x="23" y="10"/>
                  <a:pt x="11" y="17"/>
                </a:cubicBezTo>
                <a:lnTo>
                  <a:pt x="46" y="15"/>
                </a:lnTo>
                <a:cubicBezTo>
                  <a:pt x="0" y="23"/>
                  <a:pt x="111" y="32"/>
                  <a:pt x="104" y="42"/>
                </a:cubicBezTo>
                <a:cubicBezTo>
                  <a:pt x="156" y="33"/>
                  <a:pt x="240" y="55"/>
                  <a:pt x="325" y="43"/>
                </a:cubicBezTo>
                <a:cubicBezTo>
                  <a:pt x="344" y="45"/>
                  <a:pt x="309" y="46"/>
                  <a:pt x="319" y="48"/>
                </a:cubicBezTo>
                <a:cubicBezTo>
                  <a:pt x="340" y="44"/>
                  <a:pt x="366" y="43"/>
                  <a:pt x="414" y="45"/>
                </a:cubicBezTo>
                <a:lnTo>
                  <a:pt x="409" y="46"/>
                </a:lnTo>
                <a:cubicBezTo>
                  <a:pt x="544" y="45"/>
                  <a:pt x="602" y="49"/>
                  <a:pt x="754" y="52"/>
                </a:cubicBezTo>
                <a:lnTo>
                  <a:pt x="742" y="47"/>
                </a:lnTo>
                <a:cubicBezTo>
                  <a:pt x="775" y="48"/>
                  <a:pt x="782" y="49"/>
                  <a:pt x="797" y="50"/>
                </a:cubicBezTo>
                <a:cubicBezTo>
                  <a:pt x="835" y="43"/>
                  <a:pt x="706" y="50"/>
                  <a:pt x="740" y="42"/>
                </a:cubicBezTo>
                <a:cubicBezTo>
                  <a:pt x="783" y="52"/>
                  <a:pt x="970" y="42"/>
                  <a:pt x="999" y="53"/>
                </a:cubicBezTo>
                <a:cubicBezTo>
                  <a:pt x="1049" y="54"/>
                  <a:pt x="984" y="48"/>
                  <a:pt x="1034" y="48"/>
                </a:cubicBezTo>
                <a:lnTo>
                  <a:pt x="1048" y="51"/>
                </a:lnTo>
                <a:lnTo>
                  <a:pt x="1060" y="47"/>
                </a:lnTo>
                <a:cubicBezTo>
                  <a:pt x="1093" y="48"/>
                  <a:pt x="1110" y="52"/>
                  <a:pt x="1111" y="54"/>
                </a:cubicBezTo>
                <a:cubicBezTo>
                  <a:pt x="1103" y="54"/>
                  <a:pt x="1088" y="55"/>
                  <a:pt x="1080" y="55"/>
                </a:cubicBezTo>
                <a:cubicBezTo>
                  <a:pt x="1122" y="59"/>
                  <a:pt x="1200" y="54"/>
                  <a:pt x="1215" y="55"/>
                </a:cubicBezTo>
                <a:lnTo>
                  <a:pt x="1166" y="53"/>
                </a:lnTo>
                <a:cubicBezTo>
                  <a:pt x="1303" y="50"/>
                  <a:pt x="1470" y="55"/>
                  <a:pt x="1603" y="49"/>
                </a:cubicBezTo>
                <a:lnTo>
                  <a:pt x="1593" y="46"/>
                </a:lnTo>
                <a:cubicBezTo>
                  <a:pt x="1694" y="42"/>
                  <a:pt x="1674" y="49"/>
                  <a:pt x="1784" y="47"/>
                </a:cubicBezTo>
                <a:lnTo>
                  <a:pt x="1780" y="48"/>
                </a:lnTo>
                <a:cubicBezTo>
                  <a:pt x="1803" y="45"/>
                  <a:pt x="1832" y="44"/>
                  <a:pt x="1863" y="45"/>
                </a:cubicBezTo>
                <a:cubicBezTo>
                  <a:pt x="1835" y="47"/>
                  <a:pt x="1915" y="50"/>
                  <a:pt x="1879" y="53"/>
                </a:cubicBezTo>
                <a:cubicBezTo>
                  <a:pt x="1988" y="48"/>
                  <a:pt x="1933" y="49"/>
                  <a:pt x="2005" y="41"/>
                </a:cubicBezTo>
                <a:lnTo>
                  <a:pt x="2022" y="45"/>
                </a:lnTo>
                <a:cubicBezTo>
                  <a:pt x="2046" y="41"/>
                  <a:pt x="2048" y="40"/>
                  <a:pt x="2104" y="39"/>
                </a:cubicBezTo>
                <a:cubicBezTo>
                  <a:pt x="2058" y="42"/>
                  <a:pt x="2139" y="44"/>
                  <a:pt x="2088" y="49"/>
                </a:cubicBezTo>
                <a:cubicBezTo>
                  <a:pt x="2205" y="57"/>
                  <a:pt x="2261" y="41"/>
                  <a:pt x="2314" y="53"/>
                </a:cubicBezTo>
                <a:cubicBezTo>
                  <a:pt x="2368" y="42"/>
                  <a:pt x="2214" y="47"/>
                  <a:pt x="2244" y="45"/>
                </a:cubicBezTo>
                <a:cubicBezTo>
                  <a:pt x="2219" y="41"/>
                  <a:pt x="2288" y="37"/>
                  <a:pt x="2324" y="38"/>
                </a:cubicBezTo>
                <a:cubicBezTo>
                  <a:pt x="2361" y="38"/>
                  <a:pt x="2387" y="51"/>
                  <a:pt x="2481" y="51"/>
                </a:cubicBezTo>
                <a:cubicBezTo>
                  <a:pt x="2471" y="51"/>
                  <a:pt x="2471" y="52"/>
                  <a:pt x="2461" y="52"/>
                </a:cubicBezTo>
                <a:cubicBezTo>
                  <a:pt x="2496" y="55"/>
                  <a:pt x="2530" y="48"/>
                  <a:pt x="2573" y="53"/>
                </a:cubicBezTo>
                <a:cubicBezTo>
                  <a:pt x="2597" y="47"/>
                  <a:pt x="2628" y="53"/>
                  <a:pt x="2635" y="45"/>
                </a:cubicBezTo>
                <a:lnTo>
                  <a:pt x="2550" y="47"/>
                </a:lnTo>
                <a:cubicBezTo>
                  <a:pt x="2598" y="45"/>
                  <a:pt x="2644" y="36"/>
                  <a:pt x="2724" y="40"/>
                </a:cubicBezTo>
                <a:cubicBezTo>
                  <a:pt x="2718" y="42"/>
                  <a:pt x="2694" y="44"/>
                  <a:pt x="2677" y="45"/>
                </a:cubicBezTo>
                <a:cubicBezTo>
                  <a:pt x="2701" y="48"/>
                  <a:pt x="2722" y="44"/>
                  <a:pt x="2747" y="46"/>
                </a:cubicBezTo>
                <a:cubicBezTo>
                  <a:pt x="2740" y="54"/>
                  <a:pt x="2643" y="48"/>
                  <a:pt x="2591" y="54"/>
                </a:cubicBezTo>
                <a:cubicBezTo>
                  <a:pt x="2616" y="57"/>
                  <a:pt x="2689" y="48"/>
                  <a:pt x="2663" y="57"/>
                </a:cubicBezTo>
                <a:cubicBezTo>
                  <a:pt x="2700" y="46"/>
                  <a:pt x="2755" y="58"/>
                  <a:pt x="2818" y="50"/>
                </a:cubicBezTo>
                <a:lnTo>
                  <a:pt x="2814" y="55"/>
                </a:lnTo>
                <a:cubicBezTo>
                  <a:pt x="2824" y="54"/>
                  <a:pt x="2845" y="52"/>
                  <a:pt x="2863" y="52"/>
                </a:cubicBezTo>
                <a:lnTo>
                  <a:pt x="2830" y="58"/>
                </a:lnTo>
                <a:cubicBezTo>
                  <a:pt x="2881" y="53"/>
                  <a:pt x="2928" y="63"/>
                  <a:pt x="2977" y="60"/>
                </a:cubicBezTo>
                <a:cubicBezTo>
                  <a:pt x="2875" y="60"/>
                  <a:pt x="2954" y="54"/>
                  <a:pt x="2911" y="51"/>
                </a:cubicBezTo>
                <a:cubicBezTo>
                  <a:pt x="3038" y="45"/>
                  <a:pt x="2984" y="64"/>
                  <a:pt x="3126" y="62"/>
                </a:cubicBezTo>
                <a:cubicBezTo>
                  <a:pt x="3107" y="62"/>
                  <a:pt x="3054" y="58"/>
                  <a:pt x="3084" y="56"/>
                </a:cubicBezTo>
                <a:cubicBezTo>
                  <a:pt x="3111" y="57"/>
                  <a:pt x="3146" y="59"/>
                  <a:pt x="3163" y="62"/>
                </a:cubicBezTo>
                <a:cubicBezTo>
                  <a:pt x="3257" y="61"/>
                  <a:pt x="3149" y="57"/>
                  <a:pt x="3189" y="54"/>
                </a:cubicBezTo>
                <a:cubicBezTo>
                  <a:pt x="3221" y="60"/>
                  <a:pt x="3235" y="52"/>
                  <a:pt x="3276" y="50"/>
                </a:cubicBezTo>
                <a:lnTo>
                  <a:pt x="3276" y="55"/>
                </a:lnTo>
                <a:cubicBezTo>
                  <a:pt x="3384" y="58"/>
                  <a:pt x="3305" y="45"/>
                  <a:pt x="3401" y="49"/>
                </a:cubicBezTo>
                <a:lnTo>
                  <a:pt x="3361" y="55"/>
                </a:lnTo>
                <a:lnTo>
                  <a:pt x="3411" y="54"/>
                </a:lnTo>
                <a:lnTo>
                  <a:pt x="3400" y="59"/>
                </a:lnTo>
                <a:cubicBezTo>
                  <a:pt x="3455" y="55"/>
                  <a:pt x="3472" y="56"/>
                  <a:pt x="3526" y="58"/>
                </a:cubicBezTo>
                <a:cubicBezTo>
                  <a:pt x="3513" y="54"/>
                  <a:pt x="3533" y="49"/>
                  <a:pt x="3580" y="49"/>
                </a:cubicBezTo>
                <a:cubicBezTo>
                  <a:pt x="3613" y="52"/>
                  <a:pt x="3562" y="54"/>
                  <a:pt x="3630" y="53"/>
                </a:cubicBezTo>
                <a:cubicBezTo>
                  <a:pt x="3614" y="56"/>
                  <a:pt x="3598" y="60"/>
                  <a:pt x="3568" y="55"/>
                </a:cubicBezTo>
                <a:cubicBezTo>
                  <a:pt x="3565" y="57"/>
                  <a:pt x="3553" y="58"/>
                  <a:pt x="3550" y="60"/>
                </a:cubicBezTo>
                <a:cubicBezTo>
                  <a:pt x="3585" y="63"/>
                  <a:pt x="3638" y="61"/>
                  <a:pt x="3662" y="61"/>
                </a:cubicBezTo>
                <a:cubicBezTo>
                  <a:pt x="3653" y="61"/>
                  <a:pt x="3642" y="60"/>
                  <a:pt x="3636" y="60"/>
                </a:cubicBezTo>
                <a:lnTo>
                  <a:pt x="3734" y="53"/>
                </a:lnTo>
                <a:cubicBezTo>
                  <a:pt x="3749" y="55"/>
                  <a:pt x="3737" y="56"/>
                  <a:pt x="3725" y="58"/>
                </a:cubicBezTo>
                <a:cubicBezTo>
                  <a:pt x="3744" y="57"/>
                  <a:pt x="3758" y="55"/>
                  <a:pt x="3787" y="55"/>
                </a:cubicBezTo>
                <a:cubicBezTo>
                  <a:pt x="3780" y="59"/>
                  <a:pt x="3781" y="63"/>
                  <a:pt x="3740" y="65"/>
                </a:cubicBezTo>
                <a:lnTo>
                  <a:pt x="3833" y="60"/>
                </a:lnTo>
                <a:cubicBezTo>
                  <a:pt x="3839" y="62"/>
                  <a:pt x="3881" y="65"/>
                  <a:pt x="3869" y="67"/>
                </a:cubicBezTo>
                <a:cubicBezTo>
                  <a:pt x="3920" y="69"/>
                  <a:pt x="3995" y="59"/>
                  <a:pt x="4064" y="62"/>
                </a:cubicBezTo>
                <a:cubicBezTo>
                  <a:pt x="4067" y="62"/>
                  <a:pt x="4074" y="61"/>
                  <a:pt x="4089" y="60"/>
                </a:cubicBezTo>
                <a:cubicBezTo>
                  <a:pt x="4153" y="62"/>
                  <a:pt x="4210" y="67"/>
                  <a:pt x="4286" y="61"/>
                </a:cubicBezTo>
                <a:lnTo>
                  <a:pt x="4329" y="68"/>
                </a:lnTo>
                <a:cubicBezTo>
                  <a:pt x="4389" y="67"/>
                  <a:pt x="4271" y="59"/>
                  <a:pt x="4370" y="57"/>
                </a:cubicBezTo>
                <a:cubicBezTo>
                  <a:pt x="4440" y="55"/>
                  <a:pt x="4396" y="63"/>
                  <a:pt x="4421" y="65"/>
                </a:cubicBezTo>
                <a:cubicBezTo>
                  <a:pt x="4456" y="62"/>
                  <a:pt x="4517" y="54"/>
                  <a:pt x="4581" y="60"/>
                </a:cubicBezTo>
                <a:cubicBezTo>
                  <a:pt x="4560" y="62"/>
                  <a:pt x="4543" y="60"/>
                  <a:pt x="4523" y="6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n>
                <a:noFill/>
              </a:ln>
            </a:endParaRPr>
          </a:p>
        </p:txBody>
      </p:sp>
      <p:sp>
        <p:nvSpPr>
          <p:cNvPr id="7" name="Freeform 62"/>
          <p:cNvSpPr>
            <a:spLocks noEditPoints="1"/>
          </p:cNvSpPr>
          <p:nvPr/>
        </p:nvSpPr>
        <p:spPr bwMode="invGray">
          <a:xfrm rot="5400000">
            <a:off x="-1082787" y="2528998"/>
            <a:ext cx="3722973" cy="36576"/>
          </a:xfrm>
          <a:custGeom>
            <a:avLst/>
            <a:gdLst>
              <a:gd name="T0" fmla="*/ 9555 w 10030"/>
              <a:gd name="T1" fmla="*/ 25 h 75"/>
              <a:gd name="T2" fmla="*/ 9488 w 10030"/>
              <a:gd name="T3" fmla="*/ 23 h 75"/>
              <a:gd name="T4" fmla="*/ 5258 w 10030"/>
              <a:gd name="T5" fmla="*/ 60 h 75"/>
              <a:gd name="T6" fmla="*/ 4572 w 10030"/>
              <a:gd name="T7" fmla="*/ 65 h 75"/>
              <a:gd name="T8" fmla="*/ 4884 w 10030"/>
              <a:gd name="T9" fmla="*/ 61 h 75"/>
              <a:gd name="T10" fmla="*/ 5092 w 10030"/>
              <a:gd name="T11" fmla="*/ 56 h 75"/>
              <a:gd name="T12" fmla="*/ 5260 w 10030"/>
              <a:gd name="T13" fmla="*/ 60 h 75"/>
              <a:gd name="T14" fmla="*/ 5560 w 10030"/>
              <a:gd name="T15" fmla="*/ 62 h 75"/>
              <a:gd name="T16" fmla="*/ 6006 w 10030"/>
              <a:gd name="T17" fmla="*/ 56 h 75"/>
              <a:gd name="T18" fmla="*/ 6308 w 10030"/>
              <a:gd name="T19" fmla="*/ 32 h 75"/>
              <a:gd name="T20" fmla="*/ 6269 w 10030"/>
              <a:gd name="T21" fmla="*/ 52 h 75"/>
              <a:gd name="T22" fmla="*/ 6665 w 10030"/>
              <a:gd name="T23" fmla="*/ 41 h 75"/>
              <a:gd name="T24" fmla="*/ 6806 w 10030"/>
              <a:gd name="T25" fmla="*/ 53 h 75"/>
              <a:gd name="T26" fmla="*/ 7204 w 10030"/>
              <a:gd name="T27" fmla="*/ 50 h 75"/>
              <a:gd name="T28" fmla="*/ 7485 w 10030"/>
              <a:gd name="T29" fmla="*/ 62 h 75"/>
              <a:gd name="T30" fmla="*/ 7667 w 10030"/>
              <a:gd name="T31" fmla="*/ 61 h 75"/>
              <a:gd name="T32" fmla="*/ 7919 w 10030"/>
              <a:gd name="T33" fmla="*/ 63 h 75"/>
              <a:gd name="T34" fmla="*/ 8179 w 10030"/>
              <a:gd name="T35" fmla="*/ 51 h 75"/>
              <a:gd name="T36" fmla="*/ 8401 w 10030"/>
              <a:gd name="T37" fmla="*/ 31 h 75"/>
              <a:gd name="T38" fmla="*/ 8692 w 10030"/>
              <a:gd name="T39" fmla="*/ 58 h 75"/>
              <a:gd name="T40" fmla="*/ 9084 w 10030"/>
              <a:gd name="T41" fmla="*/ 61 h 75"/>
              <a:gd name="T42" fmla="*/ 9498 w 10030"/>
              <a:gd name="T43" fmla="*/ 44 h 75"/>
              <a:gd name="T44" fmla="*/ 9670 w 10030"/>
              <a:gd name="T45" fmla="*/ 45 h 75"/>
              <a:gd name="T46" fmla="*/ 9877 w 10030"/>
              <a:gd name="T47" fmla="*/ 32 h 75"/>
              <a:gd name="T48" fmla="*/ 9735 w 10030"/>
              <a:gd name="T49" fmla="*/ 21 h 75"/>
              <a:gd name="T50" fmla="*/ 9636 w 10030"/>
              <a:gd name="T51" fmla="*/ 27 h 75"/>
              <a:gd name="T52" fmla="*/ 9290 w 10030"/>
              <a:gd name="T53" fmla="*/ 22 h 75"/>
              <a:gd name="T54" fmla="*/ 8498 w 10030"/>
              <a:gd name="T55" fmla="*/ 12 h 75"/>
              <a:gd name="T56" fmla="*/ 7899 w 10030"/>
              <a:gd name="T57" fmla="*/ 21 h 75"/>
              <a:gd name="T58" fmla="*/ 7774 w 10030"/>
              <a:gd name="T59" fmla="*/ 22 h 75"/>
              <a:gd name="T60" fmla="*/ 7493 w 10030"/>
              <a:gd name="T61" fmla="*/ 32 h 75"/>
              <a:gd name="T62" fmla="*/ 7190 w 10030"/>
              <a:gd name="T63" fmla="*/ 31 h 75"/>
              <a:gd name="T64" fmla="*/ 6418 w 10030"/>
              <a:gd name="T65" fmla="*/ 20 h 75"/>
              <a:gd name="T66" fmla="*/ 6248 w 10030"/>
              <a:gd name="T67" fmla="*/ 24 h 75"/>
              <a:gd name="T68" fmla="*/ 5823 w 10030"/>
              <a:gd name="T69" fmla="*/ 28 h 75"/>
              <a:gd name="T70" fmla="*/ 5422 w 10030"/>
              <a:gd name="T71" fmla="*/ 11 h 75"/>
              <a:gd name="T72" fmla="*/ 4925 w 10030"/>
              <a:gd name="T73" fmla="*/ 16 h 75"/>
              <a:gd name="T74" fmla="*/ 4310 w 10030"/>
              <a:gd name="T75" fmla="*/ 18 h 75"/>
              <a:gd name="T76" fmla="*/ 3439 w 10030"/>
              <a:gd name="T77" fmla="*/ 21 h 75"/>
              <a:gd name="T78" fmla="*/ 2740 w 10030"/>
              <a:gd name="T79" fmla="*/ 18 h 75"/>
              <a:gd name="T80" fmla="*/ 2597 w 10030"/>
              <a:gd name="T81" fmla="*/ 9 h 75"/>
              <a:gd name="T82" fmla="*/ 2367 w 10030"/>
              <a:gd name="T83" fmla="*/ 21 h 75"/>
              <a:gd name="T84" fmla="*/ 1566 w 10030"/>
              <a:gd name="T85" fmla="*/ 11 h 75"/>
              <a:gd name="T86" fmla="*/ 262 w 10030"/>
              <a:gd name="T87" fmla="*/ 7 h 75"/>
              <a:gd name="T88" fmla="*/ 104 w 10030"/>
              <a:gd name="T89" fmla="*/ 42 h 75"/>
              <a:gd name="T90" fmla="*/ 742 w 10030"/>
              <a:gd name="T91" fmla="*/ 47 h 75"/>
              <a:gd name="T92" fmla="*/ 1060 w 10030"/>
              <a:gd name="T93" fmla="*/ 47 h 75"/>
              <a:gd name="T94" fmla="*/ 1593 w 10030"/>
              <a:gd name="T95" fmla="*/ 46 h 75"/>
              <a:gd name="T96" fmla="*/ 2022 w 10030"/>
              <a:gd name="T97" fmla="*/ 45 h 75"/>
              <a:gd name="T98" fmla="*/ 2481 w 10030"/>
              <a:gd name="T99" fmla="*/ 51 h 75"/>
              <a:gd name="T100" fmla="*/ 2677 w 10030"/>
              <a:gd name="T101" fmla="*/ 45 h 75"/>
              <a:gd name="T102" fmla="*/ 2863 w 10030"/>
              <a:gd name="T103" fmla="*/ 52 h 75"/>
              <a:gd name="T104" fmla="*/ 3163 w 10030"/>
              <a:gd name="T105" fmla="*/ 62 h 75"/>
              <a:gd name="T106" fmla="*/ 3411 w 10030"/>
              <a:gd name="T107" fmla="*/ 54 h 75"/>
              <a:gd name="T108" fmla="*/ 3550 w 10030"/>
              <a:gd name="T109" fmla="*/ 60 h 75"/>
              <a:gd name="T110" fmla="*/ 3740 w 10030"/>
              <a:gd name="T111" fmla="*/ 65 h 75"/>
              <a:gd name="T112" fmla="*/ 4329 w 10030"/>
              <a:gd name="T113" fmla="*/ 6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030" h="75">
                <a:moveTo>
                  <a:pt x="2469" y="12"/>
                </a:moveTo>
                <a:lnTo>
                  <a:pt x="2469" y="12"/>
                </a:lnTo>
                <a:lnTo>
                  <a:pt x="2482" y="13"/>
                </a:lnTo>
                <a:cubicBezTo>
                  <a:pt x="2453" y="15"/>
                  <a:pt x="2461" y="13"/>
                  <a:pt x="2469" y="12"/>
                </a:cubicBezTo>
                <a:close/>
                <a:moveTo>
                  <a:pt x="9555" y="25"/>
                </a:moveTo>
                <a:lnTo>
                  <a:pt x="9555" y="25"/>
                </a:lnTo>
                <a:cubicBezTo>
                  <a:pt x="9562" y="24"/>
                  <a:pt x="9561" y="23"/>
                  <a:pt x="9559" y="23"/>
                </a:cubicBezTo>
                <a:cubicBezTo>
                  <a:pt x="9554" y="24"/>
                  <a:pt x="9539" y="24"/>
                  <a:pt x="9522" y="24"/>
                </a:cubicBezTo>
                <a:cubicBezTo>
                  <a:pt x="9527" y="25"/>
                  <a:pt x="9536" y="26"/>
                  <a:pt x="9555" y="25"/>
                </a:cubicBezTo>
                <a:close/>
                <a:moveTo>
                  <a:pt x="9489" y="23"/>
                </a:moveTo>
                <a:lnTo>
                  <a:pt x="9489" y="23"/>
                </a:lnTo>
                <a:lnTo>
                  <a:pt x="9488" y="23"/>
                </a:lnTo>
                <a:cubicBezTo>
                  <a:pt x="9456" y="21"/>
                  <a:pt x="9467" y="22"/>
                  <a:pt x="9489" y="23"/>
                </a:cubicBezTo>
                <a:close/>
                <a:moveTo>
                  <a:pt x="6376" y="50"/>
                </a:moveTo>
                <a:lnTo>
                  <a:pt x="6376" y="50"/>
                </a:lnTo>
                <a:cubicBezTo>
                  <a:pt x="6365" y="52"/>
                  <a:pt x="6349" y="51"/>
                  <a:pt x="6330" y="49"/>
                </a:cubicBezTo>
                <a:cubicBezTo>
                  <a:pt x="6344" y="49"/>
                  <a:pt x="6359" y="49"/>
                  <a:pt x="6376" y="50"/>
                </a:cubicBezTo>
                <a:close/>
                <a:moveTo>
                  <a:pt x="5258" y="60"/>
                </a:moveTo>
                <a:lnTo>
                  <a:pt x="5258" y="60"/>
                </a:lnTo>
                <a:cubicBezTo>
                  <a:pt x="5244" y="61"/>
                  <a:pt x="5216" y="64"/>
                  <a:pt x="5205" y="61"/>
                </a:cubicBezTo>
                <a:cubicBezTo>
                  <a:pt x="5222" y="55"/>
                  <a:pt x="5234" y="58"/>
                  <a:pt x="5258" y="60"/>
                </a:cubicBezTo>
                <a:close/>
                <a:moveTo>
                  <a:pt x="4523" y="61"/>
                </a:moveTo>
                <a:lnTo>
                  <a:pt x="4523" y="61"/>
                </a:lnTo>
                <a:lnTo>
                  <a:pt x="4572" y="65"/>
                </a:lnTo>
                <a:cubicBezTo>
                  <a:pt x="4513" y="71"/>
                  <a:pt x="4470" y="69"/>
                  <a:pt x="4516" y="75"/>
                </a:cubicBezTo>
                <a:cubicBezTo>
                  <a:pt x="4523" y="61"/>
                  <a:pt x="4707" y="74"/>
                  <a:pt x="4714" y="60"/>
                </a:cubicBezTo>
                <a:lnTo>
                  <a:pt x="4747" y="63"/>
                </a:lnTo>
                <a:cubicBezTo>
                  <a:pt x="4737" y="63"/>
                  <a:pt x="4736" y="64"/>
                  <a:pt x="4727" y="64"/>
                </a:cubicBezTo>
                <a:cubicBezTo>
                  <a:pt x="4790" y="70"/>
                  <a:pt x="4774" y="54"/>
                  <a:pt x="4855" y="56"/>
                </a:cubicBezTo>
                <a:cubicBezTo>
                  <a:pt x="4883" y="57"/>
                  <a:pt x="4903" y="59"/>
                  <a:pt x="4884" y="61"/>
                </a:cubicBezTo>
                <a:lnTo>
                  <a:pt x="4947" y="57"/>
                </a:lnTo>
                <a:cubicBezTo>
                  <a:pt x="4965" y="58"/>
                  <a:pt x="4961" y="60"/>
                  <a:pt x="4942" y="60"/>
                </a:cubicBezTo>
                <a:lnTo>
                  <a:pt x="5039" y="59"/>
                </a:lnTo>
                <a:lnTo>
                  <a:pt x="5038" y="59"/>
                </a:lnTo>
                <a:cubicBezTo>
                  <a:pt x="5052" y="57"/>
                  <a:pt x="5083" y="54"/>
                  <a:pt x="5098" y="52"/>
                </a:cubicBezTo>
                <a:cubicBezTo>
                  <a:pt x="5122" y="54"/>
                  <a:pt x="5086" y="54"/>
                  <a:pt x="5092" y="56"/>
                </a:cubicBezTo>
                <a:lnTo>
                  <a:pt x="5145" y="52"/>
                </a:lnTo>
                <a:cubicBezTo>
                  <a:pt x="5167" y="56"/>
                  <a:pt x="5123" y="59"/>
                  <a:pt x="5086" y="59"/>
                </a:cubicBezTo>
                <a:cubicBezTo>
                  <a:pt x="5136" y="73"/>
                  <a:pt x="5130" y="55"/>
                  <a:pt x="5238" y="64"/>
                </a:cubicBezTo>
                <a:lnTo>
                  <a:pt x="5187" y="65"/>
                </a:lnTo>
                <a:cubicBezTo>
                  <a:pt x="5220" y="73"/>
                  <a:pt x="5259" y="70"/>
                  <a:pt x="5316" y="75"/>
                </a:cubicBezTo>
                <a:cubicBezTo>
                  <a:pt x="5302" y="73"/>
                  <a:pt x="5202" y="63"/>
                  <a:pt x="5260" y="60"/>
                </a:cubicBezTo>
                <a:cubicBezTo>
                  <a:pt x="5276" y="61"/>
                  <a:pt x="5298" y="61"/>
                  <a:pt x="5329" y="59"/>
                </a:cubicBezTo>
                <a:cubicBezTo>
                  <a:pt x="5329" y="63"/>
                  <a:pt x="5359" y="62"/>
                  <a:pt x="5398" y="62"/>
                </a:cubicBezTo>
                <a:lnTo>
                  <a:pt x="5395" y="69"/>
                </a:lnTo>
                <a:cubicBezTo>
                  <a:pt x="5436" y="67"/>
                  <a:pt x="5433" y="64"/>
                  <a:pt x="5457" y="61"/>
                </a:cubicBezTo>
                <a:cubicBezTo>
                  <a:pt x="5503" y="61"/>
                  <a:pt x="5513" y="66"/>
                  <a:pt x="5523" y="71"/>
                </a:cubicBezTo>
                <a:cubicBezTo>
                  <a:pt x="5597" y="72"/>
                  <a:pt x="5473" y="63"/>
                  <a:pt x="5560" y="62"/>
                </a:cubicBezTo>
                <a:cubicBezTo>
                  <a:pt x="5621" y="64"/>
                  <a:pt x="5664" y="62"/>
                  <a:pt x="5737" y="58"/>
                </a:cubicBezTo>
                <a:cubicBezTo>
                  <a:pt x="5780" y="60"/>
                  <a:pt x="5730" y="62"/>
                  <a:pt x="5745" y="64"/>
                </a:cubicBezTo>
                <a:lnTo>
                  <a:pt x="5783" y="59"/>
                </a:lnTo>
                <a:cubicBezTo>
                  <a:pt x="5792" y="59"/>
                  <a:pt x="5789" y="60"/>
                  <a:pt x="5788" y="61"/>
                </a:cubicBezTo>
                <a:cubicBezTo>
                  <a:pt x="5820" y="59"/>
                  <a:pt x="5790" y="55"/>
                  <a:pt x="5841" y="53"/>
                </a:cubicBezTo>
                <a:cubicBezTo>
                  <a:pt x="5854" y="46"/>
                  <a:pt x="5944" y="64"/>
                  <a:pt x="6006" y="56"/>
                </a:cubicBezTo>
                <a:cubicBezTo>
                  <a:pt x="6021" y="58"/>
                  <a:pt x="5999" y="60"/>
                  <a:pt x="6003" y="62"/>
                </a:cubicBezTo>
                <a:cubicBezTo>
                  <a:pt x="6089" y="57"/>
                  <a:pt x="6077" y="59"/>
                  <a:pt x="6147" y="52"/>
                </a:cubicBezTo>
                <a:lnTo>
                  <a:pt x="6206" y="56"/>
                </a:lnTo>
                <a:cubicBezTo>
                  <a:pt x="6163" y="51"/>
                  <a:pt x="6219" y="45"/>
                  <a:pt x="6268" y="41"/>
                </a:cubicBezTo>
                <a:cubicBezTo>
                  <a:pt x="6252" y="38"/>
                  <a:pt x="6239" y="36"/>
                  <a:pt x="6230" y="35"/>
                </a:cubicBezTo>
                <a:lnTo>
                  <a:pt x="6308" y="32"/>
                </a:lnTo>
                <a:cubicBezTo>
                  <a:pt x="6318" y="33"/>
                  <a:pt x="6310" y="35"/>
                  <a:pt x="6297" y="38"/>
                </a:cubicBezTo>
                <a:lnTo>
                  <a:pt x="6311" y="36"/>
                </a:lnTo>
                <a:cubicBezTo>
                  <a:pt x="6339" y="39"/>
                  <a:pt x="6325" y="43"/>
                  <a:pt x="6305" y="46"/>
                </a:cubicBezTo>
                <a:lnTo>
                  <a:pt x="6277" y="42"/>
                </a:lnTo>
                <a:cubicBezTo>
                  <a:pt x="6257" y="46"/>
                  <a:pt x="6239" y="50"/>
                  <a:pt x="6243" y="54"/>
                </a:cubicBezTo>
                <a:cubicBezTo>
                  <a:pt x="6248" y="53"/>
                  <a:pt x="6258" y="53"/>
                  <a:pt x="6269" y="52"/>
                </a:cubicBezTo>
                <a:cubicBezTo>
                  <a:pt x="6264" y="53"/>
                  <a:pt x="6261" y="54"/>
                  <a:pt x="6263" y="55"/>
                </a:cubicBezTo>
                <a:cubicBezTo>
                  <a:pt x="6266" y="56"/>
                  <a:pt x="6274" y="54"/>
                  <a:pt x="6287" y="53"/>
                </a:cubicBezTo>
                <a:lnTo>
                  <a:pt x="6304" y="60"/>
                </a:lnTo>
                <a:lnTo>
                  <a:pt x="6309" y="57"/>
                </a:lnTo>
                <a:lnTo>
                  <a:pt x="6411" y="62"/>
                </a:lnTo>
                <a:cubicBezTo>
                  <a:pt x="6485" y="55"/>
                  <a:pt x="6548" y="44"/>
                  <a:pt x="6665" y="41"/>
                </a:cubicBezTo>
                <a:cubicBezTo>
                  <a:pt x="6636" y="47"/>
                  <a:pt x="6659" y="50"/>
                  <a:pt x="6657" y="56"/>
                </a:cubicBezTo>
                <a:cubicBezTo>
                  <a:pt x="6625" y="50"/>
                  <a:pt x="6567" y="59"/>
                  <a:pt x="6507" y="58"/>
                </a:cubicBezTo>
                <a:cubicBezTo>
                  <a:pt x="6538" y="58"/>
                  <a:pt x="6531" y="61"/>
                  <a:pt x="6523" y="62"/>
                </a:cubicBezTo>
                <a:lnTo>
                  <a:pt x="6631" y="57"/>
                </a:lnTo>
                <a:cubicBezTo>
                  <a:pt x="6628" y="62"/>
                  <a:pt x="6654" y="60"/>
                  <a:pt x="6682" y="63"/>
                </a:cubicBezTo>
                <a:cubicBezTo>
                  <a:pt x="6660" y="52"/>
                  <a:pt x="6762" y="56"/>
                  <a:pt x="6806" y="53"/>
                </a:cubicBezTo>
                <a:cubicBezTo>
                  <a:pt x="6808" y="56"/>
                  <a:pt x="6798" y="60"/>
                  <a:pt x="6744" y="59"/>
                </a:cubicBezTo>
                <a:cubicBezTo>
                  <a:pt x="6803" y="67"/>
                  <a:pt x="6821" y="47"/>
                  <a:pt x="6879" y="54"/>
                </a:cubicBezTo>
                <a:cubicBezTo>
                  <a:pt x="6865" y="54"/>
                  <a:pt x="6858" y="53"/>
                  <a:pt x="6853" y="55"/>
                </a:cubicBezTo>
                <a:cubicBezTo>
                  <a:pt x="6884" y="52"/>
                  <a:pt x="6958" y="55"/>
                  <a:pt x="6941" y="58"/>
                </a:cubicBezTo>
                <a:lnTo>
                  <a:pt x="6928" y="58"/>
                </a:lnTo>
                <a:cubicBezTo>
                  <a:pt x="7014" y="59"/>
                  <a:pt x="7191" y="58"/>
                  <a:pt x="7204" y="50"/>
                </a:cubicBezTo>
                <a:cubicBezTo>
                  <a:pt x="7205" y="51"/>
                  <a:pt x="7193" y="60"/>
                  <a:pt x="7188" y="62"/>
                </a:cubicBezTo>
                <a:lnTo>
                  <a:pt x="7342" y="33"/>
                </a:lnTo>
                <a:cubicBezTo>
                  <a:pt x="7329" y="41"/>
                  <a:pt x="7381" y="58"/>
                  <a:pt x="7309" y="62"/>
                </a:cubicBezTo>
                <a:cubicBezTo>
                  <a:pt x="7330" y="63"/>
                  <a:pt x="7355" y="65"/>
                  <a:pt x="7399" y="62"/>
                </a:cubicBezTo>
                <a:cubicBezTo>
                  <a:pt x="7385" y="61"/>
                  <a:pt x="7364" y="51"/>
                  <a:pt x="7383" y="51"/>
                </a:cubicBezTo>
                <a:cubicBezTo>
                  <a:pt x="7436" y="59"/>
                  <a:pt x="7420" y="55"/>
                  <a:pt x="7485" y="62"/>
                </a:cubicBezTo>
                <a:cubicBezTo>
                  <a:pt x="7463" y="61"/>
                  <a:pt x="7487" y="49"/>
                  <a:pt x="7520" y="50"/>
                </a:cubicBezTo>
                <a:cubicBezTo>
                  <a:pt x="7515" y="51"/>
                  <a:pt x="7523" y="61"/>
                  <a:pt x="7511" y="62"/>
                </a:cubicBezTo>
                <a:lnTo>
                  <a:pt x="7594" y="51"/>
                </a:lnTo>
                <a:cubicBezTo>
                  <a:pt x="7573" y="53"/>
                  <a:pt x="7590" y="61"/>
                  <a:pt x="7609" y="64"/>
                </a:cubicBezTo>
                <a:cubicBezTo>
                  <a:pt x="7600" y="62"/>
                  <a:pt x="7680" y="64"/>
                  <a:pt x="7702" y="63"/>
                </a:cubicBezTo>
                <a:lnTo>
                  <a:pt x="7667" y="61"/>
                </a:lnTo>
                <a:cubicBezTo>
                  <a:pt x="7761" y="63"/>
                  <a:pt x="7760" y="45"/>
                  <a:pt x="7853" y="46"/>
                </a:cubicBezTo>
                <a:cubicBezTo>
                  <a:pt x="7842" y="48"/>
                  <a:pt x="7825" y="60"/>
                  <a:pt x="7872" y="62"/>
                </a:cubicBezTo>
                <a:cubicBezTo>
                  <a:pt x="7894" y="56"/>
                  <a:pt x="7968" y="34"/>
                  <a:pt x="8050" y="29"/>
                </a:cubicBezTo>
                <a:lnTo>
                  <a:pt x="8066" y="33"/>
                </a:lnTo>
                <a:lnTo>
                  <a:pt x="8129" y="29"/>
                </a:lnTo>
                <a:cubicBezTo>
                  <a:pt x="8090" y="38"/>
                  <a:pt x="7980" y="56"/>
                  <a:pt x="7919" y="63"/>
                </a:cubicBezTo>
                <a:cubicBezTo>
                  <a:pt x="7954" y="66"/>
                  <a:pt x="7929" y="67"/>
                  <a:pt x="7982" y="67"/>
                </a:cubicBezTo>
                <a:cubicBezTo>
                  <a:pt x="8000" y="70"/>
                  <a:pt x="7953" y="72"/>
                  <a:pt x="7938" y="72"/>
                </a:cubicBezTo>
                <a:lnTo>
                  <a:pt x="8060" y="74"/>
                </a:lnTo>
                <a:cubicBezTo>
                  <a:pt x="8054" y="67"/>
                  <a:pt x="8153" y="67"/>
                  <a:pt x="8149" y="62"/>
                </a:cubicBezTo>
                <a:lnTo>
                  <a:pt x="8016" y="68"/>
                </a:lnTo>
                <a:cubicBezTo>
                  <a:pt x="8011" y="62"/>
                  <a:pt x="8093" y="49"/>
                  <a:pt x="8179" y="51"/>
                </a:cubicBezTo>
                <a:cubicBezTo>
                  <a:pt x="8201" y="53"/>
                  <a:pt x="8163" y="63"/>
                  <a:pt x="8165" y="65"/>
                </a:cubicBezTo>
                <a:cubicBezTo>
                  <a:pt x="8176" y="63"/>
                  <a:pt x="8247" y="61"/>
                  <a:pt x="8255" y="62"/>
                </a:cubicBezTo>
                <a:lnTo>
                  <a:pt x="8218" y="66"/>
                </a:lnTo>
                <a:cubicBezTo>
                  <a:pt x="8266" y="69"/>
                  <a:pt x="8297" y="57"/>
                  <a:pt x="8355" y="64"/>
                </a:cubicBezTo>
                <a:cubicBezTo>
                  <a:pt x="8375" y="64"/>
                  <a:pt x="8414" y="73"/>
                  <a:pt x="8418" y="69"/>
                </a:cubicBezTo>
                <a:cubicBezTo>
                  <a:pt x="8385" y="61"/>
                  <a:pt x="8379" y="37"/>
                  <a:pt x="8401" y="31"/>
                </a:cubicBezTo>
                <a:cubicBezTo>
                  <a:pt x="8408" y="31"/>
                  <a:pt x="8505" y="38"/>
                  <a:pt x="8528" y="42"/>
                </a:cubicBezTo>
                <a:cubicBezTo>
                  <a:pt x="8561" y="48"/>
                  <a:pt x="8479" y="57"/>
                  <a:pt x="8507" y="62"/>
                </a:cubicBezTo>
                <a:cubicBezTo>
                  <a:pt x="8508" y="60"/>
                  <a:pt x="8526" y="58"/>
                  <a:pt x="8534" y="57"/>
                </a:cubicBezTo>
                <a:cubicBezTo>
                  <a:pt x="8555" y="59"/>
                  <a:pt x="8525" y="63"/>
                  <a:pt x="8571" y="62"/>
                </a:cubicBezTo>
                <a:cubicBezTo>
                  <a:pt x="8578" y="55"/>
                  <a:pt x="8664" y="63"/>
                  <a:pt x="8592" y="56"/>
                </a:cubicBezTo>
                <a:cubicBezTo>
                  <a:pt x="8637" y="55"/>
                  <a:pt x="8640" y="58"/>
                  <a:pt x="8692" y="58"/>
                </a:cubicBezTo>
                <a:cubicBezTo>
                  <a:pt x="8675" y="53"/>
                  <a:pt x="8739" y="43"/>
                  <a:pt x="8784" y="41"/>
                </a:cubicBezTo>
                <a:cubicBezTo>
                  <a:pt x="8781" y="42"/>
                  <a:pt x="8791" y="45"/>
                  <a:pt x="8796" y="46"/>
                </a:cubicBezTo>
                <a:cubicBezTo>
                  <a:pt x="8888" y="47"/>
                  <a:pt x="8937" y="50"/>
                  <a:pt x="9022" y="50"/>
                </a:cubicBezTo>
                <a:cubicBezTo>
                  <a:pt x="9030" y="52"/>
                  <a:pt x="9071" y="54"/>
                  <a:pt x="9054" y="57"/>
                </a:cubicBezTo>
                <a:cubicBezTo>
                  <a:pt x="9066" y="56"/>
                  <a:pt x="9077" y="53"/>
                  <a:pt x="9103" y="53"/>
                </a:cubicBezTo>
                <a:cubicBezTo>
                  <a:pt x="9154" y="59"/>
                  <a:pt x="9045" y="54"/>
                  <a:pt x="9084" y="61"/>
                </a:cubicBezTo>
                <a:cubicBezTo>
                  <a:pt x="9087" y="57"/>
                  <a:pt x="9152" y="56"/>
                  <a:pt x="9189" y="53"/>
                </a:cubicBezTo>
                <a:cubicBezTo>
                  <a:pt x="9178" y="47"/>
                  <a:pt x="9103" y="52"/>
                  <a:pt x="9065" y="54"/>
                </a:cubicBezTo>
                <a:cubicBezTo>
                  <a:pt x="9065" y="46"/>
                  <a:pt x="9130" y="37"/>
                  <a:pt x="9219" y="33"/>
                </a:cubicBezTo>
                <a:cubicBezTo>
                  <a:pt x="9290" y="31"/>
                  <a:pt x="9250" y="39"/>
                  <a:pt x="9262" y="38"/>
                </a:cubicBezTo>
                <a:cubicBezTo>
                  <a:pt x="9395" y="39"/>
                  <a:pt x="9376" y="23"/>
                  <a:pt x="9486" y="29"/>
                </a:cubicBezTo>
                <a:cubicBezTo>
                  <a:pt x="9530" y="35"/>
                  <a:pt x="9488" y="40"/>
                  <a:pt x="9498" y="44"/>
                </a:cubicBezTo>
                <a:cubicBezTo>
                  <a:pt x="9440" y="46"/>
                  <a:pt x="9409" y="40"/>
                  <a:pt x="9370" y="40"/>
                </a:cubicBezTo>
                <a:lnTo>
                  <a:pt x="9418" y="43"/>
                </a:lnTo>
                <a:cubicBezTo>
                  <a:pt x="9400" y="45"/>
                  <a:pt x="9361" y="46"/>
                  <a:pt x="9340" y="45"/>
                </a:cubicBezTo>
                <a:cubicBezTo>
                  <a:pt x="9377" y="50"/>
                  <a:pt x="9565" y="46"/>
                  <a:pt x="9668" y="51"/>
                </a:cubicBezTo>
                <a:cubicBezTo>
                  <a:pt x="9686" y="49"/>
                  <a:pt x="9718" y="47"/>
                  <a:pt x="9703" y="45"/>
                </a:cubicBezTo>
                <a:lnTo>
                  <a:pt x="9670" y="45"/>
                </a:lnTo>
                <a:cubicBezTo>
                  <a:pt x="9640" y="41"/>
                  <a:pt x="9732" y="39"/>
                  <a:pt x="9690" y="37"/>
                </a:cubicBezTo>
                <a:cubicBezTo>
                  <a:pt x="9734" y="34"/>
                  <a:pt x="9783" y="29"/>
                  <a:pt x="9844" y="32"/>
                </a:cubicBezTo>
                <a:lnTo>
                  <a:pt x="9856" y="38"/>
                </a:lnTo>
                <a:cubicBezTo>
                  <a:pt x="9854" y="36"/>
                  <a:pt x="9816" y="35"/>
                  <a:pt x="9798" y="36"/>
                </a:cubicBezTo>
                <a:cubicBezTo>
                  <a:pt x="9824" y="34"/>
                  <a:pt x="9892" y="45"/>
                  <a:pt x="9920" y="37"/>
                </a:cubicBezTo>
                <a:lnTo>
                  <a:pt x="9877" y="32"/>
                </a:lnTo>
                <a:cubicBezTo>
                  <a:pt x="9921" y="29"/>
                  <a:pt x="9975" y="23"/>
                  <a:pt x="10030" y="25"/>
                </a:cubicBezTo>
                <a:cubicBezTo>
                  <a:pt x="10005" y="19"/>
                  <a:pt x="10017" y="26"/>
                  <a:pt x="9979" y="18"/>
                </a:cubicBezTo>
                <a:cubicBezTo>
                  <a:pt x="10012" y="27"/>
                  <a:pt x="9839" y="18"/>
                  <a:pt x="9893" y="27"/>
                </a:cubicBezTo>
                <a:cubicBezTo>
                  <a:pt x="9854" y="19"/>
                  <a:pt x="9825" y="24"/>
                  <a:pt x="9773" y="16"/>
                </a:cubicBezTo>
                <a:cubicBezTo>
                  <a:pt x="9774" y="18"/>
                  <a:pt x="9791" y="20"/>
                  <a:pt x="9746" y="19"/>
                </a:cubicBezTo>
                <a:cubicBezTo>
                  <a:pt x="9743" y="20"/>
                  <a:pt x="9739" y="21"/>
                  <a:pt x="9735" y="21"/>
                </a:cubicBezTo>
                <a:lnTo>
                  <a:pt x="9732" y="21"/>
                </a:lnTo>
                <a:lnTo>
                  <a:pt x="9735" y="21"/>
                </a:lnTo>
                <a:cubicBezTo>
                  <a:pt x="9733" y="21"/>
                  <a:pt x="9733" y="22"/>
                  <a:pt x="9736" y="21"/>
                </a:cubicBezTo>
                <a:cubicBezTo>
                  <a:pt x="9747" y="22"/>
                  <a:pt x="9756" y="23"/>
                  <a:pt x="9759" y="24"/>
                </a:cubicBezTo>
                <a:cubicBezTo>
                  <a:pt x="9736" y="29"/>
                  <a:pt x="9664" y="29"/>
                  <a:pt x="9639" y="31"/>
                </a:cubicBezTo>
                <a:cubicBezTo>
                  <a:pt x="9612" y="30"/>
                  <a:pt x="9651" y="29"/>
                  <a:pt x="9636" y="27"/>
                </a:cubicBezTo>
                <a:lnTo>
                  <a:pt x="9599" y="30"/>
                </a:lnTo>
                <a:cubicBezTo>
                  <a:pt x="9596" y="26"/>
                  <a:pt x="9527" y="23"/>
                  <a:pt x="9591" y="20"/>
                </a:cubicBezTo>
                <a:lnTo>
                  <a:pt x="9534" y="20"/>
                </a:lnTo>
                <a:cubicBezTo>
                  <a:pt x="9500" y="17"/>
                  <a:pt x="9453" y="16"/>
                  <a:pt x="9425" y="18"/>
                </a:cubicBezTo>
                <a:cubicBezTo>
                  <a:pt x="9398" y="17"/>
                  <a:pt x="9356" y="23"/>
                  <a:pt x="9380" y="19"/>
                </a:cubicBezTo>
                <a:lnTo>
                  <a:pt x="9290" y="22"/>
                </a:lnTo>
                <a:lnTo>
                  <a:pt x="9289" y="21"/>
                </a:lnTo>
                <a:cubicBezTo>
                  <a:pt x="9200" y="20"/>
                  <a:pt x="9106" y="28"/>
                  <a:pt x="9004" y="20"/>
                </a:cubicBezTo>
                <a:cubicBezTo>
                  <a:pt x="8974" y="21"/>
                  <a:pt x="8944" y="22"/>
                  <a:pt x="8893" y="21"/>
                </a:cubicBezTo>
                <a:lnTo>
                  <a:pt x="8884" y="17"/>
                </a:lnTo>
                <a:cubicBezTo>
                  <a:pt x="8845" y="18"/>
                  <a:pt x="8768" y="13"/>
                  <a:pt x="8752" y="17"/>
                </a:cubicBezTo>
                <a:cubicBezTo>
                  <a:pt x="8710" y="7"/>
                  <a:pt x="8565" y="14"/>
                  <a:pt x="8498" y="12"/>
                </a:cubicBezTo>
                <a:lnTo>
                  <a:pt x="8495" y="17"/>
                </a:lnTo>
                <a:cubicBezTo>
                  <a:pt x="8449" y="17"/>
                  <a:pt x="8404" y="18"/>
                  <a:pt x="8346" y="20"/>
                </a:cubicBezTo>
                <a:lnTo>
                  <a:pt x="8350" y="25"/>
                </a:lnTo>
                <a:cubicBezTo>
                  <a:pt x="8300" y="28"/>
                  <a:pt x="8222" y="21"/>
                  <a:pt x="8143" y="22"/>
                </a:cubicBezTo>
                <a:cubicBezTo>
                  <a:pt x="8149" y="20"/>
                  <a:pt x="8169" y="20"/>
                  <a:pt x="8183" y="21"/>
                </a:cubicBezTo>
                <a:cubicBezTo>
                  <a:pt x="8089" y="11"/>
                  <a:pt x="7984" y="28"/>
                  <a:pt x="7899" y="21"/>
                </a:cubicBezTo>
                <a:cubicBezTo>
                  <a:pt x="7878" y="22"/>
                  <a:pt x="7862" y="22"/>
                  <a:pt x="7848" y="21"/>
                </a:cubicBezTo>
                <a:cubicBezTo>
                  <a:pt x="7850" y="21"/>
                  <a:pt x="7851" y="21"/>
                  <a:pt x="7853" y="20"/>
                </a:cubicBezTo>
                <a:lnTo>
                  <a:pt x="7844" y="20"/>
                </a:lnTo>
                <a:lnTo>
                  <a:pt x="7815" y="18"/>
                </a:lnTo>
                <a:cubicBezTo>
                  <a:pt x="7823" y="19"/>
                  <a:pt x="7832" y="20"/>
                  <a:pt x="7839" y="20"/>
                </a:cubicBezTo>
                <a:cubicBezTo>
                  <a:pt x="7823" y="20"/>
                  <a:pt x="7798" y="21"/>
                  <a:pt x="7774" y="22"/>
                </a:cubicBezTo>
                <a:lnTo>
                  <a:pt x="7763" y="17"/>
                </a:lnTo>
                <a:lnTo>
                  <a:pt x="7758" y="17"/>
                </a:lnTo>
                <a:cubicBezTo>
                  <a:pt x="7734" y="15"/>
                  <a:pt x="7739" y="19"/>
                  <a:pt x="7751" y="23"/>
                </a:cubicBezTo>
                <a:cubicBezTo>
                  <a:pt x="7739" y="24"/>
                  <a:pt x="7728" y="25"/>
                  <a:pt x="7719" y="26"/>
                </a:cubicBezTo>
                <a:cubicBezTo>
                  <a:pt x="7700" y="18"/>
                  <a:pt x="7655" y="29"/>
                  <a:pt x="7629" y="20"/>
                </a:cubicBezTo>
                <a:cubicBezTo>
                  <a:pt x="7612" y="24"/>
                  <a:pt x="7506" y="23"/>
                  <a:pt x="7493" y="32"/>
                </a:cubicBezTo>
                <a:cubicBezTo>
                  <a:pt x="7492" y="30"/>
                  <a:pt x="7485" y="30"/>
                  <a:pt x="7498" y="30"/>
                </a:cubicBezTo>
                <a:cubicBezTo>
                  <a:pt x="7471" y="29"/>
                  <a:pt x="7444" y="28"/>
                  <a:pt x="7420" y="30"/>
                </a:cubicBezTo>
                <a:lnTo>
                  <a:pt x="7408" y="24"/>
                </a:lnTo>
                <a:lnTo>
                  <a:pt x="7349" y="32"/>
                </a:lnTo>
                <a:cubicBezTo>
                  <a:pt x="7313" y="28"/>
                  <a:pt x="7298" y="26"/>
                  <a:pt x="7334" y="21"/>
                </a:cubicBezTo>
                <a:cubicBezTo>
                  <a:pt x="7247" y="28"/>
                  <a:pt x="7263" y="24"/>
                  <a:pt x="7190" y="31"/>
                </a:cubicBezTo>
                <a:lnTo>
                  <a:pt x="7194" y="27"/>
                </a:lnTo>
                <a:cubicBezTo>
                  <a:pt x="7167" y="27"/>
                  <a:pt x="7125" y="32"/>
                  <a:pt x="7109" y="29"/>
                </a:cubicBezTo>
                <a:cubicBezTo>
                  <a:pt x="7051" y="21"/>
                  <a:pt x="6819" y="27"/>
                  <a:pt x="6668" y="20"/>
                </a:cubicBezTo>
                <a:cubicBezTo>
                  <a:pt x="6697" y="32"/>
                  <a:pt x="6598" y="14"/>
                  <a:pt x="6592" y="24"/>
                </a:cubicBezTo>
                <a:cubicBezTo>
                  <a:pt x="6583" y="21"/>
                  <a:pt x="6562" y="19"/>
                  <a:pt x="6586" y="17"/>
                </a:cubicBezTo>
                <a:cubicBezTo>
                  <a:pt x="6509" y="19"/>
                  <a:pt x="6471" y="12"/>
                  <a:pt x="6418" y="20"/>
                </a:cubicBezTo>
                <a:cubicBezTo>
                  <a:pt x="6409" y="17"/>
                  <a:pt x="6434" y="16"/>
                  <a:pt x="6426" y="14"/>
                </a:cubicBezTo>
                <a:cubicBezTo>
                  <a:pt x="6420" y="14"/>
                  <a:pt x="6402" y="16"/>
                  <a:pt x="6394" y="15"/>
                </a:cubicBezTo>
                <a:cubicBezTo>
                  <a:pt x="6386" y="13"/>
                  <a:pt x="6405" y="12"/>
                  <a:pt x="6417" y="11"/>
                </a:cubicBezTo>
                <a:cubicBezTo>
                  <a:pt x="6339" y="11"/>
                  <a:pt x="6331" y="20"/>
                  <a:pt x="6325" y="28"/>
                </a:cubicBezTo>
                <a:cubicBezTo>
                  <a:pt x="6285" y="24"/>
                  <a:pt x="6265" y="25"/>
                  <a:pt x="6236" y="30"/>
                </a:cubicBezTo>
                <a:cubicBezTo>
                  <a:pt x="6223" y="27"/>
                  <a:pt x="6199" y="24"/>
                  <a:pt x="6248" y="24"/>
                </a:cubicBezTo>
                <a:cubicBezTo>
                  <a:pt x="6221" y="23"/>
                  <a:pt x="6080" y="19"/>
                  <a:pt x="6078" y="26"/>
                </a:cubicBezTo>
                <a:cubicBezTo>
                  <a:pt x="6069" y="24"/>
                  <a:pt x="6039" y="25"/>
                  <a:pt x="6032" y="26"/>
                </a:cubicBezTo>
                <a:cubicBezTo>
                  <a:pt x="5970" y="25"/>
                  <a:pt x="5965" y="25"/>
                  <a:pt x="5904" y="25"/>
                </a:cubicBezTo>
                <a:lnTo>
                  <a:pt x="5921" y="26"/>
                </a:lnTo>
                <a:cubicBezTo>
                  <a:pt x="5897" y="34"/>
                  <a:pt x="5871" y="28"/>
                  <a:pt x="5822" y="29"/>
                </a:cubicBezTo>
                <a:lnTo>
                  <a:pt x="5823" y="28"/>
                </a:lnTo>
                <a:cubicBezTo>
                  <a:pt x="5711" y="22"/>
                  <a:pt x="5775" y="31"/>
                  <a:pt x="5665" y="24"/>
                </a:cubicBezTo>
                <a:lnTo>
                  <a:pt x="5671" y="29"/>
                </a:lnTo>
                <a:cubicBezTo>
                  <a:pt x="5660" y="39"/>
                  <a:pt x="5573" y="22"/>
                  <a:pt x="5509" y="26"/>
                </a:cubicBezTo>
                <a:lnTo>
                  <a:pt x="5532" y="29"/>
                </a:lnTo>
                <a:cubicBezTo>
                  <a:pt x="5497" y="33"/>
                  <a:pt x="5434" y="15"/>
                  <a:pt x="5399" y="13"/>
                </a:cubicBezTo>
                <a:cubicBezTo>
                  <a:pt x="5391" y="12"/>
                  <a:pt x="5411" y="12"/>
                  <a:pt x="5422" y="11"/>
                </a:cubicBezTo>
                <a:cubicBezTo>
                  <a:pt x="5330" y="6"/>
                  <a:pt x="5410" y="17"/>
                  <a:pt x="5341" y="19"/>
                </a:cubicBezTo>
                <a:cubicBezTo>
                  <a:pt x="5328" y="15"/>
                  <a:pt x="5357" y="10"/>
                  <a:pt x="5311" y="9"/>
                </a:cubicBezTo>
                <a:cubicBezTo>
                  <a:pt x="5288" y="7"/>
                  <a:pt x="5177" y="20"/>
                  <a:pt x="5114" y="13"/>
                </a:cubicBezTo>
                <a:cubicBezTo>
                  <a:pt x="5128" y="16"/>
                  <a:pt x="5142" y="19"/>
                  <a:pt x="5110" y="21"/>
                </a:cubicBezTo>
                <a:cubicBezTo>
                  <a:pt x="5061" y="21"/>
                  <a:pt x="4978" y="10"/>
                  <a:pt x="4934" y="19"/>
                </a:cubicBezTo>
                <a:cubicBezTo>
                  <a:pt x="4928" y="18"/>
                  <a:pt x="4925" y="17"/>
                  <a:pt x="4925" y="16"/>
                </a:cubicBezTo>
                <a:cubicBezTo>
                  <a:pt x="4888" y="19"/>
                  <a:pt x="4804" y="20"/>
                  <a:pt x="4781" y="24"/>
                </a:cubicBezTo>
                <a:cubicBezTo>
                  <a:pt x="4747" y="8"/>
                  <a:pt x="4549" y="32"/>
                  <a:pt x="4550" y="16"/>
                </a:cubicBezTo>
                <a:lnTo>
                  <a:pt x="4435" y="17"/>
                </a:lnTo>
                <a:lnTo>
                  <a:pt x="4438" y="15"/>
                </a:lnTo>
                <a:cubicBezTo>
                  <a:pt x="4365" y="14"/>
                  <a:pt x="4339" y="18"/>
                  <a:pt x="4313" y="22"/>
                </a:cubicBezTo>
                <a:cubicBezTo>
                  <a:pt x="4296" y="20"/>
                  <a:pt x="4309" y="19"/>
                  <a:pt x="4310" y="18"/>
                </a:cubicBezTo>
                <a:cubicBezTo>
                  <a:pt x="4203" y="15"/>
                  <a:pt x="4192" y="15"/>
                  <a:pt x="4102" y="23"/>
                </a:cubicBezTo>
                <a:lnTo>
                  <a:pt x="4093" y="18"/>
                </a:lnTo>
                <a:cubicBezTo>
                  <a:pt x="4068" y="21"/>
                  <a:pt x="3938" y="10"/>
                  <a:pt x="3833" y="15"/>
                </a:cubicBezTo>
                <a:cubicBezTo>
                  <a:pt x="3834" y="15"/>
                  <a:pt x="3836" y="14"/>
                  <a:pt x="3844" y="13"/>
                </a:cubicBezTo>
                <a:cubicBezTo>
                  <a:pt x="3726" y="19"/>
                  <a:pt x="3561" y="0"/>
                  <a:pt x="3518" y="17"/>
                </a:cubicBezTo>
                <a:lnTo>
                  <a:pt x="3439" y="21"/>
                </a:lnTo>
                <a:cubicBezTo>
                  <a:pt x="3540" y="23"/>
                  <a:pt x="3424" y="29"/>
                  <a:pt x="3466" y="32"/>
                </a:cubicBezTo>
                <a:cubicBezTo>
                  <a:pt x="3426" y="33"/>
                  <a:pt x="3363" y="27"/>
                  <a:pt x="3412" y="26"/>
                </a:cubicBezTo>
                <a:lnTo>
                  <a:pt x="3420" y="27"/>
                </a:lnTo>
                <a:cubicBezTo>
                  <a:pt x="3438" y="17"/>
                  <a:pt x="3294" y="23"/>
                  <a:pt x="3297" y="16"/>
                </a:cubicBezTo>
                <a:cubicBezTo>
                  <a:pt x="3098" y="17"/>
                  <a:pt x="2904" y="11"/>
                  <a:pt x="2718" y="10"/>
                </a:cubicBezTo>
                <a:lnTo>
                  <a:pt x="2740" y="18"/>
                </a:lnTo>
                <a:lnTo>
                  <a:pt x="2675" y="17"/>
                </a:lnTo>
                <a:cubicBezTo>
                  <a:pt x="2658" y="15"/>
                  <a:pt x="2652" y="11"/>
                  <a:pt x="2698" y="12"/>
                </a:cubicBezTo>
                <a:cubicBezTo>
                  <a:pt x="2674" y="8"/>
                  <a:pt x="2620" y="15"/>
                  <a:pt x="2619" y="17"/>
                </a:cubicBezTo>
                <a:cubicBezTo>
                  <a:pt x="2528" y="14"/>
                  <a:pt x="2655" y="9"/>
                  <a:pt x="2627" y="9"/>
                </a:cubicBezTo>
                <a:lnTo>
                  <a:pt x="2589" y="9"/>
                </a:lnTo>
                <a:lnTo>
                  <a:pt x="2597" y="9"/>
                </a:lnTo>
                <a:cubicBezTo>
                  <a:pt x="2567" y="12"/>
                  <a:pt x="2564" y="15"/>
                  <a:pt x="2508" y="15"/>
                </a:cubicBezTo>
                <a:cubicBezTo>
                  <a:pt x="2473" y="13"/>
                  <a:pt x="2490" y="10"/>
                  <a:pt x="2476" y="10"/>
                </a:cubicBezTo>
                <a:cubicBezTo>
                  <a:pt x="2477" y="10"/>
                  <a:pt x="2472" y="9"/>
                  <a:pt x="2455" y="10"/>
                </a:cubicBezTo>
                <a:lnTo>
                  <a:pt x="2373" y="9"/>
                </a:lnTo>
                <a:lnTo>
                  <a:pt x="2406" y="15"/>
                </a:lnTo>
                <a:cubicBezTo>
                  <a:pt x="2370" y="18"/>
                  <a:pt x="2329" y="15"/>
                  <a:pt x="2367" y="21"/>
                </a:cubicBezTo>
                <a:cubicBezTo>
                  <a:pt x="2311" y="11"/>
                  <a:pt x="2062" y="17"/>
                  <a:pt x="2028" y="14"/>
                </a:cubicBezTo>
                <a:cubicBezTo>
                  <a:pt x="1977" y="18"/>
                  <a:pt x="1927" y="18"/>
                  <a:pt x="1864" y="17"/>
                </a:cubicBezTo>
                <a:cubicBezTo>
                  <a:pt x="1880" y="19"/>
                  <a:pt x="1889" y="25"/>
                  <a:pt x="1836" y="24"/>
                </a:cubicBezTo>
                <a:cubicBezTo>
                  <a:pt x="1855" y="11"/>
                  <a:pt x="1737" y="18"/>
                  <a:pt x="1694" y="9"/>
                </a:cubicBezTo>
                <a:cubicBezTo>
                  <a:pt x="1733" y="15"/>
                  <a:pt x="1542" y="10"/>
                  <a:pt x="1603" y="19"/>
                </a:cubicBezTo>
                <a:cubicBezTo>
                  <a:pt x="1558" y="18"/>
                  <a:pt x="1600" y="14"/>
                  <a:pt x="1566" y="11"/>
                </a:cubicBezTo>
                <a:cubicBezTo>
                  <a:pt x="1460" y="16"/>
                  <a:pt x="1331" y="8"/>
                  <a:pt x="1200" y="9"/>
                </a:cubicBezTo>
                <a:cubicBezTo>
                  <a:pt x="1198" y="11"/>
                  <a:pt x="1220" y="13"/>
                  <a:pt x="1192" y="16"/>
                </a:cubicBezTo>
                <a:lnTo>
                  <a:pt x="1122" y="8"/>
                </a:lnTo>
                <a:cubicBezTo>
                  <a:pt x="1096" y="9"/>
                  <a:pt x="1098" y="17"/>
                  <a:pt x="1051" y="11"/>
                </a:cubicBezTo>
                <a:cubicBezTo>
                  <a:pt x="1058" y="13"/>
                  <a:pt x="1068" y="15"/>
                  <a:pt x="1050" y="15"/>
                </a:cubicBezTo>
                <a:cubicBezTo>
                  <a:pt x="792" y="7"/>
                  <a:pt x="524" y="22"/>
                  <a:pt x="262" y="7"/>
                </a:cubicBezTo>
                <a:cubicBezTo>
                  <a:pt x="297" y="9"/>
                  <a:pt x="274" y="10"/>
                  <a:pt x="247" y="10"/>
                </a:cubicBezTo>
                <a:cubicBezTo>
                  <a:pt x="264" y="11"/>
                  <a:pt x="246" y="14"/>
                  <a:pt x="250" y="17"/>
                </a:cubicBezTo>
                <a:lnTo>
                  <a:pt x="140" y="10"/>
                </a:lnTo>
                <a:cubicBezTo>
                  <a:pt x="120" y="17"/>
                  <a:pt x="23" y="10"/>
                  <a:pt x="11" y="17"/>
                </a:cubicBezTo>
                <a:lnTo>
                  <a:pt x="46" y="15"/>
                </a:lnTo>
                <a:cubicBezTo>
                  <a:pt x="0" y="23"/>
                  <a:pt x="111" y="32"/>
                  <a:pt x="104" y="42"/>
                </a:cubicBezTo>
                <a:cubicBezTo>
                  <a:pt x="156" y="33"/>
                  <a:pt x="240" y="55"/>
                  <a:pt x="325" y="43"/>
                </a:cubicBezTo>
                <a:cubicBezTo>
                  <a:pt x="344" y="45"/>
                  <a:pt x="309" y="46"/>
                  <a:pt x="319" y="48"/>
                </a:cubicBezTo>
                <a:cubicBezTo>
                  <a:pt x="340" y="44"/>
                  <a:pt x="366" y="43"/>
                  <a:pt x="414" y="45"/>
                </a:cubicBezTo>
                <a:lnTo>
                  <a:pt x="409" y="46"/>
                </a:lnTo>
                <a:cubicBezTo>
                  <a:pt x="544" y="45"/>
                  <a:pt x="602" y="49"/>
                  <a:pt x="754" y="52"/>
                </a:cubicBezTo>
                <a:lnTo>
                  <a:pt x="742" y="47"/>
                </a:lnTo>
                <a:cubicBezTo>
                  <a:pt x="775" y="48"/>
                  <a:pt x="782" y="49"/>
                  <a:pt x="797" y="50"/>
                </a:cubicBezTo>
                <a:cubicBezTo>
                  <a:pt x="835" y="43"/>
                  <a:pt x="706" y="50"/>
                  <a:pt x="740" y="42"/>
                </a:cubicBezTo>
                <a:cubicBezTo>
                  <a:pt x="783" y="52"/>
                  <a:pt x="970" y="42"/>
                  <a:pt x="999" y="53"/>
                </a:cubicBezTo>
                <a:cubicBezTo>
                  <a:pt x="1049" y="54"/>
                  <a:pt x="984" y="48"/>
                  <a:pt x="1034" y="48"/>
                </a:cubicBezTo>
                <a:lnTo>
                  <a:pt x="1048" y="51"/>
                </a:lnTo>
                <a:lnTo>
                  <a:pt x="1060" y="47"/>
                </a:lnTo>
                <a:cubicBezTo>
                  <a:pt x="1093" y="48"/>
                  <a:pt x="1110" y="52"/>
                  <a:pt x="1111" y="54"/>
                </a:cubicBezTo>
                <a:cubicBezTo>
                  <a:pt x="1103" y="54"/>
                  <a:pt x="1088" y="55"/>
                  <a:pt x="1080" y="55"/>
                </a:cubicBezTo>
                <a:cubicBezTo>
                  <a:pt x="1122" y="59"/>
                  <a:pt x="1200" y="54"/>
                  <a:pt x="1215" y="55"/>
                </a:cubicBezTo>
                <a:lnTo>
                  <a:pt x="1166" y="53"/>
                </a:lnTo>
                <a:cubicBezTo>
                  <a:pt x="1303" y="50"/>
                  <a:pt x="1470" y="55"/>
                  <a:pt x="1603" y="49"/>
                </a:cubicBezTo>
                <a:lnTo>
                  <a:pt x="1593" y="46"/>
                </a:lnTo>
                <a:cubicBezTo>
                  <a:pt x="1694" y="42"/>
                  <a:pt x="1674" y="49"/>
                  <a:pt x="1784" y="47"/>
                </a:cubicBezTo>
                <a:lnTo>
                  <a:pt x="1780" y="48"/>
                </a:lnTo>
                <a:cubicBezTo>
                  <a:pt x="1803" y="45"/>
                  <a:pt x="1832" y="44"/>
                  <a:pt x="1863" y="45"/>
                </a:cubicBezTo>
                <a:cubicBezTo>
                  <a:pt x="1835" y="47"/>
                  <a:pt x="1915" y="50"/>
                  <a:pt x="1879" y="53"/>
                </a:cubicBezTo>
                <a:cubicBezTo>
                  <a:pt x="1988" y="48"/>
                  <a:pt x="1933" y="49"/>
                  <a:pt x="2005" y="41"/>
                </a:cubicBezTo>
                <a:lnTo>
                  <a:pt x="2022" y="45"/>
                </a:lnTo>
                <a:cubicBezTo>
                  <a:pt x="2046" y="41"/>
                  <a:pt x="2048" y="40"/>
                  <a:pt x="2104" y="39"/>
                </a:cubicBezTo>
                <a:cubicBezTo>
                  <a:pt x="2058" y="42"/>
                  <a:pt x="2139" y="44"/>
                  <a:pt x="2088" y="49"/>
                </a:cubicBezTo>
                <a:cubicBezTo>
                  <a:pt x="2205" y="57"/>
                  <a:pt x="2261" y="41"/>
                  <a:pt x="2314" y="53"/>
                </a:cubicBezTo>
                <a:cubicBezTo>
                  <a:pt x="2368" y="42"/>
                  <a:pt x="2214" y="47"/>
                  <a:pt x="2244" y="45"/>
                </a:cubicBezTo>
                <a:cubicBezTo>
                  <a:pt x="2219" y="41"/>
                  <a:pt x="2288" y="37"/>
                  <a:pt x="2324" y="38"/>
                </a:cubicBezTo>
                <a:cubicBezTo>
                  <a:pt x="2361" y="38"/>
                  <a:pt x="2387" y="51"/>
                  <a:pt x="2481" y="51"/>
                </a:cubicBezTo>
                <a:cubicBezTo>
                  <a:pt x="2471" y="51"/>
                  <a:pt x="2471" y="52"/>
                  <a:pt x="2461" y="52"/>
                </a:cubicBezTo>
                <a:cubicBezTo>
                  <a:pt x="2496" y="55"/>
                  <a:pt x="2530" y="48"/>
                  <a:pt x="2573" y="53"/>
                </a:cubicBezTo>
                <a:cubicBezTo>
                  <a:pt x="2597" y="47"/>
                  <a:pt x="2628" y="53"/>
                  <a:pt x="2635" y="45"/>
                </a:cubicBezTo>
                <a:lnTo>
                  <a:pt x="2550" y="47"/>
                </a:lnTo>
                <a:cubicBezTo>
                  <a:pt x="2598" y="45"/>
                  <a:pt x="2644" y="36"/>
                  <a:pt x="2724" y="40"/>
                </a:cubicBezTo>
                <a:cubicBezTo>
                  <a:pt x="2718" y="42"/>
                  <a:pt x="2694" y="44"/>
                  <a:pt x="2677" y="45"/>
                </a:cubicBezTo>
                <a:cubicBezTo>
                  <a:pt x="2701" y="48"/>
                  <a:pt x="2722" y="44"/>
                  <a:pt x="2747" y="46"/>
                </a:cubicBezTo>
                <a:cubicBezTo>
                  <a:pt x="2740" y="54"/>
                  <a:pt x="2643" y="48"/>
                  <a:pt x="2591" y="54"/>
                </a:cubicBezTo>
                <a:cubicBezTo>
                  <a:pt x="2616" y="57"/>
                  <a:pt x="2689" y="48"/>
                  <a:pt x="2663" y="57"/>
                </a:cubicBezTo>
                <a:cubicBezTo>
                  <a:pt x="2700" y="46"/>
                  <a:pt x="2755" y="58"/>
                  <a:pt x="2818" y="50"/>
                </a:cubicBezTo>
                <a:lnTo>
                  <a:pt x="2814" y="55"/>
                </a:lnTo>
                <a:cubicBezTo>
                  <a:pt x="2824" y="54"/>
                  <a:pt x="2845" y="52"/>
                  <a:pt x="2863" y="52"/>
                </a:cubicBezTo>
                <a:lnTo>
                  <a:pt x="2830" y="58"/>
                </a:lnTo>
                <a:cubicBezTo>
                  <a:pt x="2881" y="53"/>
                  <a:pt x="2928" y="63"/>
                  <a:pt x="2977" y="60"/>
                </a:cubicBezTo>
                <a:cubicBezTo>
                  <a:pt x="2875" y="60"/>
                  <a:pt x="2954" y="54"/>
                  <a:pt x="2911" y="51"/>
                </a:cubicBezTo>
                <a:cubicBezTo>
                  <a:pt x="3038" y="45"/>
                  <a:pt x="2984" y="64"/>
                  <a:pt x="3126" y="62"/>
                </a:cubicBezTo>
                <a:cubicBezTo>
                  <a:pt x="3107" y="62"/>
                  <a:pt x="3054" y="58"/>
                  <a:pt x="3084" y="56"/>
                </a:cubicBezTo>
                <a:cubicBezTo>
                  <a:pt x="3111" y="57"/>
                  <a:pt x="3146" y="59"/>
                  <a:pt x="3163" y="62"/>
                </a:cubicBezTo>
                <a:cubicBezTo>
                  <a:pt x="3257" y="61"/>
                  <a:pt x="3149" y="57"/>
                  <a:pt x="3189" y="54"/>
                </a:cubicBezTo>
                <a:cubicBezTo>
                  <a:pt x="3221" y="60"/>
                  <a:pt x="3235" y="52"/>
                  <a:pt x="3276" y="50"/>
                </a:cubicBezTo>
                <a:lnTo>
                  <a:pt x="3276" y="55"/>
                </a:lnTo>
                <a:cubicBezTo>
                  <a:pt x="3384" y="58"/>
                  <a:pt x="3305" y="45"/>
                  <a:pt x="3401" y="49"/>
                </a:cubicBezTo>
                <a:lnTo>
                  <a:pt x="3361" y="55"/>
                </a:lnTo>
                <a:lnTo>
                  <a:pt x="3411" y="54"/>
                </a:lnTo>
                <a:lnTo>
                  <a:pt x="3400" y="59"/>
                </a:lnTo>
                <a:cubicBezTo>
                  <a:pt x="3455" y="55"/>
                  <a:pt x="3472" y="56"/>
                  <a:pt x="3526" y="58"/>
                </a:cubicBezTo>
                <a:cubicBezTo>
                  <a:pt x="3513" y="54"/>
                  <a:pt x="3533" y="49"/>
                  <a:pt x="3580" y="49"/>
                </a:cubicBezTo>
                <a:cubicBezTo>
                  <a:pt x="3613" y="52"/>
                  <a:pt x="3562" y="54"/>
                  <a:pt x="3630" y="53"/>
                </a:cubicBezTo>
                <a:cubicBezTo>
                  <a:pt x="3614" y="56"/>
                  <a:pt x="3598" y="60"/>
                  <a:pt x="3568" y="55"/>
                </a:cubicBezTo>
                <a:cubicBezTo>
                  <a:pt x="3565" y="57"/>
                  <a:pt x="3553" y="58"/>
                  <a:pt x="3550" y="60"/>
                </a:cubicBezTo>
                <a:cubicBezTo>
                  <a:pt x="3585" y="63"/>
                  <a:pt x="3638" y="61"/>
                  <a:pt x="3662" y="61"/>
                </a:cubicBezTo>
                <a:cubicBezTo>
                  <a:pt x="3653" y="61"/>
                  <a:pt x="3642" y="60"/>
                  <a:pt x="3636" y="60"/>
                </a:cubicBezTo>
                <a:lnTo>
                  <a:pt x="3734" y="53"/>
                </a:lnTo>
                <a:cubicBezTo>
                  <a:pt x="3749" y="55"/>
                  <a:pt x="3737" y="56"/>
                  <a:pt x="3725" y="58"/>
                </a:cubicBezTo>
                <a:cubicBezTo>
                  <a:pt x="3744" y="57"/>
                  <a:pt x="3758" y="55"/>
                  <a:pt x="3787" y="55"/>
                </a:cubicBezTo>
                <a:cubicBezTo>
                  <a:pt x="3780" y="59"/>
                  <a:pt x="3781" y="63"/>
                  <a:pt x="3740" y="65"/>
                </a:cubicBezTo>
                <a:lnTo>
                  <a:pt x="3833" y="60"/>
                </a:lnTo>
                <a:cubicBezTo>
                  <a:pt x="3839" y="62"/>
                  <a:pt x="3881" y="65"/>
                  <a:pt x="3869" y="67"/>
                </a:cubicBezTo>
                <a:cubicBezTo>
                  <a:pt x="3920" y="69"/>
                  <a:pt x="3995" y="59"/>
                  <a:pt x="4064" y="62"/>
                </a:cubicBezTo>
                <a:cubicBezTo>
                  <a:pt x="4067" y="62"/>
                  <a:pt x="4074" y="61"/>
                  <a:pt x="4089" y="60"/>
                </a:cubicBezTo>
                <a:cubicBezTo>
                  <a:pt x="4153" y="62"/>
                  <a:pt x="4210" y="67"/>
                  <a:pt x="4286" y="61"/>
                </a:cubicBezTo>
                <a:lnTo>
                  <a:pt x="4329" y="68"/>
                </a:lnTo>
                <a:cubicBezTo>
                  <a:pt x="4389" y="67"/>
                  <a:pt x="4271" y="59"/>
                  <a:pt x="4370" y="57"/>
                </a:cubicBezTo>
                <a:cubicBezTo>
                  <a:pt x="4440" y="55"/>
                  <a:pt x="4396" y="63"/>
                  <a:pt x="4421" y="65"/>
                </a:cubicBezTo>
                <a:cubicBezTo>
                  <a:pt x="4456" y="62"/>
                  <a:pt x="4517" y="54"/>
                  <a:pt x="4581" y="60"/>
                </a:cubicBezTo>
                <a:cubicBezTo>
                  <a:pt x="4560" y="62"/>
                  <a:pt x="4543" y="60"/>
                  <a:pt x="4523" y="6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n>
                <a:noFill/>
              </a:ln>
            </a:endParaRPr>
          </a:p>
        </p:txBody>
      </p:sp>
      <p:sp>
        <p:nvSpPr>
          <p:cNvPr id="8" name="Freeform 62"/>
          <p:cNvSpPr>
            <a:spLocks noEditPoints="1"/>
          </p:cNvSpPr>
          <p:nvPr/>
        </p:nvSpPr>
        <p:spPr bwMode="invGray">
          <a:xfrm>
            <a:off x="6704012" y="6248400"/>
            <a:ext cx="4790225" cy="54864"/>
          </a:xfrm>
          <a:custGeom>
            <a:avLst/>
            <a:gdLst>
              <a:gd name="T0" fmla="*/ 9555 w 10030"/>
              <a:gd name="T1" fmla="*/ 25 h 75"/>
              <a:gd name="T2" fmla="*/ 9488 w 10030"/>
              <a:gd name="T3" fmla="*/ 23 h 75"/>
              <a:gd name="T4" fmla="*/ 5258 w 10030"/>
              <a:gd name="T5" fmla="*/ 60 h 75"/>
              <a:gd name="T6" fmla="*/ 4572 w 10030"/>
              <a:gd name="T7" fmla="*/ 65 h 75"/>
              <a:gd name="T8" fmla="*/ 4884 w 10030"/>
              <a:gd name="T9" fmla="*/ 61 h 75"/>
              <a:gd name="T10" fmla="*/ 5092 w 10030"/>
              <a:gd name="T11" fmla="*/ 56 h 75"/>
              <a:gd name="T12" fmla="*/ 5260 w 10030"/>
              <a:gd name="T13" fmla="*/ 60 h 75"/>
              <a:gd name="T14" fmla="*/ 5560 w 10030"/>
              <a:gd name="T15" fmla="*/ 62 h 75"/>
              <a:gd name="T16" fmla="*/ 6006 w 10030"/>
              <a:gd name="T17" fmla="*/ 56 h 75"/>
              <a:gd name="T18" fmla="*/ 6308 w 10030"/>
              <a:gd name="T19" fmla="*/ 32 h 75"/>
              <a:gd name="T20" fmla="*/ 6269 w 10030"/>
              <a:gd name="T21" fmla="*/ 52 h 75"/>
              <a:gd name="T22" fmla="*/ 6665 w 10030"/>
              <a:gd name="T23" fmla="*/ 41 h 75"/>
              <a:gd name="T24" fmla="*/ 6806 w 10030"/>
              <a:gd name="T25" fmla="*/ 53 h 75"/>
              <a:gd name="T26" fmla="*/ 7204 w 10030"/>
              <a:gd name="T27" fmla="*/ 50 h 75"/>
              <a:gd name="T28" fmla="*/ 7485 w 10030"/>
              <a:gd name="T29" fmla="*/ 62 h 75"/>
              <a:gd name="T30" fmla="*/ 7667 w 10030"/>
              <a:gd name="T31" fmla="*/ 61 h 75"/>
              <a:gd name="T32" fmla="*/ 7919 w 10030"/>
              <a:gd name="T33" fmla="*/ 63 h 75"/>
              <a:gd name="T34" fmla="*/ 8179 w 10030"/>
              <a:gd name="T35" fmla="*/ 51 h 75"/>
              <a:gd name="T36" fmla="*/ 8401 w 10030"/>
              <a:gd name="T37" fmla="*/ 31 h 75"/>
              <a:gd name="T38" fmla="*/ 8692 w 10030"/>
              <a:gd name="T39" fmla="*/ 58 h 75"/>
              <a:gd name="T40" fmla="*/ 9084 w 10030"/>
              <a:gd name="T41" fmla="*/ 61 h 75"/>
              <a:gd name="T42" fmla="*/ 9498 w 10030"/>
              <a:gd name="T43" fmla="*/ 44 h 75"/>
              <a:gd name="T44" fmla="*/ 9670 w 10030"/>
              <a:gd name="T45" fmla="*/ 45 h 75"/>
              <a:gd name="T46" fmla="*/ 9877 w 10030"/>
              <a:gd name="T47" fmla="*/ 32 h 75"/>
              <a:gd name="T48" fmla="*/ 9735 w 10030"/>
              <a:gd name="T49" fmla="*/ 21 h 75"/>
              <a:gd name="T50" fmla="*/ 9636 w 10030"/>
              <a:gd name="T51" fmla="*/ 27 h 75"/>
              <a:gd name="T52" fmla="*/ 9290 w 10030"/>
              <a:gd name="T53" fmla="*/ 22 h 75"/>
              <a:gd name="T54" fmla="*/ 8498 w 10030"/>
              <a:gd name="T55" fmla="*/ 12 h 75"/>
              <a:gd name="T56" fmla="*/ 7899 w 10030"/>
              <a:gd name="T57" fmla="*/ 21 h 75"/>
              <a:gd name="T58" fmla="*/ 7774 w 10030"/>
              <a:gd name="T59" fmla="*/ 22 h 75"/>
              <a:gd name="T60" fmla="*/ 7493 w 10030"/>
              <a:gd name="T61" fmla="*/ 32 h 75"/>
              <a:gd name="T62" fmla="*/ 7190 w 10030"/>
              <a:gd name="T63" fmla="*/ 31 h 75"/>
              <a:gd name="T64" fmla="*/ 6418 w 10030"/>
              <a:gd name="T65" fmla="*/ 20 h 75"/>
              <a:gd name="T66" fmla="*/ 6248 w 10030"/>
              <a:gd name="T67" fmla="*/ 24 h 75"/>
              <a:gd name="T68" fmla="*/ 5823 w 10030"/>
              <a:gd name="T69" fmla="*/ 28 h 75"/>
              <a:gd name="T70" fmla="*/ 5422 w 10030"/>
              <a:gd name="T71" fmla="*/ 11 h 75"/>
              <a:gd name="T72" fmla="*/ 4925 w 10030"/>
              <a:gd name="T73" fmla="*/ 16 h 75"/>
              <a:gd name="T74" fmla="*/ 4310 w 10030"/>
              <a:gd name="T75" fmla="*/ 18 h 75"/>
              <a:gd name="T76" fmla="*/ 3439 w 10030"/>
              <a:gd name="T77" fmla="*/ 21 h 75"/>
              <a:gd name="T78" fmla="*/ 2740 w 10030"/>
              <a:gd name="T79" fmla="*/ 18 h 75"/>
              <a:gd name="T80" fmla="*/ 2597 w 10030"/>
              <a:gd name="T81" fmla="*/ 9 h 75"/>
              <a:gd name="T82" fmla="*/ 2367 w 10030"/>
              <a:gd name="T83" fmla="*/ 21 h 75"/>
              <a:gd name="T84" fmla="*/ 1566 w 10030"/>
              <a:gd name="T85" fmla="*/ 11 h 75"/>
              <a:gd name="T86" fmla="*/ 262 w 10030"/>
              <a:gd name="T87" fmla="*/ 7 h 75"/>
              <a:gd name="T88" fmla="*/ 104 w 10030"/>
              <a:gd name="T89" fmla="*/ 42 h 75"/>
              <a:gd name="T90" fmla="*/ 742 w 10030"/>
              <a:gd name="T91" fmla="*/ 47 h 75"/>
              <a:gd name="T92" fmla="*/ 1060 w 10030"/>
              <a:gd name="T93" fmla="*/ 47 h 75"/>
              <a:gd name="T94" fmla="*/ 1593 w 10030"/>
              <a:gd name="T95" fmla="*/ 46 h 75"/>
              <a:gd name="T96" fmla="*/ 2022 w 10030"/>
              <a:gd name="T97" fmla="*/ 45 h 75"/>
              <a:gd name="T98" fmla="*/ 2481 w 10030"/>
              <a:gd name="T99" fmla="*/ 51 h 75"/>
              <a:gd name="T100" fmla="*/ 2677 w 10030"/>
              <a:gd name="T101" fmla="*/ 45 h 75"/>
              <a:gd name="T102" fmla="*/ 2863 w 10030"/>
              <a:gd name="T103" fmla="*/ 52 h 75"/>
              <a:gd name="T104" fmla="*/ 3163 w 10030"/>
              <a:gd name="T105" fmla="*/ 62 h 75"/>
              <a:gd name="T106" fmla="*/ 3411 w 10030"/>
              <a:gd name="T107" fmla="*/ 54 h 75"/>
              <a:gd name="T108" fmla="*/ 3550 w 10030"/>
              <a:gd name="T109" fmla="*/ 60 h 75"/>
              <a:gd name="T110" fmla="*/ 3740 w 10030"/>
              <a:gd name="T111" fmla="*/ 65 h 75"/>
              <a:gd name="T112" fmla="*/ 4329 w 10030"/>
              <a:gd name="T113" fmla="*/ 6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030" h="75">
                <a:moveTo>
                  <a:pt x="2469" y="12"/>
                </a:moveTo>
                <a:lnTo>
                  <a:pt x="2469" y="12"/>
                </a:lnTo>
                <a:lnTo>
                  <a:pt x="2482" y="13"/>
                </a:lnTo>
                <a:cubicBezTo>
                  <a:pt x="2453" y="15"/>
                  <a:pt x="2461" y="13"/>
                  <a:pt x="2469" y="12"/>
                </a:cubicBezTo>
                <a:close/>
                <a:moveTo>
                  <a:pt x="9555" y="25"/>
                </a:moveTo>
                <a:lnTo>
                  <a:pt x="9555" y="25"/>
                </a:lnTo>
                <a:cubicBezTo>
                  <a:pt x="9562" y="24"/>
                  <a:pt x="9561" y="23"/>
                  <a:pt x="9559" y="23"/>
                </a:cubicBezTo>
                <a:cubicBezTo>
                  <a:pt x="9554" y="24"/>
                  <a:pt x="9539" y="24"/>
                  <a:pt x="9522" y="24"/>
                </a:cubicBezTo>
                <a:cubicBezTo>
                  <a:pt x="9527" y="25"/>
                  <a:pt x="9536" y="26"/>
                  <a:pt x="9555" y="25"/>
                </a:cubicBezTo>
                <a:close/>
                <a:moveTo>
                  <a:pt x="9489" y="23"/>
                </a:moveTo>
                <a:lnTo>
                  <a:pt x="9489" y="23"/>
                </a:lnTo>
                <a:lnTo>
                  <a:pt x="9488" y="23"/>
                </a:lnTo>
                <a:cubicBezTo>
                  <a:pt x="9456" y="21"/>
                  <a:pt x="9467" y="22"/>
                  <a:pt x="9489" y="23"/>
                </a:cubicBezTo>
                <a:close/>
                <a:moveTo>
                  <a:pt x="6376" y="50"/>
                </a:moveTo>
                <a:lnTo>
                  <a:pt x="6376" y="50"/>
                </a:lnTo>
                <a:cubicBezTo>
                  <a:pt x="6365" y="52"/>
                  <a:pt x="6349" y="51"/>
                  <a:pt x="6330" y="49"/>
                </a:cubicBezTo>
                <a:cubicBezTo>
                  <a:pt x="6344" y="49"/>
                  <a:pt x="6359" y="49"/>
                  <a:pt x="6376" y="50"/>
                </a:cubicBezTo>
                <a:close/>
                <a:moveTo>
                  <a:pt x="5258" y="60"/>
                </a:moveTo>
                <a:lnTo>
                  <a:pt x="5258" y="60"/>
                </a:lnTo>
                <a:cubicBezTo>
                  <a:pt x="5244" y="61"/>
                  <a:pt x="5216" y="64"/>
                  <a:pt x="5205" y="61"/>
                </a:cubicBezTo>
                <a:cubicBezTo>
                  <a:pt x="5222" y="55"/>
                  <a:pt x="5234" y="58"/>
                  <a:pt x="5258" y="60"/>
                </a:cubicBezTo>
                <a:close/>
                <a:moveTo>
                  <a:pt x="4523" y="61"/>
                </a:moveTo>
                <a:lnTo>
                  <a:pt x="4523" y="61"/>
                </a:lnTo>
                <a:lnTo>
                  <a:pt x="4572" y="65"/>
                </a:lnTo>
                <a:cubicBezTo>
                  <a:pt x="4513" y="71"/>
                  <a:pt x="4470" y="69"/>
                  <a:pt x="4516" y="75"/>
                </a:cubicBezTo>
                <a:cubicBezTo>
                  <a:pt x="4523" y="61"/>
                  <a:pt x="4707" y="74"/>
                  <a:pt x="4714" y="60"/>
                </a:cubicBezTo>
                <a:lnTo>
                  <a:pt x="4747" y="63"/>
                </a:lnTo>
                <a:cubicBezTo>
                  <a:pt x="4737" y="63"/>
                  <a:pt x="4736" y="64"/>
                  <a:pt x="4727" y="64"/>
                </a:cubicBezTo>
                <a:cubicBezTo>
                  <a:pt x="4790" y="70"/>
                  <a:pt x="4774" y="54"/>
                  <a:pt x="4855" y="56"/>
                </a:cubicBezTo>
                <a:cubicBezTo>
                  <a:pt x="4883" y="57"/>
                  <a:pt x="4903" y="59"/>
                  <a:pt x="4884" y="61"/>
                </a:cubicBezTo>
                <a:lnTo>
                  <a:pt x="4947" y="57"/>
                </a:lnTo>
                <a:cubicBezTo>
                  <a:pt x="4965" y="58"/>
                  <a:pt x="4961" y="60"/>
                  <a:pt x="4942" y="60"/>
                </a:cubicBezTo>
                <a:lnTo>
                  <a:pt x="5039" y="59"/>
                </a:lnTo>
                <a:lnTo>
                  <a:pt x="5038" y="59"/>
                </a:lnTo>
                <a:cubicBezTo>
                  <a:pt x="5052" y="57"/>
                  <a:pt x="5083" y="54"/>
                  <a:pt x="5098" y="52"/>
                </a:cubicBezTo>
                <a:cubicBezTo>
                  <a:pt x="5122" y="54"/>
                  <a:pt x="5086" y="54"/>
                  <a:pt x="5092" y="56"/>
                </a:cubicBezTo>
                <a:lnTo>
                  <a:pt x="5145" y="52"/>
                </a:lnTo>
                <a:cubicBezTo>
                  <a:pt x="5167" y="56"/>
                  <a:pt x="5123" y="59"/>
                  <a:pt x="5086" y="59"/>
                </a:cubicBezTo>
                <a:cubicBezTo>
                  <a:pt x="5136" y="73"/>
                  <a:pt x="5130" y="55"/>
                  <a:pt x="5238" y="64"/>
                </a:cubicBezTo>
                <a:lnTo>
                  <a:pt x="5187" y="65"/>
                </a:lnTo>
                <a:cubicBezTo>
                  <a:pt x="5220" y="73"/>
                  <a:pt x="5259" y="70"/>
                  <a:pt x="5316" y="75"/>
                </a:cubicBezTo>
                <a:cubicBezTo>
                  <a:pt x="5302" y="73"/>
                  <a:pt x="5202" y="63"/>
                  <a:pt x="5260" y="60"/>
                </a:cubicBezTo>
                <a:cubicBezTo>
                  <a:pt x="5276" y="61"/>
                  <a:pt x="5298" y="61"/>
                  <a:pt x="5329" y="59"/>
                </a:cubicBezTo>
                <a:cubicBezTo>
                  <a:pt x="5329" y="63"/>
                  <a:pt x="5359" y="62"/>
                  <a:pt x="5398" y="62"/>
                </a:cubicBezTo>
                <a:lnTo>
                  <a:pt x="5395" y="69"/>
                </a:lnTo>
                <a:cubicBezTo>
                  <a:pt x="5436" y="67"/>
                  <a:pt x="5433" y="64"/>
                  <a:pt x="5457" y="61"/>
                </a:cubicBezTo>
                <a:cubicBezTo>
                  <a:pt x="5503" y="61"/>
                  <a:pt x="5513" y="66"/>
                  <a:pt x="5523" y="71"/>
                </a:cubicBezTo>
                <a:cubicBezTo>
                  <a:pt x="5597" y="72"/>
                  <a:pt x="5473" y="63"/>
                  <a:pt x="5560" y="62"/>
                </a:cubicBezTo>
                <a:cubicBezTo>
                  <a:pt x="5621" y="64"/>
                  <a:pt x="5664" y="62"/>
                  <a:pt x="5737" y="58"/>
                </a:cubicBezTo>
                <a:cubicBezTo>
                  <a:pt x="5780" y="60"/>
                  <a:pt x="5730" y="62"/>
                  <a:pt x="5745" y="64"/>
                </a:cubicBezTo>
                <a:lnTo>
                  <a:pt x="5783" y="59"/>
                </a:lnTo>
                <a:cubicBezTo>
                  <a:pt x="5792" y="59"/>
                  <a:pt x="5789" y="60"/>
                  <a:pt x="5788" y="61"/>
                </a:cubicBezTo>
                <a:cubicBezTo>
                  <a:pt x="5820" y="59"/>
                  <a:pt x="5790" y="55"/>
                  <a:pt x="5841" y="53"/>
                </a:cubicBezTo>
                <a:cubicBezTo>
                  <a:pt x="5854" y="46"/>
                  <a:pt x="5944" y="64"/>
                  <a:pt x="6006" y="56"/>
                </a:cubicBezTo>
                <a:cubicBezTo>
                  <a:pt x="6021" y="58"/>
                  <a:pt x="5999" y="60"/>
                  <a:pt x="6003" y="62"/>
                </a:cubicBezTo>
                <a:cubicBezTo>
                  <a:pt x="6089" y="57"/>
                  <a:pt x="6077" y="59"/>
                  <a:pt x="6147" y="52"/>
                </a:cubicBezTo>
                <a:lnTo>
                  <a:pt x="6206" y="56"/>
                </a:lnTo>
                <a:cubicBezTo>
                  <a:pt x="6163" y="51"/>
                  <a:pt x="6219" y="45"/>
                  <a:pt x="6268" y="41"/>
                </a:cubicBezTo>
                <a:cubicBezTo>
                  <a:pt x="6252" y="38"/>
                  <a:pt x="6239" y="36"/>
                  <a:pt x="6230" y="35"/>
                </a:cubicBezTo>
                <a:lnTo>
                  <a:pt x="6308" y="32"/>
                </a:lnTo>
                <a:cubicBezTo>
                  <a:pt x="6318" y="33"/>
                  <a:pt x="6310" y="35"/>
                  <a:pt x="6297" y="38"/>
                </a:cubicBezTo>
                <a:lnTo>
                  <a:pt x="6311" y="36"/>
                </a:lnTo>
                <a:cubicBezTo>
                  <a:pt x="6339" y="39"/>
                  <a:pt x="6325" y="43"/>
                  <a:pt x="6305" y="46"/>
                </a:cubicBezTo>
                <a:lnTo>
                  <a:pt x="6277" y="42"/>
                </a:lnTo>
                <a:cubicBezTo>
                  <a:pt x="6257" y="46"/>
                  <a:pt x="6239" y="50"/>
                  <a:pt x="6243" y="54"/>
                </a:cubicBezTo>
                <a:cubicBezTo>
                  <a:pt x="6248" y="53"/>
                  <a:pt x="6258" y="53"/>
                  <a:pt x="6269" y="52"/>
                </a:cubicBezTo>
                <a:cubicBezTo>
                  <a:pt x="6264" y="53"/>
                  <a:pt x="6261" y="54"/>
                  <a:pt x="6263" y="55"/>
                </a:cubicBezTo>
                <a:cubicBezTo>
                  <a:pt x="6266" y="56"/>
                  <a:pt x="6274" y="54"/>
                  <a:pt x="6287" y="53"/>
                </a:cubicBezTo>
                <a:lnTo>
                  <a:pt x="6304" y="60"/>
                </a:lnTo>
                <a:lnTo>
                  <a:pt x="6309" y="57"/>
                </a:lnTo>
                <a:lnTo>
                  <a:pt x="6411" y="62"/>
                </a:lnTo>
                <a:cubicBezTo>
                  <a:pt x="6485" y="55"/>
                  <a:pt x="6548" y="44"/>
                  <a:pt x="6665" y="41"/>
                </a:cubicBezTo>
                <a:cubicBezTo>
                  <a:pt x="6636" y="47"/>
                  <a:pt x="6659" y="50"/>
                  <a:pt x="6657" y="56"/>
                </a:cubicBezTo>
                <a:cubicBezTo>
                  <a:pt x="6625" y="50"/>
                  <a:pt x="6567" y="59"/>
                  <a:pt x="6507" y="58"/>
                </a:cubicBezTo>
                <a:cubicBezTo>
                  <a:pt x="6538" y="58"/>
                  <a:pt x="6531" y="61"/>
                  <a:pt x="6523" y="62"/>
                </a:cubicBezTo>
                <a:lnTo>
                  <a:pt x="6631" y="57"/>
                </a:lnTo>
                <a:cubicBezTo>
                  <a:pt x="6628" y="62"/>
                  <a:pt x="6654" y="60"/>
                  <a:pt x="6682" y="63"/>
                </a:cubicBezTo>
                <a:cubicBezTo>
                  <a:pt x="6660" y="52"/>
                  <a:pt x="6762" y="56"/>
                  <a:pt x="6806" y="53"/>
                </a:cubicBezTo>
                <a:cubicBezTo>
                  <a:pt x="6808" y="56"/>
                  <a:pt x="6798" y="60"/>
                  <a:pt x="6744" y="59"/>
                </a:cubicBezTo>
                <a:cubicBezTo>
                  <a:pt x="6803" y="67"/>
                  <a:pt x="6821" y="47"/>
                  <a:pt x="6879" y="54"/>
                </a:cubicBezTo>
                <a:cubicBezTo>
                  <a:pt x="6865" y="54"/>
                  <a:pt x="6858" y="53"/>
                  <a:pt x="6853" y="55"/>
                </a:cubicBezTo>
                <a:cubicBezTo>
                  <a:pt x="6884" y="52"/>
                  <a:pt x="6958" y="55"/>
                  <a:pt x="6941" y="58"/>
                </a:cubicBezTo>
                <a:lnTo>
                  <a:pt x="6928" y="58"/>
                </a:lnTo>
                <a:cubicBezTo>
                  <a:pt x="7014" y="59"/>
                  <a:pt x="7191" y="58"/>
                  <a:pt x="7204" y="50"/>
                </a:cubicBezTo>
                <a:cubicBezTo>
                  <a:pt x="7205" y="51"/>
                  <a:pt x="7193" y="60"/>
                  <a:pt x="7188" y="62"/>
                </a:cubicBezTo>
                <a:lnTo>
                  <a:pt x="7342" y="33"/>
                </a:lnTo>
                <a:cubicBezTo>
                  <a:pt x="7329" y="41"/>
                  <a:pt x="7381" y="58"/>
                  <a:pt x="7309" y="62"/>
                </a:cubicBezTo>
                <a:cubicBezTo>
                  <a:pt x="7330" y="63"/>
                  <a:pt x="7355" y="65"/>
                  <a:pt x="7399" y="62"/>
                </a:cubicBezTo>
                <a:cubicBezTo>
                  <a:pt x="7385" y="61"/>
                  <a:pt x="7364" y="51"/>
                  <a:pt x="7383" y="51"/>
                </a:cubicBezTo>
                <a:cubicBezTo>
                  <a:pt x="7436" y="59"/>
                  <a:pt x="7420" y="55"/>
                  <a:pt x="7485" y="62"/>
                </a:cubicBezTo>
                <a:cubicBezTo>
                  <a:pt x="7463" y="61"/>
                  <a:pt x="7487" y="49"/>
                  <a:pt x="7520" y="50"/>
                </a:cubicBezTo>
                <a:cubicBezTo>
                  <a:pt x="7515" y="51"/>
                  <a:pt x="7523" y="61"/>
                  <a:pt x="7511" y="62"/>
                </a:cubicBezTo>
                <a:lnTo>
                  <a:pt x="7594" y="51"/>
                </a:lnTo>
                <a:cubicBezTo>
                  <a:pt x="7573" y="53"/>
                  <a:pt x="7590" y="61"/>
                  <a:pt x="7609" y="64"/>
                </a:cubicBezTo>
                <a:cubicBezTo>
                  <a:pt x="7600" y="62"/>
                  <a:pt x="7680" y="64"/>
                  <a:pt x="7702" y="63"/>
                </a:cubicBezTo>
                <a:lnTo>
                  <a:pt x="7667" y="61"/>
                </a:lnTo>
                <a:cubicBezTo>
                  <a:pt x="7761" y="63"/>
                  <a:pt x="7760" y="45"/>
                  <a:pt x="7853" y="46"/>
                </a:cubicBezTo>
                <a:cubicBezTo>
                  <a:pt x="7842" y="48"/>
                  <a:pt x="7825" y="60"/>
                  <a:pt x="7872" y="62"/>
                </a:cubicBezTo>
                <a:cubicBezTo>
                  <a:pt x="7894" y="56"/>
                  <a:pt x="7968" y="34"/>
                  <a:pt x="8050" y="29"/>
                </a:cubicBezTo>
                <a:lnTo>
                  <a:pt x="8066" y="33"/>
                </a:lnTo>
                <a:lnTo>
                  <a:pt x="8129" y="29"/>
                </a:lnTo>
                <a:cubicBezTo>
                  <a:pt x="8090" y="38"/>
                  <a:pt x="7980" y="56"/>
                  <a:pt x="7919" y="63"/>
                </a:cubicBezTo>
                <a:cubicBezTo>
                  <a:pt x="7954" y="66"/>
                  <a:pt x="7929" y="67"/>
                  <a:pt x="7982" y="67"/>
                </a:cubicBezTo>
                <a:cubicBezTo>
                  <a:pt x="8000" y="70"/>
                  <a:pt x="7953" y="72"/>
                  <a:pt x="7938" y="72"/>
                </a:cubicBezTo>
                <a:lnTo>
                  <a:pt x="8060" y="74"/>
                </a:lnTo>
                <a:cubicBezTo>
                  <a:pt x="8054" y="67"/>
                  <a:pt x="8153" y="67"/>
                  <a:pt x="8149" y="62"/>
                </a:cubicBezTo>
                <a:lnTo>
                  <a:pt x="8016" y="68"/>
                </a:lnTo>
                <a:cubicBezTo>
                  <a:pt x="8011" y="62"/>
                  <a:pt x="8093" y="49"/>
                  <a:pt x="8179" y="51"/>
                </a:cubicBezTo>
                <a:cubicBezTo>
                  <a:pt x="8201" y="53"/>
                  <a:pt x="8163" y="63"/>
                  <a:pt x="8165" y="65"/>
                </a:cubicBezTo>
                <a:cubicBezTo>
                  <a:pt x="8176" y="63"/>
                  <a:pt x="8247" y="61"/>
                  <a:pt x="8255" y="62"/>
                </a:cubicBezTo>
                <a:lnTo>
                  <a:pt x="8218" y="66"/>
                </a:lnTo>
                <a:cubicBezTo>
                  <a:pt x="8266" y="69"/>
                  <a:pt x="8297" y="57"/>
                  <a:pt x="8355" y="64"/>
                </a:cubicBezTo>
                <a:cubicBezTo>
                  <a:pt x="8375" y="64"/>
                  <a:pt x="8414" y="73"/>
                  <a:pt x="8418" y="69"/>
                </a:cubicBezTo>
                <a:cubicBezTo>
                  <a:pt x="8385" y="61"/>
                  <a:pt x="8379" y="37"/>
                  <a:pt x="8401" y="31"/>
                </a:cubicBezTo>
                <a:cubicBezTo>
                  <a:pt x="8408" y="31"/>
                  <a:pt x="8505" y="38"/>
                  <a:pt x="8528" y="42"/>
                </a:cubicBezTo>
                <a:cubicBezTo>
                  <a:pt x="8561" y="48"/>
                  <a:pt x="8479" y="57"/>
                  <a:pt x="8507" y="62"/>
                </a:cubicBezTo>
                <a:cubicBezTo>
                  <a:pt x="8508" y="60"/>
                  <a:pt x="8526" y="58"/>
                  <a:pt x="8534" y="57"/>
                </a:cubicBezTo>
                <a:cubicBezTo>
                  <a:pt x="8555" y="59"/>
                  <a:pt x="8525" y="63"/>
                  <a:pt x="8571" y="62"/>
                </a:cubicBezTo>
                <a:cubicBezTo>
                  <a:pt x="8578" y="55"/>
                  <a:pt x="8664" y="63"/>
                  <a:pt x="8592" y="56"/>
                </a:cubicBezTo>
                <a:cubicBezTo>
                  <a:pt x="8637" y="55"/>
                  <a:pt x="8640" y="58"/>
                  <a:pt x="8692" y="58"/>
                </a:cubicBezTo>
                <a:cubicBezTo>
                  <a:pt x="8675" y="53"/>
                  <a:pt x="8739" y="43"/>
                  <a:pt x="8784" y="41"/>
                </a:cubicBezTo>
                <a:cubicBezTo>
                  <a:pt x="8781" y="42"/>
                  <a:pt x="8791" y="45"/>
                  <a:pt x="8796" y="46"/>
                </a:cubicBezTo>
                <a:cubicBezTo>
                  <a:pt x="8888" y="47"/>
                  <a:pt x="8937" y="50"/>
                  <a:pt x="9022" y="50"/>
                </a:cubicBezTo>
                <a:cubicBezTo>
                  <a:pt x="9030" y="52"/>
                  <a:pt x="9071" y="54"/>
                  <a:pt x="9054" y="57"/>
                </a:cubicBezTo>
                <a:cubicBezTo>
                  <a:pt x="9066" y="56"/>
                  <a:pt x="9077" y="53"/>
                  <a:pt x="9103" y="53"/>
                </a:cubicBezTo>
                <a:cubicBezTo>
                  <a:pt x="9154" y="59"/>
                  <a:pt x="9045" y="54"/>
                  <a:pt x="9084" y="61"/>
                </a:cubicBezTo>
                <a:cubicBezTo>
                  <a:pt x="9087" y="57"/>
                  <a:pt x="9152" y="56"/>
                  <a:pt x="9189" y="53"/>
                </a:cubicBezTo>
                <a:cubicBezTo>
                  <a:pt x="9178" y="47"/>
                  <a:pt x="9103" y="52"/>
                  <a:pt x="9065" y="54"/>
                </a:cubicBezTo>
                <a:cubicBezTo>
                  <a:pt x="9065" y="46"/>
                  <a:pt x="9130" y="37"/>
                  <a:pt x="9219" y="33"/>
                </a:cubicBezTo>
                <a:cubicBezTo>
                  <a:pt x="9290" y="31"/>
                  <a:pt x="9250" y="39"/>
                  <a:pt x="9262" y="38"/>
                </a:cubicBezTo>
                <a:cubicBezTo>
                  <a:pt x="9395" y="39"/>
                  <a:pt x="9376" y="23"/>
                  <a:pt x="9486" y="29"/>
                </a:cubicBezTo>
                <a:cubicBezTo>
                  <a:pt x="9530" y="35"/>
                  <a:pt x="9488" y="40"/>
                  <a:pt x="9498" y="44"/>
                </a:cubicBezTo>
                <a:cubicBezTo>
                  <a:pt x="9440" y="46"/>
                  <a:pt x="9409" y="40"/>
                  <a:pt x="9370" y="40"/>
                </a:cubicBezTo>
                <a:lnTo>
                  <a:pt x="9418" y="43"/>
                </a:lnTo>
                <a:cubicBezTo>
                  <a:pt x="9400" y="45"/>
                  <a:pt x="9361" y="46"/>
                  <a:pt x="9340" y="45"/>
                </a:cubicBezTo>
                <a:cubicBezTo>
                  <a:pt x="9377" y="50"/>
                  <a:pt x="9565" y="46"/>
                  <a:pt x="9668" y="51"/>
                </a:cubicBezTo>
                <a:cubicBezTo>
                  <a:pt x="9686" y="49"/>
                  <a:pt x="9718" y="47"/>
                  <a:pt x="9703" y="45"/>
                </a:cubicBezTo>
                <a:lnTo>
                  <a:pt x="9670" y="45"/>
                </a:lnTo>
                <a:cubicBezTo>
                  <a:pt x="9640" y="41"/>
                  <a:pt x="9732" y="39"/>
                  <a:pt x="9690" y="37"/>
                </a:cubicBezTo>
                <a:cubicBezTo>
                  <a:pt x="9734" y="34"/>
                  <a:pt x="9783" y="29"/>
                  <a:pt x="9844" y="32"/>
                </a:cubicBezTo>
                <a:lnTo>
                  <a:pt x="9856" y="38"/>
                </a:lnTo>
                <a:cubicBezTo>
                  <a:pt x="9854" y="36"/>
                  <a:pt x="9816" y="35"/>
                  <a:pt x="9798" y="36"/>
                </a:cubicBezTo>
                <a:cubicBezTo>
                  <a:pt x="9824" y="34"/>
                  <a:pt x="9892" y="45"/>
                  <a:pt x="9920" y="37"/>
                </a:cubicBezTo>
                <a:lnTo>
                  <a:pt x="9877" y="32"/>
                </a:lnTo>
                <a:cubicBezTo>
                  <a:pt x="9921" y="29"/>
                  <a:pt x="9975" y="23"/>
                  <a:pt x="10030" y="25"/>
                </a:cubicBezTo>
                <a:cubicBezTo>
                  <a:pt x="10005" y="19"/>
                  <a:pt x="10017" y="26"/>
                  <a:pt x="9979" y="18"/>
                </a:cubicBezTo>
                <a:cubicBezTo>
                  <a:pt x="10012" y="27"/>
                  <a:pt x="9839" y="18"/>
                  <a:pt x="9893" y="27"/>
                </a:cubicBezTo>
                <a:cubicBezTo>
                  <a:pt x="9854" y="19"/>
                  <a:pt x="9825" y="24"/>
                  <a:pt x="9773" y="16"/>
                </a:cubicBezTo>
                <a:cubicBezTo>
                  <a:pt x="9774" y="18"/>
                  <a:pt x="9791" y="20"/>
                  <a:pt x="9746" y="19"/>
                </a:cubicBezTo>
                <a:cubicBezTo>
                  <a:pt x="9743" y="20"/>
                  <a:pt x="9739" y="21"/>
                  <a:pt x="9735" y="21"/>
                </a:cubicBezTo>
                <a:lnTo>
                  <a:pt x="9732" y="21"/>
                </a:lnTo>
                <a:lnTo>
                  <a:pt x="9735" y="21"/>
                </a:lnTo>
                <a:cubicBezTo>
                  <a:pt x="9733" y="21"/>
                  <a:pt x="9733" y="22"/>
                  <a:pt x="9736" y="21"/>
                </a:cubicBezTo>
                <a:cubicBezTo>
                  <a:pt x="9747" y="22"/>
                  <a:pt x="9756" y="23"/>
                  <a:pt x="9759" y="24"/>
                </a:cubicBezTo>
                <a:cubicBezTo>
                  <a:pt x="9736" y="29"/>
                  <a:pt x="9664" y="29"/>
                  <a:pt x="9639" y="31"/>
                </a:cubicBezTo>
                <a:cubicBezTo>
                  <a:pt x="9612" y="30"/>
                  <a:pt x="9651" y="29"/>
                  <a:pt x="9636" y="27"/>
                </a:cubicBezTo>
                <a:lnTo>
                  <a:pt x="9599" y="30"/>
                </a:lnTo>
                <a:cubicBezTo>
                  <a:pt x="9596" y="26"/>
                  <a:pt x="9527" y="23"/>
                  <a:pt x="9591" y="20"/>
                </a:cubicBezTo>
                <a:lnTo>
                  <a:pt x="9534" y="20"/>
                </a:lnTo>
                <a:cubicBezTo>
                  <a:pt x="9500" y="17"/>
                  <a:pt x="9453" y="16"/>
                  <a:pt x="9425" y="18"/>
                </a:cubicBezTo>
                <a:cubicBezTo>
                  <a:pt x="9398" y="17"/>
                  <a:pt x="9356" y="23"/>
                  <a:pt x="9380" y="19"/>
                </a:cubicBezTo>
                <a:lnTo>
                  <a:pt x="9290" y="22"/>
                </a:lnTo>
                <a:lnTo>
                  <a:pt x="9289" y="21"/>
                </a:lnTo>
                <a:cubicBezTo>
                  <a:pt x="9200" y="20"/>
                  <a:pt x="9106" y="28"/>
                  <a:pt x="9004" y="20"/>
                </a:cubicBezTo>
                <a:cubicBezTo>
                  <a:pt x="8974" y="21"/>
                  <a:pt x="8944" y="22"/>
                  <a:pt x="8893" y="21"/>
                </a:cubicBezTo>
                <a:lnTo>
                  <a:pt x="8884" y="17"/>
                </a:lnTo>
                <a:cubicBezTo>
                  <a:pt x="8845" y="18"/>
                  <a:pt x="8768" y="13"/>
                  <a:pt x="8752" y="17"/>
                </a:cubicBezTo>
                <a:cubicBezTo>
                  <a:pt x="8710" y="7"/>
                  <a:pt x="8565" y="14"/>
                  <a:pt x="8498" y="12"/>
                </a:cubicBezTo>
                <a:lnTo>
                  <a:pt x="8495" y="17"/>
                </a:lnTo>
                <a:cubicBezTo>
                  <a:pt x="8449" y="17"/>
                  <a:pt x="8404" y="18"/>
                  <a:pt x="8346" y="20"/>
                </a:cubicBezTo>
                <a:lnTo>
                  <a:pt x="8350" y="25"/>
                </a:lnTo>
                <a:cubicBezTo>
                  <a:pt x="8300" y="28"/>
                  <a:pt x="8222" y="21"/>
                  <a:pt x="8143" y="22"/>
                </a:cubicBezTo>
                <a:cubicBezTo>
                  <a:pt x="8149" y="20"/>
                  <a:pt x="8169" y="20"/>
                  <a:pt x="8183" y="21"/>
                </a:cubicBezTo>
                <a:cubicBezTo>
                  <a:pt x="8089" y="11"/>
                  <a:pt x="7984" y="28"/>
                  <a:pt x="7899" y="21"/>
                </a:cubicBezTo>
                <a:cubicBezTo>
                  <a:pt x="7878" y="22"/>
                  <a:pt x="7862" y="22"/>
                  <a:pt x="7848" y="21"/>
                </a:cubicBezTo>
                <a:cubicBezTo>
                  <a:pt x="7850" y="21"/>
                  <a:pt x="7851" y="21"/>
                  <a:pt x="7853" y="20"/>
                </a:cubicBezTo>
                <a:lnTo>
                  <a:pt x="7844" y="20"/>
                </a:lnTo>
                <a:lnTo>
                  <a:pt x="7815" y="18"/>
                </a:lnTo>
                <a:cubicBezTo>
                  <a:pt x="7823" y="19"/>
                  <a:pt x="7832" y="20"/>
                  <a:pt x="7839" y="20"/>
                </a:cubicBezTo>
                <a:cubicBezTo>
                  <a:pt x="7823" y="20"/>
                  <a:pt x="7798" y="21"/>
                  <a:pt x="7774" y="22"/>
                </a:cubicBezTo>
                <a:lnTo>
                  <a:pt x="7763" y="17"/>
                </a:lnTo>
                <a:lnTo>
                  <a:pt x="7758" y="17"/>
                </a:lnTo>
                <a:cubicBezTo>
                  <a:pt x="7734" y="15"/>
                  <a:pt x="7739" y="19"/>
                  <a:pt x="7751" y="23"/>
                </a:cubicBezTo>
                <a:cubicBezTo>
                  <a:pt x="7739" y="24"/>
                  <a:pt x="7728" y="25"/>
                  <a:pt x="7719" y="26"/>
                </a:cubicBezTo>
                <a:cubicBezTo>
                  <a:pt x="7700" y="18"/>
                  <a:pt x="7655" y="29"/>
                  <a:pt x="7629" y="20"/>
                </a:cubicBezTo>
                <a:cubicBezTo>
                  <a:pt x="7612" y="24"/>
                  <a:pt x="7506" y="23"/>
                  <a:pt x="7493" y="32"/>
                </a:cubicBezTo>
                <a:cubicBezTo>
                  <a:pt x="7492" y="30"/>
                  <a:pt x="7485" y="30"/>
                  <a:pt x="7498" y="30"/>
                </a:cubicBezTo>
                <a:cubicBezTo>
                  <a:pt x="7471" y="29"/>
                  <a:pt x="7444" y="28"/>
                  <a:pt x="7420" y="30"/>
                </a:cubicBezTo>
                <a:lnTo>
                  <a:pt x="7408" y="24"/>
                </a:lnTo>
                <a:lnTo>
                  <a:pt x="7349" y="32"/>
                </a:lnTo>
                <a:cubicBezTo>
                  <a:pt x="7313" y="28"/>
                  <a:pt x="7298" y="26"/>
                  <a:pt x="7334" y="21"/>
                </a:cubicBezTo>
                <a:cubicBezTo>
                  <a:pt x="7247" y="28"/>
                  <a:pt x="7263" y="24"/>
                  <a:pt x="7190" y="31"/>
                </a:cubicBezTo>
                <a:lnTo>
                  <a:pt x="7194" y="27"/>
                </a:lnTo>
                <a:cubicBezTo>
                  <a:pt x="7167" y="27"/>
                  <a:pt x="7125" y="32"/>
                  <a:pt x="7109" y="29"/>
                </a:cubicBezTo>
                <a:cubicBezTo>
                  <a:pt x="7051" y="21"/>
                  <a:pt x="6819" y="27"/>
                  <a:pt x="6668" y="20"/>
                </a:cubicBezTo>
                <a:cubicBezTo>
                  <a:pt x="6697" y="32"/>
                  <a:pt x="6598" y="14"/>
                  <a:pt x="6592" y="24"/>
                </a:cubicBezTo>
                <a:cubicBezTo>
                  <a:pt x="6583" y="21"/>
                  <a:pt x="6562" y="19"/>
                  <a:pt x="6586" y="17"/>
                </a:cubicBezTo>
                <a:cubicBezTo>
                  <a:pt x="6509" y="19"/>
                  <a:pt x="6471" y="12"/>
                  <a:pt x="6418" y="20"/>
                </a:cubicBezTo>
                <a:cubicBezTo>
                  <a:pt x="6409" y="17"/>
                  <a:pt x="6434" y="16"/>
                  <a:pt x="6426" y="14"/>
                </a:cubicBezTo>
                <a:cubicBezTo>
                  <a:pt x="6420" y="14"/>
                  <a:pt x="6402" y="16"/>
                  <a:pt x="6394" y="15"/>
                </a:cubicBezTo>
                <a:cubicBezTo>
                  <a:pt x="6386" y="13"/>
                  <a:pt x="6405" y="12"/>
                  <a:pt x="6417" y="11"/>
                </a:cubicBezTo>
                <a:cubicBezTo>
                  <a:pt x="6339" y="11"/>
                  <a:pt x="6331" y="20"/>
                  <a:pt x="6325" y="28"/>
                </a:cubicBezTo>
                <a:cubicBezTo>
                  <a:pt x="6285" y="24"/>
                  <a:pt x="6265" y="25"/>
                  <a:pt x="6236" y="30"/>
                </a:cubicBezTo>
                <a:cubicBezTo>
                  <a:pt x="6223" y="27"/>
                  <a:pt x="6199" y="24"/>
                  <a:pt x="6248" y="24"/>
                </a:cubicBezTo>
                <a:cubicBezTo>
                  <a:pt x="6221" y="23"/>
                  <a:pt x="6080" y="19"/>
                  <a:pt x="6078" y="26"/>
                </a:cubicBezTo>
                <a:cubicBezTo>
                  <a:pt x="6069" y="24"/>
                  <a:pt x="6039" y="25"/>
                  <a:pt x="6032" y="26"/>
                </a:cubicBezTo>
                <a:cubicBezTo>
                  <a:pt x="5970" y="25"/>
                  <a:pt x="5965" y="25"/>
                  <a:pt x="5904" y="25"/>
                </a:cubicBezTo>
                <a:lnTo>
                  <a:pt x="5921" y="26"/>
                </a:lnTo>
                <a:cubicBezTo>
                  <a:pt x="5897" y="34"/>
                  <a:pt x="5871" y="28"/>
                  <a:pt x="5822" y="29"/>
                </a:cubicBezTo>
                <a:lnTo>
                  <a:pt x="5823" y="28"/>
                </a:lnTo>
                <a:cubicBezTo>
                  <a:pt x="5711" y="22"/>
                  <a:pt x="5775" y="31"/>
                  <a:pt x="5665" y="24"/>
                </a:cubicBezTo>
                <a:lnTo>
                  <a:pt x="5671" y="29"/>
                </a:lnTo>
                <a:cubicBezTo>
                  <a:pt x="5660" y="39"/>
                  <a:pt x="5573" y="22"/>
                  <a:pt x="5509" y="26"/>
                </a:cubicBezTo>
                <a:lnTo>
                  <a:pt x="5532" y="29"/>
                </a:lnTo>
                <a:cubicBezTo>
                  <a:pt x="5497" y="33"/>
                  <a:pt x="5434" y="15"/>
                  <a:pt x="5399" y="13"/>
                </a:cubicBezTo>
                <a:cubicBezTo>
                  <a:pt x="5391" y="12"/>
                  <a:pt x="5411" y="12"/>
                  <a:pt x="5422" y="11"/>
                </a:cubicBezTo>
                <a:cubicBezTo>
                  <a:pt x="5330" y="6"/>
                  <a:pt x="5410" y="17"/>
                  <a:pt x="5341" y="19"/>
                </a:cubicBezTo>
                <a:cubicBezTo>
                  <a:pt x="5328" y="15"/>
                  <a:pt x="5357" y="10"/>
                  <a:pt x="5311" y="9"/>
                </a:cubicBezTo>
                <a:cubicBezTo>
                  <a:pt x="5288" y="7"/>
                  <a:pt x="5177" y="20"/>
                  <a:pt x="5114" y="13"/>
                </a:cubicBezTo>
                <a:cubicBezTo>
                  <a:pt x="5128" y="16"/>
                  <a:pt x="5142" y="19"/>
                  <a:pt x="5110" y="21"/>
                </a:cubicBezTo>
                <a:cubicBezTo>
                  <a:pt x="5061" y="21"/>
                  <a:pt x="4978" y="10"/>
                  <a:pt x="4934" y="19"/>
                </a:cubicBezTo>
                <a:cubicBezTo>
                  <a:pt x="4928" y="18"/>
                  <a:pt x="4925" y="17"/>
                  <a:pt x="4925" y="16"/>
                </a:cubicBezTo>
                <a:cubicBezTo>
                  <a:pt x="4888" y="19"/>
                  <a:pt x="4804" y="20"/>
                  <a:pt x="4781" y="24"/>
                </a:cubicBezTo>
                <a:cubicBezTo>
                  <a:pt x="4747" y="8"/>
                  <a:pt x="4549" y="32"/>
                  <a:pt x="4550" y="16"/>
                </a:cubicBezTo>
                <a:lnTo>
                  <a:pt x="4435" y="17"/>
                </a:lnTo>
                <a:lnTo>
                  <a:pt x="4438" y="15"/>
                </a:lnTo>
                <a:cubicBezTo>
                  <a:pt x="4365" y="14"/>
                  <a:pt x="4339" y="18"/>
                  <a:pt x="4313" y="22"/>
                </a:cubicBezTo>
                <a:cubicBezTo>
                  <a:pt x="4296" y="20"/>
                  <a:pt x="4309" y="19"/>
                  <a:pt x="4310" y="18"/>
                </a:cubicBezTo>
                <a:cubicBezTo>
                  <a:pt x="4203" y="15"/>
                  <a:pt x="4192" y="15"/>
                  <a:pt x="4102" y="23"/>
                </a:cubicBezTo>
                <a:lnTo>
                  <a:pt x="4093" y="18"/>
                </a:lnTo>
                <a:cubicBezTo>
                  <a:pt x="4068" y="21"/>
                  <a:pt x="3938" y="10"/>
                  <a:pt x="3833" y="15"/>
                </a:cubicBezTo>
                <a:cubicBezTo>
                  <a:pt x="3834" y="15"/>
                  <a:pt x="3836" y="14"/>
                  <a:pt x="3844" y="13"/>
                </a:cubicBezTo>
                <a:cubicBezTo>
                  <a:pt x="3726" y="19"/>
                  <a:pt x="3561" y="0"/>
                  <a:pt x="3518" y="17"/>
                </a:cubicBezTo>
                <a:lnTo>
                  <a:pt x="3439" y="21"/>
                </a:lnTo>
                <a:cubicBezTo>
                  <a:pt x="3540" y="23"/>
                  <a:pt x="3424" y="29"/>
                  <a:pt x="3466" y="32"/>
                </a:cubicBezTo>
                <a:cubicBezTo>
                  <a:pt x="3426" y="33"/>
                  <a:pt x="3363" y="27"/>
                  <a:pt x="3412" y="26"/>
                </a:cubicBezTo>
                <a:lnTo>
                  <a:pt x="3420" y="27"/>
                </a:lnTo>
                <a:cubicBezTo>
                  <a:pt x="3438" y="17"/>
                  <a:pt x="3294" y="23"/>
                  <a:pt x="3297" y="16"/>
                </a:cubicBezTo>
                <a:cubicBezTo>
                  <a:pt x="3098" y="17"/>
                  <a:pt x="2904" y="11"/>
                  <a:pt x="2718" y="10"/>
                </a:cubicBezTo>
                <a:lnTo>
                  <a:pt x="2740" y="18"/>
                </a:lnTo>
                <a:lnTo>
                  <a:pt x="2675" y="17"/>
                </a:lnTo>
                <a:cubicBezTo>
                  <a:pt x="2658" y="15"/>
                  <a:pt x="2652" y="11"/>
                  <a:pt x="2698" y="12"/>
                </a:cubicBezTo>
                <a:cubicBezTo>
                  <a:pt x="2674" y="8"/>
                  <a:pt x="2620" y="15"/>
                  <a:pt x="2619" y="17"/>
                </a:cubicBezTo>
                <a:cubicBezTo>
                  <a:pt x="2528" y="14"/>
                  <a:pt x="2655" y="9"/>
                  <a:pt x="2627" y="9"/>
                </a:cubicBezTo>
                <a:lnTo>
                  <a:pt x="2589" y="9"/>
                </a:lnTo>
                <a:lnTo>
                  <a:pt x="2597" y="9"/>
                </a:lnTo>
                <a:cubicBezTo>
                  <a:pt x="2567" y="12"/>
                  <a:pt x="2564" y="15"/>
                  <a:pt x="2508" y="15"/>
                </a:cubicBezTo>
                <a:cubicBezTo>
                  <a:pt x="2473" y="13"/>
                  <a:pt x="2490" y="10"/>
                  <a:pt x="2476" y="10"/>
                </a:cubicBezTo>
                <a:cubicBezTo>
                  <a:pt x="2477" y="10"/>
                  <a:pt x="2472" y="9"/>
                  <a:pt x="2455" y="10"/>
                </a:cubicBezTo>
                <a:lnTo>
                  <a:pt x="2373" y="9"/>
                </a:lnTo>
                <a:lnTo>
                  <a:pt x="2406" y="15"/>
                </a:lnTo>
                <a:cubicBezTo>
                  <a:pt x="2370" y="18"/>
                  <a:pt x="2329" y="15"/>
                  <a:pt x="2367" y="21"/>
                </a:cubicBezTo>
                <a:cubicBezTo>
                  <a:pt x="2311" y="11"/>
                  <a:pt x="2062" y="17"/>
                  <a:pt x="2028" y="14"/>
                </a:cubicBezTo>
                <a:cubicBezTo>
                  <a:pt x="1977" y="18"/>
                  <a:pt x="1927" y="18"/>
                  <a:pt x="1864" y="17"/>
                </a:cubicBezTo>
                <a:cubicBezTo>
                  <a:pt x="1880" y="19"/>
                  <a:pt x="1889" y="25"/>
                  <a:pt x="1836" y="24"/>
                </a:cubicBezTo>
                <a:cubicBezTo>
                  <a:pt x="1855" y="11"/>
                  <a:pt x="1737" y="18"/>
                  <a:pt x="1694" y="9"/>
                </a:cubicBezTo>
                <a:cubicBezTo>
                  <a:pt x="1733" y="15"/>
                  <a:pt x="1542" y="10"/>
                  <a:pt x="1603" y="19"/>
                </a:cubicBezTo>
                <a:cubicBezTo>
                  <a:pt x="1558" y="18"/>
                  <a:pt x="1600" y="14"/>
                  <a:pt x="1566" y="11"/>
                </a:cubicBezTo>
                <a:cubicBezTo>
                  <a:pt x="1460" y="16"/>
                  <a:pt x="1331" y="8"/>
                  <a:pt x="1200" y="9"/>
                </a:cubicBezTo>
                <a:cubicBezTo>
                  <a:pt x="1198" y="11"/>
                  <a:pt x="1220" y="13"/>
                  <a:pt x="1192" y="16"/>
                </a:cubicBezTo>
                <a:lnTo>
                  <a:pt x="1122" y="8"/>
                </a:lnTo>
                <a:cubicBezTo>
                  <a:pt x="1096" y="9"/>
                  <a:pt x="1098" y="17"/>
                  <a:pt x="1051" y="11"/>
                </a:cubicBezTo>
                <a:cubicBezTo>
                  <a:pt x="1058" y="13"/>
                  <a:pt x="1068" y="15"/>
                  <a:pt x="1050" y="15"/>
                </a:cubicBezTo>
                <a:cubicBezTo>
                  <a:pt x="792" y="7"/>
                  <a:pt x="524" y="22"/>
                  <a:pt x="262" y="7"/>
                </a:cubicBezTo>
                <a:cubicBezTo>
                  <a:pt x="297" y="9"/>
                  <a:pt x="274" y="10"/>
                  <a:pt x="247" y="10"/>
                </a:cubicBezTo>
                <a:cubicBezTo>
                  <a:pt x="264" y="11"/>
                  <a:pt x="246" y="14"/>
                  <a:pt x="250" y="17"/>
                </a:cubicBezTo>
                <a:lnTo>
                  <a:pt x="140" y="10"/>
                </a:lnTo>
                <a:cubicBezTo>
                  <a:pt x="120" y="17"/>
                  <a:pt x="23" y="10"/>
                  <a:pt x="11" y="17"/>
                </a:cubicBezTo>
                <a:lnTo>
                  <a:pt x="46" y="15"/>
                </a:lnTo>
                <a:cubicBezTo>
                  <a:pt x="0" y="23"/>
                  <a:pt x="111" y="32"/>
                  <a:pt x="104" y="42"/>
                </a:cubicBezTo>
                <a:cubicBezTo>
                  <a:pt x="156" y="33"/>
                  <a:pt x="240" y="55"/>
                  <a:pt x="325" y="43"/>
                </a:cubicBezTo>
                <a:cubicBezTo>
                  <a:pt x="344" y="45"/>
                  <a:pt x="309" y="46"/>
                  <a:pt x="319" y="48"/>
                </a:cubicBezTo>
                <a:cubicBezTo>
                  <a:pt x="340" y="44"/>
                  <a:pt x="366" y="43"/>
                  <a:pt x="414" y="45"/>
                </a:cubicBezTo>
                <a:lnTo>
                  <a:pt x="409" y="46"/>
                </a:lnTo>
                <a:cubicBezTo>
                  <a:pt x="544" y="45"/>
                  <a:pt x="602" y="49"/>
                  <a:pt x="754" y="52"/>
                </a:cubicBezTo>
                <a:lnTo>
                  <a:pt x="742" y="47"/>
                </a:lnTo>
                <a:cubicBezTo>
                  <a:pt x="775" y="48"/>
                  <a:pt x="782" y="49"/>
                  <a:pt x="797" y="50"/>
                </a:cubicBezTo>
                <a:cubicBezTo>
                  <a:pt x="835" y="43"/>
                  <a:pt x="706" y="50"/>
                  <a:pt x="740" y="42"/>
                </a:cubicBezTo>
                <a:cubicBezTo>
                  <a:pt x="783" y="52"/>
                  <a:pt x="970" y="42"/>
                  <a:pt x="999" y="53"/>
                </a:cubicBezTo>
                <a:cubicBezTo>
                  <a:pt x="1049" y="54"/>
                  <a:pt x="984" y="48"/>
                  <a:pt x="1034" y="48"/>
                </a:cubicBezTo>
                <a:lnTo>
                  <a:pt x="1048" y="51"/>
                </a:lnTo>
                <a:lnTo>
                  <a:pt x="1060" y="47"/>
                </a:lnTo>
                <a:cubicBezTo>
                  <a:pt x="1093" y="48"/>
                  <a:pt x="1110" y="52"/>
                  <a:pt x="1111" y="54"/>
                </a:cubicBezTo>
                <a:cubicBezTo>
                  <a:pt x="1103" y="54"/>
                  <a:pt x="1088" y="55"/>
                  <a:pt x="1080" y="55"/>
                </a:cubicBezTo>
                <a:cubicBezTo>
                  <a:pt x="1122" y="59"/>
                  <a:pt x="1200" y="54"/>
                  <a:pt x="1215" y="55"/>
                </a:cubicBezTo>
                <a:lnTo>
                  <a:pt x="1166" y="53"/>
                </a:lnTo>
                <a:cubicBezTo>
                  <a:pt x="1303" y="50"/>
                  <a:pt x="1470" y="55"/>
                  <a:pt x="1603" y="49"/>
                </a:cubicBezTo>
                <a:lnTo>
                  <a:pt x="1593" y="46"/>
                </a:lnTo>
                <a:cubicBezTo>
                  <a:pt x="1694" y="42"/>
                  <a:pt x="1674" y="49"/>
                  <a:pt x="1784" y="47"/>
                </a:cubicBezTo>
                <a:lnTo>
                  <a:pt x="1780" y="48"/>
                </a:lnTo>
                <a:cubicBezTo>
                  <a:pt x="1803" y="45"/>
                  <a:pt x="1832" y="44"/>
                  <a:pt x="1863" y="45"/>
                </a:cubicBezTo>
                <a:cubicBezTo>
                  <a:pt x="1835" y="47"/>
                  <a:pt x="1915" y="50"/>
                  <a:pt x="1879" y="53"/>
                </a:cubicBezTo>
                <a:cubicBezTo>
                  <a:pt x="1988" y="48"/>
                  <a:pt x="1933" y="49"/>
                  <a:pt x="2005" y="41"/>
                </a:cubicBezTo>
                <a:lnTo>
                  <a:pt x="2022" y="45"/>
                </a:lnTo>
                <a:cubicBezTo>
                  <a:pt x="2046" y="41"/>
                  <a:pt x="2048" y="40"/>
                  <a:pt x="2104" y="39"/>
                </a:cubicBezTo>
                <a:cubicBezTo>
                  <a:pt x="2058" y="42"/>
                  <a:pt x="2139" y="44"/>
                  <a:pt x="2088" y="49"/>
                </a:cubicBezTo>
                <a:cubicBezTo>
                  <a:pt x="2205" y="57"/>
                  <a:pt x="2261" y="41"/>
                  <a:pt x="2314" y="53"/>
                </a:cubicBezTo>
                <a:cubicBezTo>
                  <a:pt x="2368" y="42"/>
                  <a:pt x="2214" y="47"/>
                  <a:pt x="2244" y="45"/>
                </a:cubicBezTo>
                <a:cubicBezTo>
                  <a:pt x="2219" y="41"/>
                  <a:pt x="2288" y="37"/>
                  <a:pt x="2324" y="38"/>
                </a:cubicBezTo>
                <a:cubicBezTo>
                  <a:pt x="2361" y="38"/>
                  <a:pt x="2387" y="51"/>
                  <a:pt x="2481" y="51"/>
                </a:cubicBezTo>
                <a:cubicBezTo>
                  <a:pt x="2471" y="51"/>
                  <a:pt x="2471" y="52"/>
                  <a:pt x="2461" y="52"/>
                </a:cubicBezTo>
                <a:cubicBezTo>
                  <a:pt x="2496" y="55"/>
                  <a:pt x="2530" y="48"/>
                  <a:pt x="2573" y="53"/>
                </a:cubicBezTo>
                <a:cubicBezTo>
                  <a:pt x="2597" y="47"/>
                  <a:pt x="2628" y="53"/>
                  <a:pt x="2635" y="45"/>
                </a:cubicBezTo>
                <a:lnTo>
                  <a:pt x="2550" y="47"/>
                </a:lnTo>
                <a:cubicBezTo>
                  <a:pt x="2598" y="45"/>
                  <a:pt x="2644" y="36"/>
                  <a:pt x="2724" y="40"/>
                </a:cubicBezTo>
                <a:cubicBezTo>
                  <a:pt x="2718" y="42"/>
                  <a:pt x="2694" y="44"/>
                  <a:pt x="2677" y="45"/>
                </a:cubicBezTo>
                <a:cubicBezTo>
                  <a:pt x="2701" y="48"/>
                  <a:pt x="2722" y="44"/>
                  <a:pt x="2747" y="46"/>
                </a:cubicBezTo>
                <a:cubicBezTo>
                  <a:pt x="2740" y="54"/>
                  <a:pt x="2643" y="48"/>
                  <a:pt x="2591" y="54"/>
                </a:cubicBezTo>
                <a:cubicBezTo>
                  <a:pt x="2616" y="57"/>
                  <a:pt x="2689" y="48"/>
                  <a:pt x="2663" y="57"/>
                </a:cubicBezTo>
                <a:cubicBezTo>
                  <a:pt x="2700" y="46"/>
                  <a:pt x="2755" y="58"/>
                  <a:pt x="2818" y="50"/>
                </a:cubicBezTo>
                <a:lnTo>
                  <a:pt x="2814" y="55"/>
                </a:lnTo>
                <a:cubicBezTo>
                  <a:pt x="2824" y="54"/>
                  <a:pt x="2845" y="52"/>
                  <a:pt x="2863" y="52"/>
                </a:cubicBezTo>
                <a:lnTo>
                  <a:pt x="2830" y="58"/>
                </a:lnTo>
                <a:cubicBezTo>
                  <a:pt x="2881" y="53"/>
                  <a:pt x="2928" y="63"/>
                  <a:pt x="2977" y="60"/>
                </a:cubicBezTo>
                <a:cubicBezTo>
                  <a:pt x="2875" y="60"/>
                  <a:pt x="2954" y="54"/>
                  <a:pt x="2911" y="51"/>
                </a:cubicBezTo>
                <a:cubicBezTo>
                  <a:pt x="3038" y="45"/>
                  <a:pt x="2984" y="64"/>
                  <a:pt x="3126" y="62"/>
                </a:cubicBezTo>
                <a:cubicBezTo>
                  <a:pt x="3107" y="62"/>
                  <a:pt x="3054" y="58"/>
                  <a:pt x="3084" y="56"/>
                </a:cubicBezTo>
                <a:cubicBezTo>
                  <a:pt x="3111" y="57"/>
                  <a:pt x="3146" y="59"/>
                  <a:pt x="3163" y="62"/>
                </a:cubicBezTo>
                <a:cubicBezTo>
                  <a:pt x="3257" y="61"/>
                  <a:pt x="3149" y="57"/>
                  <a:pt x="3189" y="54"/>
                </a:cubicBezTo>
                <a:cubicBezTo>
                  <a:pt x="3221" y="60"/>
                  <a:pt x="3235" y="52"/>
                  <a:pt x="3276" y="50"/>
                </a:cubicBezTo>
                <a:lnTo>
                  <a:pt x="3276" y="55"/>
                </a:lnTo>
                <a:cubicBezTo>
                  <a:pt x="3384" y="58"/>
                  <a:pt x="3305" y="45"/>
                  <a:pt x="3401" y="49"/>
                </a:cubicBezTo>
                <a:lnTo>
                  <a:pt x="3361" y="55"/>
                </a:lnTo>
                <a:lnTo>
                  <a:pt x="3411" y="54"/>
                </a:lnTo>
                <a:lnTo>
                  <a:pt x="3400" y="59"/>
                </a:lnTo>
                <a:cubicBezTo>
                  <a:pt x="3455" y="55"/>
                  <a:pt x="3472" y="56"/>
                  <a:pt x="3526" y="58"/>
                </a:cubicBezTo>
                <a:cubicBezTo>
                  <a:pt x="3513" y="54"/>
                  <a:pt x="3533" y="49"/>
                  <a:pt x="3580" y="49"/>
                </a:cubicBezTo>
                <a:cubicBezTo>
                  <a:pt x="3613" y="52"/>
                  <a:pt x="3562" y="54"/>
                  <a:pt x="3630" y="53"/>
                </a:cubicBezTo>
                <a:cubicBezTo>
                  <a:pt x="3614" y="56"/>
                  <a:pt x="3598" y="60"/>
                  <a:pt x="3568" y="55"/>
                </a:cubicBezTo>
                <a:cubicBezTo>
                  <a:pt x="3565" y="57"/>
                  <a:pt x="3553" y="58"/>
                  <a:pt x="3550" y="60"/>
                </a:cubicBezTo>
                <a:cubicBezTo>
                  <a:pt x="3585" y="63"/>
                  <a:pt x="3638" y="61"/>
                  <a:pt x="3662" y="61"/>
                </a:cubicBezTo>
                <a:cubicBezTo>
                  <a:pt x="3653" y="61"/>
                  <a:pt x="3642" y="60"/>
                  <a:pt x="3636" y="60"/>
                </a:cubicBezTo>
                <a:lnTo>
                  <a:pt x="3734" y="53"/>
                </a:lnTo>
                <a:cubicBezTo>
                  <a:pt x="3749" y="55"/>
                  <a:pt x="3737" y="56"/>
                  <a:pt x="3725" y="58"/>
                </a:cubicBezTo>
                <a:cubicBezTo>
                  <a:pt x="3744" y="57"/>
                  <a:pt x="3758" y="55"/>
                  <a:pt x="3787" y="55"/>
                </a:cubicBezTo>
                <a:cubicBezTo>
                  <a:pt x="3780" y="59"/>
                  <a:pt x="3781" y="63"/>
                  <a:pt x="3740" y="65"/>
                </a:cubicBezTo>
                <a:lnTo>
                  <a:pt x="3833" y="60"/>
                </a:lnTo>
                <a:cubicBezTo>
                  <a:pt x="3839" y="62"/>
                  <a:pt x="3881" y="65"/>
                  <a:pt x="3869" y="67"/>
                </a:cubicBezTo>
                <a:cubicBezTo>
                  <a:pt x="3920" y="69"/>
                  <a:pt x="3995" y="59"/>
                  <a:pt x="4064" y="62"/>
                </a:cubicBezTo>
                <a:cubicBezTo>
                  <a:pt x="4067" y="62"/>
                  <a:pt x="4074" y="61"/>
                  <a:pt x="4089" y="60"/>
                </a:cubicBezTo>
                <a:cubicBezTo>
                  <a:pt x="4153" y="62"/>
                  <a:pt x="4210" y="67"/>
                  <a:pt x="4286" y="61"/>
                </a:cubicBezTo>
                <a:lnTo>
                  <a:pt x="4329" y="68"/>
                </a:lnTo>
                <a:cubicBezTo>
                  <a:pt x="4389" y="67"/>
                  <a:pt x="4271" y="59"/>
                  <a:pt x="4370" y="57"/>
                </a:cubicBezTo>
                <a:cubicBezTo>
                  <a:pt x="4440" y="55"/>
                  <a:pt x="4396" y="63"/>
                  <a:pt x="4421" y="65"/>
                </a:cubicBezTo>
                <a:cubicBezTo>
                  <a:pt x="4456" y="62"/>
                  <a:pt x="4517" y="54"/>
                  <a:pt x="4581" y="60"/>
                </a:cubicBezTo>
                <a:cubicBezTo>
                  <a:pt x="4560" y="62"/>
                  <a:pt x="4543" y="60"/>
                  <a:pt x="4523" y="6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n>
                <a:noFill/>
              </a:ln>
            </a:endParaRPr>
          </a:p>
        </p:txBody>
      </p:sp>
      <p:sp>
        <p:nvSpPr>
          <p:cNvPr id="9" name="Freeform 62"/>
          <p:cNvSpPr>
            <a:spLocks noEditPoints="1"/>
          </p:cNvSpPr>
          <p:nvPr/>
        </p:nvSpPr>
        <p:spPr bwMode="invGray">
          <a:xfrm rot="5400000">
            <a:off x="9585213" y="4433998"/>
            <a:ext cx="3722973" cy="36576"/>
          </a:xfrm>
          <a:custGeom>
            <a:avLst/>
            <a:gdLst>
              <a:gd name="T0" fmla="*/ 9555 w 10030"/>
              <a:gd name="T1" fmla="*/ 25 h 75"/>
              <a:gd name="T2" fmla="*/ 9488 w 10030"/>
              <a:gd name="T3" fmla="*/ 23 h 75"/>
              <a:gd name="T4" fmla="*/ 5258 w 10030"/>
              <a:gd name="T5" fmla="*/ 60 h 75"/>
              <a:gd name="T6" fmla="*/ 4572 w 10030"/>
              <a:gd name="T7" fmla="*/ 65 h 75"/>
              <a:gd name="T8" fmla="*/ 4884 w 10030"/>
              <a:gd name="T9" fmla="*/ 61 h 75"/>
              <a:gd name="T10" fmla="*/ 5092 w 10030"/>
              <a:gd name="T11" fmla="*/ 56 h 75"/>
              <a:gd name="T12" fmla="*/ 5260 w 10030"/>
              <a:gd name="T13" fmla="*/ 60 h 75"/>
              <a:gd name="T14" fmla="*/ 5560 w 10030"/>
              <a:gd name="T15" fmla="*/ 62 h 75"/>
              <a:gd name="T16" fmla="*/ 6006 w 10030"/>
              <a:gd name="T17" fmla="*/ 56 h 75"/>
              <a:gd name="T18" fmla="*/ 6308 w 10030"/>
              <a:gd name="T19" fmla="*/ 32 h 75"/>
              <a:gd name="T20" fmla="*/ 6269 w 10030"/>
              <a:gd name="T21" fmla="*/ 52 h 75"/>
              <a:gd name="T22" fmla="*/ 6665 w 10030"/>
              <a:gd name="T23" fmla="*/ 41 h 75"/>
              <a:gd name="T24" fmla="*/ 6806 w 10030"/>
              <a:gd name="T25" fmla="*/ 53 h 75"/>
              <a:gd name="T26" fmla="*/ 7204 w 10030"/>
              <a:gd name="T27" fmla="*/ 50 h 75"/>
              <a:gd name="T28" fmla="*/ 7485 w 10030"/>
              <a:gd name="T29" fmla="*/ 62 h 75"/>
              <a:gd name="T30" fmla="*/ 7667 w 10030"/>
              <a:gd name="T31" fmla="*/ 61 h 75"/>
              <a:gd name="T32" fmla="*/ 7919 w 10030"/>
              <a:gd name="T33" fmla="*/ 63 h 75"/>
              <a:gd name="T34" fmla="*/ 8179 w 10030"/>
              <a:gd name="T35" fmla="*/ 51 h 75"/>
              <a:gd name="T36" fmla="*/ 8401 w 10030"/>
              <a:gd name="T37" fmla="*/ 31 h 75"/>
              <a:gd name="T38" fmla="*/ 8692 w 10030"/>
              <a:gd name="T39" fmla="*/ 58 h 75"/>
              <a:gd name="T40" fmla="*/ 9084 w 10030"/>
              <a:gd name="T41" fmla="*/ 61 h 75"/>
              <a:gd name="T42" fmla="*/ 9498 w 10030"/>
              <a:gd name="T43" fmla="*/ 44 h 75"/>
              <a:gd name="T44" fmla="*/ 9670 w 10030"/>
              <a:gd name="T45" fmla="*/ 45 h 75"/>
              <a:gd name="T46" fmla="*/ 9877 w 10030"/>
              <a:gd name="T47" fmla="*/ 32 h 75"/>
              <a:gd name="T48" fmla="*/ 9735 w 10030"/>
              <a:gd name="T49" fmla="*/ 21 h 75"/>
              <a:gd name="T50" fmla="*/ 9636 w 10030"/>
              <a:gd name="T51" fmla="*/ 27 h 75"/>
              <a:gd name="T52" fmla="*/ 9290 w 10030"/>
              <a:gd name="T53" fmla="*/ 22 h 75"/>
              <a:gd name="T54" fmla="*/ 8498 w 10030"/>
              <a:gd name="T55" fmla="*/ 12 h 75"/>
              <a:gd name="T56" fmla="*/ 7899 w 10030"/>
              <a:gd name="T57" fmla="*/ 21 h 75"/>
              <a:gd name="T58" fmla="*/ 7774 w 10030"/>
              <a:gd name="T59" fmla="*/ 22 h 75"/>
              <a:gd name="T60" fmla="*/ 7493 w 10030"/>
              <a:gd name="T61" fmla="*/ 32 h 75"/>
              <a:gd name="T62" fmla="*/ 7190 w 10030"/>
              <a:gd name="T63" fmla="*/ 31 h 75"/>
              <a:gd name="T64" fmla="*/ 6418 w 10030"/>
              <a:gd name="T65" fmla="*/ 20 h 75"/>
              <a:gd name="T66" fmla="*/ 6248 w 10030"/>
              <a:gd name="T67" fmla="*/ 24 h 75"/>
              <a:gd name="T68" fmla="*/ 5823 w 10030"/>
              <a:gd name="T69" fmla="*/ 28 h 75"/>
              <a:gd name="T70" fmla="*/ 5422 w 10030"/>
              <a:gd name="T71" fmla="*/ 11 h 75"/>
              <a:gd name="T72" fmla="*/ 4925 w 10030"/>
              <a:gd name="T73" fmla="*/ 16 h 75"/>
              <a:gd name="T74" fmla="*/ 4310 w 10030"/>
              <a:gd name="T75" fmla="*/ 18 h 75"/>
              <a:gd name="T76" fmla="*/ 3439 w 10030"/>
              <a:gd name="T77" fmla="*/ 21 h 75"/>
              <a:gd name="T78" fmla="*/ 2740 w 10030"/>
              <a:gd name="T79" fmla="*/ 18 h 75"/>
              <a:gd name="T80" fmla="*/ 2597 w 10030"/>
              <a:gd name="T81" fmla="*/ 9 h 75"/>
              <a:gd name="T82" fmla="*/ 2367 w 10030"/>
              <a:gd name="T83" fmla="*/ 21 h 75"/>
              <a:gd name="T84" fmla="*/ 1566 w 10030"/>
              <a:gd name="T85" fmla="*/ 11 h 75"/>
              <a:gd name="T86" fmla="*/ 262 w 10030"/>
              <a:gd name="T87" fmla="*/ 7 h 75"/>
              <a:gd name="T88" fmla="*/ 104 w 10030"/>
              <a:gd name="T89" fmla="*/ 42 h 75"/>
              <a:gd name="T90" fmla="*/ 742 w 10030"/>
              <a:gd name="T91" fmla="*/ 47 h 75"/>
              <a:gd name="T92" fmla="*/ 1060 w 10030"/>
              <a:gd name="T93" fmla="*/ 47 h 75"/>
              <a:gd name="T94" fmla="*/ 1593 w 10030"/>
              <a:gd name="T95" fmla="*/ 46 h 75"/>
              <a:gd name="T96" fmla="*/ 2022 w 10030"/>
              <a:gd name="T97" fmla="*/ 45 h 75"/>
              <a:gd name="T98" fmla="*/ 2481 w 10030"/>
              <a:gd name="T99" fmla="*/ 51 h 75"/>
              <a:gd name="T100" fmla="*/ 2677 w 10030"/>
              <a:gd name="T101" fmla="*/ 45 h 75"/>
              <a:gd name="T102" fmla="*/ 2863 w 10030"/>
              <a:gd name="T103" fmla="*/ 52 h 75"/>
              <a:gd name="T104" fmla="*/ 3163 w 10030"/>
              <a:gd name="T105" fmla="*/ 62 h 75"/>
              <a:gd name="T106" fmla="*/ 3411 w 10030"/>
              <a:gd name="T107" fmla="*/ 54 h 75"/>
              <a:gd name="T108" fmla="*/ 3550 w 10030"/>
              <a:gd name="T109" fmla="*/ 60 h 75"/>
              <a:gd name="T110" fmla="*/ 3740 w 10030"/>
              <a:gd name="T111" fmla="*/ 65 h 75"/>
              <a:gd name="T112" fmla="*/ 4329 w 10030"/>
              <a:gd name="T113" fmla="*/ 68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030" h="75">
                <a:moveTo>
                  <a:pt x="2469" y="12"/>
                </a:moveTo>
                <a:lnTo>
                  <a:pt x="2469" y="12"/>
                </a:lnTo>
                <a:lnTo>
                  <a:pt x="2482" y="13"/>
                </a:lnTo>
                <a:cubicBezTo>
                  <a:pt x="2453" y="15"/>
                  <a:pt x="2461" y="13"/>
                  <a:pt x="2469" y="12"/>
                </a:cubicBezTo>
                <a:close/>
                <a:moveTo>
                  <a:pt x="9555" y="25"/>
                </a:moveTo>
                <a:lnTo>
                  <a:pt x="9555" y="25"/>
                </a:lnTo>
                <a:cubicBezTo>
                  <a:pt x="9562" y="24"/>
                  <a:pt x="9561" y="23"/>
                  <a:pt x="9559" y="23"/>
                </a:cubicBezTo>
                <a:cubicBezTo>
                  <a:pt x="9554" y="24"/>
                  <a:pt x="9539" y="24"/>
                  <a:pt x="9522" y="24"/>
                </a:cubicBezTo>
                <a:cubicBezTo>
                  <a:pt x="9527" y="25"/>
                  <a:pt x="9536" y="26"/>
                  <a:pt x="9555" y="25"/>
                </a:cubicBezTo>
                <a:close/>
                <a:moveTo>
                  <a:pt x="9489" y="23"/>
                </a:moveTo>
                <a:lnTo>
                  <a:pt x="9489" y="23"/>
                </a:lnTo>
                <a:lnTo>
                  <a:pt x="9488" y="23"/>
                </a:lnTo>
                <a:cubicBezTo>
                  <a:pt x="9456" y="21"/>
                  <a:pt x="9467" y="22"/>
                  <a:pt x="9489" y="23"/>
                </a:cubicBezTo>
                <a:close/>
                <a:moveTo>
                  <a:pt x="6376" y="50"/>
                </a:moveTo>
                <a:lnTo>
                  <a:pt x="6376" y="50"/>
                </a:lnTo>
                <a:cubicBezTo>
                  <a:pt x="6365" y="52"/>
                  <a:pt x="6349" y="51"/>
                  <a:pt x="6330" y="49"/>
                </a:cubicBezTo>
                <a:cubicBezTo>
                  <a:pt x="6344" y="49"/>
                  <a:pt x="6359" y="49"/>
                  <a:pt x="6376" y="50"/>
                </a:cubicBezTo>
                <a:close/>
                <a:moveTo>
                  <a:pt x="5258" y="60"/>
                </a:moveTo>
                <a:lnTo>
                  <a:pt x="5258" y="60"/>
                </a:lnTo>
                <a:cubicBezTo>
                  <a:pt x="5244" y="61"/>
                  <a:pt x="5216" y="64"/>
                  <a:pt x="5205" y="61"/>
                </a:cubicBezTo>
                <a:cubicBezTo>
                  <a:pt x="5222" y="55"/>
                  <a:pt x="5234" y="58"/>
                  <a:pt x="5258" y="60"/>
                </a:cubicBezTo>
                <a:close/>
                <a:moveTo>
                  <a:pt x="4523" y="61"/>
                </a:moveTo>
                <a:lnTo>
                  <a:pt x="4523" y="61"/>
                </a:lnTo>
                <a:lnTo>
                  <a:pt x="4572" y="65"/>
                </a:lnTo>
                <a:cubicBezTo>
                  <a:pt x="4513" y="71"/>
                  <a:pt x="4470" y="69"/>
                  <a:pt x="4516" y="75"/>
                </a:cubicBezTo>
                <a:cubicBezTo>
                  <a:pt x="4523" y="61"/>
                  <a:pt x="4707" y="74"/>
                  <a:pt x="4714" y="60"/>
                </a:cubicBezTo>
                <a:lnTo>
                  <a:pt x="4747" y="63"/>
                </a:lnTo>
                <a:cubicBezTo>
                  <a:pt x="4737" y="63"/>
                  <a:pt x="4736" y="64"/>
                  <a:pt x="4727" y="64"/>
                </a:cubicBezTo>
                <a:cubicBezTo>
                  <a:pt x="4790" y="70"/>
                  <a:pt x="4774" y="54"/>
                  <a:pt x="4855" y="56"/>
                </a:cubicBezTo>
                <a:cubicBezTo>
                  <a:pt x="4883" y="57"/>
                  <a:pt x="4903" y="59"/>
                  <a:pt x="4884" y="61"/>
                </a:cubicBezTo>
                <a:lnTo>
                  <a:pt x="4947" y="57"/>
                </a:lnTo>
                <a:cubicBezTo>
                  <a:pt x="4965" y="58"/>
                  <a:pt x="4961" y="60"/>
                  <a:pt x="4942" y="60"/>
                </a:cubicBezTo>
                <a:lnTo>
                  <a:pt x="5039" y="59"/>
                </a:lnTo>
                <a:lnTo>
                  <a:pt x="5038" y="59"/>
                </a:lnTo>
                <a:cubicBezTo>
                  <a:pt x="5052" y="57"/>
                  <a:pt x="5083" y="54"/>
                  <a:pt x="5098" y="52"/>
                </a:cubicBezTo>
                <a:cubicBezTo>
                  <a:pt x="5122" y="54"/>
                  <a:pt x="5086" y="54"/>
                  <a:pt x="5092" y="56"/>
                </a:cubicBezTo>
                <a:lnTo>
                  <a:pt x="5145" y="52"/>
                </a:lnTo>
                <a:cubicBezTo>
                  <a:pt x="5167" y="56"/>
                  <a:pt x="5123" y="59"/>
                  <a:pt x="5086" y="59"/>
                </a:cubicBezTo>
                <a:cubicBezTo>
                  <a:pt x="5136" y="73"/>
                  <a:pt x="5130" y="55"/>
                  <a:pt x="5238" y="64"/>
                </a:cubicBezTo>
                <a:lnTo>
                  <a:pt x="5187" y="65"/>
                </a:lnTo>
                <a:cubicBezTo>
                  <a:pt x="5220" y="73"/>
                  <a:pt x="5259" y="70"/>
                  <a:pt x="5316" y="75"/>
                </a:cubicBezTo>
                <a:cubicBezTo>
                  <a:pt x="5302" y="73"/>
                  <a:pt x="5202" y="63"/>
                  <a:pt x="5260" y="60"/>
                </a:cubicBezTo>
                <a:cubicBezTo>
                  <a:pt x="5276" y="61"/>
                  <a:pt x="5298" y="61"/>
                  <a:pt x="5329" y="59"/>
                </a:cubicBezTo>
                <a:cubicBezTo>
                  <a:pt x="5329" y="63"/>
                  <a:pt x="5359" y="62"/>
                  <a:pt x="5398" y="62"/>
                </a:cubicBezTo>
                <a:lnTo>
                  <a:pt x="5395" y="69"/>
                </a:lnTo>
                <a:cubicBezTo>
                  <a:pt x="5436" y="67"/>
                  <a:pt x="5433" y="64"/>
                  <a:pt x="5457" y="61"/>
                </a:cubicBezTo>
                <a:cubicBezTo>
                  <a:pt x="5503" y="61"/>
                  <a:pt x="5513" y="66"/>
                  <a:pt x="5523" y="71"/>
                </a:cubicBezTo>
                <a:cubicBezTo>
                  <a:pt x="5597" y="72"/>
                  <a:pt x="5473" y="63"/>
                  <a:pt x="5560" y="62"/>
                </a:cubicBezTo>
                <a:cubicBezTo>
                  <a:pt x="5621" y="64"/>
                  <a:pt x="5664" y="62"/>
                  <a:pt x="5737" y="58"/>
                </a:cubicBezTo>
                <a:cubicBezTo>
                  <a:pt x="5780" y="60"/>
                  <a:pt x="5730" y="62"/>
                  <a:pt x="5745" y="64"/>
                </a:cubicBezTo>
                <a:lnTo>
                  <a:pt x="5783" y="59"/>
                </a:lnTo>
                <a:cubicBezTo>
                  <a:pt x="5792" y="59"/>
                  <a:pt x="5789" y="60"/>
                  <a:pt x="5788" y="61"/>
                </a:cubicBezTo>
                <a:cubicBezTo>
                  <a:pt x="5820" y="59"/>
                  <a:pt x="5790" y="55"/>
                  <a:pt x="5841" y="53"/>
                </a:cubicBezTo>
                <a:cubicBezTo>
                  <a:pt x="5854" y="46"/>
                  <a:pt x="5944" y="64"/>
                  <a:pt x="6006" y="56"/>
                </a:cubicBezTo>
                <a:cubicBezTo>
                  <a:pt x="6021" y="58"/>
                  <a:pt x="5999" y="60"/>
                  <a:pt x="6003" y="62"/>
                </a:cubicBezTo>
                <a:cubicBezTo>
                  <a:pt x="6089" y="57"/>
                  <a:pt x="6077" y="59"/>
                  <a:pt x="6147" y="52"/>
                </a:cubicBezTo>
                <a:lnTo>
                  <a:pt x="6206" y="56"/>
                </a:lnTo>
                <a:cubicBezTo>
                  <a:pt x="6163" y="51"/>
                  <a:pt x="6219" y="45"/>
                  <a:pt x="6268" y="41"/>
                </a:cubicBezTo>
                <a:cubicBezTo>
                  <a:pt x="6252" y="38"/>
                  <a:pt x="6239" y="36"/>
                  <a:pt x="6230" y="35"/>
                </a:cubicBezTo>
                <a:lnTo>
                  <a:pt x="6308" y="32"/>
                </a:lnTo>
                <a:cubicBezTo>
                  <a:pt x="6318" y="33"/>
                  <a:pt x="6310" y="35"/>
                  <a:pt x="6297" y="38"/>
                </a:cubicBezTo>
                <a:lnTo>
                  <a:pt x="6311" y="36"/>
                </a:lnTo>
                <a:cubicBezTo>
                  <a:pt x="6339" y="39"/>
                  <a:pt x="6325" y="43"/>
                  <a:pt x="6305" y="46"/>
                </a:cubicBezTo>
                <a:lnTo>
                  <a:pt x="6277" y="42"/>
                </a:lnTo>
                <a:cubicBezTo>
                  <a:pt x="6257" y="46"/>
                  <a:pt x="6239" y="50"/>
                  <a:pt x="6243" y="54"/>
                </a:cubicBezTo>
                <a:cubicBezTo>
                  <a:pt x="6248" y="53"/>
                  <a:pt x="6258" y="53"/>
                  <a:pt x="6269" y="52"/>
                </a:cubicBezTo>
                <a:cubicBezTo>
                  <a:pt x="6264" y="53"/>
                  <a:pt x="6261" y="54"/>
                  <a:pt x="6263" y="55"/>
                </a:cubicBezTo>
                <a:cubicBezTo>
                  <a:pt x="6266" y="56"/>
                  <a:pt x="6274" y="54"/>
                  <a:pt x="6287" y="53"/>
                </a:cubicBezTo>
                <a:lnTo>
                  <a:pt x="6304" y="60"/>
                </a:lnTo>
                <a:lnTo>
                  <a:pt x="6309" y="57"/>
                </a:lnTo>
                <a:lnTo>
                  <a:pt x="6411" y="62"/>
                </a:lnTo>
                <a:cubicBezTo>
                  <a:pt x="6485" y="55"/>
                  <a:pt x="6548" y="44"/>
                  <a:pt x="6665" y="41"/>
                </a:cubicBezTo>
                <a:cubicBezTo>
                  <a:pt x="6636" y="47"/>
                  <a:pt x="6659" y="50"/>
                  <a:pt x="6657" y="56"/>
                </a:cubicBezTo>
                <a:cubicBezTo>
                  <a:pt x="6625" y="50"/>
                  <a:pt x="6567" y="59"/>
                  <a:pt x="6507" y="58"/>
                </a:cubicBezTo>
                <a:cubicBezTo>
                  <a:pt x="6538" y="58"/>
                  <a:pt x="6531" y="61"/>
                  <a:pt x="6523" y="62"/>
                </a:cubicBezTo>
                <a:lnTo>
                  <a:pt x="6631" y="57"/>
                </a:lnTo>
                <a:cubicBezTo>
                  <a:pt x="6628" y="62"/>
                  <a:pt x="6654" y="60"/>
                  <a:pt x="6682" y="63"/>
                </a:cubicBezTo>
                <a:cubicBezTo>
                  <a:pt x="6660" y="52"/>
                  <a:pt x="6762" y="56"/>
                  <a:pt x="6806" y="53"/>
                </a:cubicBezTo>
                <a:cubicBezTo>
                  <a:pt x="6808" y="56"/>
                  <a:pt x="6798" y="60"/>
                  <a:pt x="6744" y="59"/>
                </a:cubicBezTo>
                <a:cubicBezTo>
                  <a:pt x="6803" y="67"/>
                  <a:pt x="6821" y="47"/>
                  <a:pt x="6879" y="54"/>
                </a:cubicBezTo>
                <a:cubicBezTo>
                  <a:pt x="6865" y="54"/>
                  <a:pt x="6858" y="53"/>
                  <a:pt x="6853" y="55"/>
                </a:cubicBezTo>
                <a:cubicBezTo>
                  <a:pt x="6884" y="52"/>
                  <a:pt x="6958" y="55"/>
                  <a:pt x="6941" y="58"/>
                </a:cubicBezTo>
                <a:lnTo>
                  <a:pt x="6928" y="58"/>
                </a:lnTo>
                <a:cubicBezTo>
                  <a:pt x="7014" y="59"/>
                  <a:pt x="7191" y="58"/>
                  <a:pt x="7204" y="50"/>
                </a:cubicBezTo>
                <a:cubicBezTo>
                  <a:pt x="7205" y="51"/>
                  <a:pt x="7193" y="60"/>
                  <a:pt x="7188" y="62"/>
                </a:cubicBezTo>
                <a:lnTo>
                  <a:pt x="7342" y="33"/>
                </a:lnTo>
                <a:cubicBezTo>
                  <a:pt x="7329" y="41"/>
                  <a:pt x="7381" y="58"/>
                  <a:pt x="7309" y="62"/>
                </a:cubicBezTo>
                <a:cubicBezTo>
                  <a:pt x="7330" y="63"/>
                  <a:pt x="7355" y="65"/>
                  <a:pt x="7399" y="62"/>
                </a:cubicBezTo>
                <a:cubicBezTo>
                  <a:pt x="7385" y="61"/>
                  <a:pt x="7364" y="51"/>
                  <a:pt x="7383" y="51"/>
                </a:cubicBezTo>
                <a:cubicBezTo>
                  <a:pt x="7436" y="59"/>
                  <a:pt x="7420" y="55"/>
                  <a:pt x="7485" y="62"/>
                </a:cubicBezTo>
                <a:cubicBezTo>
                  <a:pt x="7463" y="61"/>
                  <a:pt x="7487" y="49"/>
                  <a:pt x="7520" y="50"/>
                </a:cubicBezTo>
                <a:cubicBezTo>
                  <a:pt x="7515" y="51"/>
                  <a:pt x="7523" y="61"/>
                  <a:pt x="7511" y="62"/>
                </a:cubicBezTo>
                <a:lnTo>
                  <a:pt x="7594" y="51"/>
                </a:lnTo>
                <a:cubicBezTo>
                  <a:pt x="7573" y="53"/>
                  <a:pt x="7590" y="61"/>
                  <a:pt x="7609" y="64"/>
                </a:cubicBezTo>
                <a:cubicBezTo>
                  <a:pt x="7600" y="62"/>
                  <a:pt x="7680" y="64"/>
                  <a:pt x="7702" y="63"/>
                </a:cubicBezTo>
                <a:lnTo>
                  <a:pt x="7667" y="61"/>
                </a:lnTo>
                <a:cubicBezTo>
                  <a:pt x="7761" y="63"/>
                  <a:pt x="7760" y="45"/>
                  <a:pt x="7853" y="46"/>
                </a:cubicBezTo>
                <a:cubicBezTo>
                  <a:pt x="7842" y="48"/>
                  <a:pt x="7825" y="60"/>
                  <a:pt x="7872" y="62"/>
                </a:cubicBezTo>
                <a:cubicBezTo>
                  <a:pt x="7894" y="56"/>
                  <a:pt x="7968" y="34"/>
                  <a:pt x="8050" y="29"/>
                </a:cubicBezTo>
                <a:lnTo>
                  <a:pt x="8066" y="33"/>
                </a:lnTo>
                <a:lnTo>
                  <a:pt x="8129" y="29"/>
                </a:lnTo>
                <a:cubicBezTo>
                  <a:pt x="8090" y="38"/>
                  <a:pt x="7980" y="56"/>
                  <a:pt x="7919" y="63"/>
                </a:cubicBezTo>
                <a:cubicBezTo>
                  <a:pt x="7954" y="66"/>
                  <a:pt x="7929" y="67"/>
                  <a:pt x="7982" y="67"/>
                </a:cubicBezTo>
                <a:cubicBezTo>
                  <a:pt x="8000" y="70"/>
                  <a:pt x="7953" y="72"/>
                  <a:pt x="7938" y="72"/>
                </a:cubicBezTo>
                <a:lnTo>
                  <a:pt x="8060" y="74"/>
                </a:lnTo>
                <a:cubicBezTo>
                  <a:pt x="8054" y="67"/>
                  <a:pt x="8153" y="67"/>
                  <a:pt x="8149" y="62"/>
                </a:cubicBezTo>
                <a:lnTo>
                  <a:pt x="8016" y="68"/>
                </a:lnTo>
                <a:cubicBezTo>
                  <a:pt x="8011" y="62"/>
                  <a:pt x="8093" y="49"/>
                  <a:pt x="8179" y="51"/>
                </a:cubicBezTo>
                <a:cubicBezTo>
                  <a:pt x="8201" y="53"/>
                  <a:pt x="8163" y="63"/>
                  <a:pt x="8165" y="65"/>
                </a:cubicBezTo>
                <a:cubicBezTo>
                  <a:pt x="8176" y="63"/>
                  <a:pt x="8247" y="61"/>
                  <a:pt x="8255" y="62"/>
                </a:cubicBezTo>
                <a:lnTo>
                  <a:pt x="8218" y="66"/>
                </a:lnTo>
                <a:cubicBezTo>
                  <a:pt x="8266" y="69"/>
                  <a:pt x="8297" y="57"/>
                  <a:pt x="8355" y="64"/>
                </a:cubicBezTo>
                <a:cubicBezTo>
                  <a:pt x="8375" y="64"/>
                  <a:pt x="8414" y="73"/>
                  <a:pt x="8418" y="69"/>
                </a:cubicBezTo>
                <a:cubicBezTo>
                  <a:pt x="8385" y="61"/>
                  <a:pt x="8379" y="37"/>
                  <a:pt x="8401" y="31"/>
                </a:cubicBezTo>
                <a:cubicBezTo>
                  <a:pt x="8408" y="31"/>
                  <a:pt x="8505" y="38"/>
                  <a:pt x="8528" y="42"/>
                </a:cubicBezTo>
                <a:cubicBezTo>
                  <a:pt x="8561" y="48"/>
                  <a:pt x="8479" y="57"/>
                  <a:pt x="8507" y="62"/>
                </a:cubicBezTo>
                <a:cubicBezTo>
                  <a:pt x="8508" y="60"/>
                  <a:pt x="8526" y="58"/>
                  <a:pt x="8534" y="57"/>
                </a:cubicBezTo>
                <a:cubicBezTo>
                  <a:pt x="8555" y="59"/>
                  <a:pt x="8525" y="63"/>
                  <a:pt x="8571" y="62"/>
                </a:cubicBezTo>
                <a:cubicBezTo>
                  <a:pt x="8578" y="55"/>
                  <a:pt x="8664" y="63"/>
                  <a:pt x="8592" y="56"/>
                </a:cubicBezTo>
                <a:cubicBezTo>
                  <a:pt x="8637" y="55"/>
                  <a:pt x="8640" y="58"/>
                  <a:pt x="8692" y="58"/>
                </a:cubicBezTo>
                <a:cubicBezTo>
                  <a:pt x="8675" y="53"/>
                  <a:pt x="8739" y="43"/>
                  <a:pt x="8784" y="41"/>
                </a:cubicBezTo>
                <a:cubicBezTo>
                  <a:pt x="8781" y="42"/>
                  <a:pt x="8791" y="45"/>
                  <a:pt x="8796" y="46"/>
                </a:cubicBezTo>
                <a:cubicBezTo>
                  <a:pt x="8888" y="47"/>
                  <a:pt x="8937" y="50"/>
                  <a:pt x="9022" y="50"/>
                </a:cubicBezTo>
                <a:cubicBezTo>
                  <a:pt x="9030" y="52"/>
                  <a:pt x="9071" y="54"/>
                  <a:pt x="9054" y="57"/>
                </a:cubicBezTo>
                <a:cubicBezTo>
                  <a:pt x="9066" y="56"/>
                  <a:pt x="9077" y="53"/>
                  <a:pt x="9103" y="53"/>
                </a:cubicBezTo>
                <a:cubicBezTo>
                  <a:pt x="9154" y="59"/>
                  <a:pt x="9045" y="54"/>
                  <a:pt x="9084" y="61"/>
                </a:cubicBezTo>
                <a:cubicBezTo>
                  <a:pt x="9087" y="57"/>
                  <a:pt x="9152" y="56"/>
                  <a:pt x="9189" y="53"/>
                </a:cubicBezTo>
                <a:cubicBezTo>
                  <a:pt x="9178" y="47"/>
                  <a:pt x="9103" y="52"/>
                  <a:pt x="9065" y="54"/>
                </a:cubicBezTo>
                <a:cubicBezTo>
                  <a:pt x="9065" y="46"/>
                  <a:pt x="9130" y="37"/>
                  <a:pt x="9219" y="33"/>
                </a:cubicBezTo>
                <a:cubicBezTo>
                  <a:pt x="9290" y="31"/>
                  <a:pt x="9250" y="39"/>
                  <a:pt x="9262" y="38"/>
                </a:cubicBezTo>
                <a:cubicBezTo>
                  <a:pt x="9395" y="39"/>
                  <a:pt x="9376" y="23"/>
                  <a:pt x="9486" y="29"/>
                </a:cubicBezTo>
                <a:cubicBezTo>
                  <a:pt x="9530" y="35"/>
                  <a:pt x="9488" y="40"/>
                  <a:pt x="9498" y="44"/>
                </a:cubicBezTo>
                <a:cubicBezTo>
                  <a:pt x="9440" y="46"/>
                  <a:pt x="9409" y="40"/>
                  <a:pt x="9370" y="40"/>
                </a:cubicBezTo>
                <a:lnTo>
                  <a:pt x="9418" y="43"/>
                </a:lnTo>
                <a:cubicBezTo>
                  <a:pt x="9400" y="45"/>
                  <a:pt x="9361" y="46"/>
                  <a:pt x="9340" y="45"/>
                </a:cubicBezTo>
                <a:cubicBezTo>
                  <a:pt x="9377" y="50"/>
                  <a:pt x="9565" y="46"/>
                  <a:pt x="9668" y="51"/>
                </a:cubicBezTo>
                <a:cubicBezTo>
                  <a:pt x="9686" y="49"/>
                  <a:pt x="9718" y="47"/>
                  <a:pt x="9703" y="45"/>
                </a:cubicBezTo>
                <a:lnTo>
                  <a:pt x="9670" y="45"/>
                </a:lnTo>
                <a:cubicBezTo>
                  <a:pt x="9640" y="41"/>
                  <a:pt x="9732" y="39"/>
                  <a:pt x="9690" y="37"/>
                </a:cubicBezTo>
                <a:cubicBezTo>
                  <a:pt x="9734" y="34"/>
                  <a:pt x="9783" y="29"/>
                  <a:pt x="9844" y="32"/>
                </a:cubicBezTo>
                <a:lnTo>
                  <a:pt x="9856" y="38"/>
                </a:lnTo>
                <a:cubicBezTo>
                  <a:pt x="9854" y="36"/>
                  <a:pt x="9816" y="35"/>
                  <a:pt x="9798" y="36"/>
                </a:cubicBezTo>
                <a:cubicBezTo>
                  <a:pt x="9824" y="34"/>
                  <a:pt x="9892" y="45"/>
                  <a:pt x="9920" y="37"/>
                </a:cubicBezTo>
                <a:lnTo>
                  <a:pt x="9877" y="32"/>
                </a:lnTo>
                <a:cubicBezTo>
                  <a:pt x="9921" y="29"/>
                  <a:pt x="9975" y="23"/>
                  <a:pt x="10030" y="25"/>
                </a:cubicBezTo>
                <a:cubicBezTo>
                  <a:pt x="10005" y="19"/>
                  <a:pt x="10017" y="26"/>
                  <a:pt x="9979" y="18"/>
                </a:cubicBezTo>
                <a:cubicBezTo>
                  <a:pt x="10012" y="27"/>
                  <a:pt x="9839" y="18"/>
                  <a:pt x="9893" y="27"/>
                </a:cubicBezTo>
                <a:cubicBezTo>
                  <a:pt x="9854" y="19"/>
                  <a:pt x="9825" y="24"/>
                  <a:pt x="9773" y="16"/>
                </a:cubicBezTo>
                <a:cubicBezTo>
                  <a:pt x="9774" y="18"/>
                  <a:pt x="9791" y="20"/>
                  <a:pt x="9746" y="19"/>
                </a:cubicBezTo>
                <a:cubicBezTo>
                  <a:pt x="9743" y="20"/>
                  <a:pt x="9739" y="21"/>
                  <a:pt x="9735" y="21"/>
                </a:cubicBezTo>
                <a:lnTo>
                  <a:pt x="9732" y="21"/>
                </a:lnTo>
                <a:lnTo>
                  <a:pt x="9735" y="21"/>
                </a:lnTo>
                <a:cubicBezTo>
                  <a:pt x="9733" y="21"/>
                  <a:pt x="9733" y="22"/>
                  <a:pt x="9736" y="21"/>
                </a:cubicBezTo>
                <a:cubicBezTo>
                  <a:pt x="9747" y="22"/>
                  <a:pt x="9756" y="23"/>
                  <a:pt x="9759" y="24"/>
                </a:cubicBezTo>
                <a:cubicBezTo>
                  <a:pt x="9736" y="29"/>
                  <a:pt x="9664" y="29"/>
                  <a:pt x="9639" y="31"/>
                </a:cubicBezTo>
                <a:cubicBezTo>
                  <a:pt x="9612" y="30"/>
                  <a:pt x="9651" y="29"/>
                  <a:pt x="9636" y="27"/>
                </a:cubicBezTo>
                <a:lnTo>
                  <a:pt x="9599" y="30"/>
                </a:lnTo>
                <a:cubicBezTo>
                  <a:pt x="9596" y="26"/>
                  <a:pt x="9527" y="23"/>
                  <a:pt x="9591" y="20"/>
                </a:cubicBezTo>
                <a:lnTo>
                  <a:pt x="9534" y="20"/>
                </a:lnTo>
                <a:cubicBezTo>
                  <a:pt x="9500" y="17"/>
                  <a:pt x="9453" y="16"/>
                  <a:pt x="9425" y="18"/>
                </a:cubicBezTo>
                <a:cubicBezTo>
                  <a:pt x="9398" y="17"/>
                  <a:pt x="9356" y="23"/>
                  <a:pt x="9380" y="19"/>
                </a:cubicBezTo>
                <a:lnTo>
                  <a:pt x="9290" y="22"/>
                </a:lnTo>
                <a:lnTo>
                  <a:pt x="9289" y="21"/>
                </a:lnTo>
                <a:cubicBezTo>
                  <a:pt x="9200" y="20"/>
                  <a:pt x="9106" y="28"/>
                  <a:pt x="9004" y="20"/>
                </a:cubicBezTo>
                <a:cubicBezTo>
                  <a:pt x="8974" y="21"/>
                  <a:pt x="8944" y="22"/>
                  <a:pt x="8893" y="21"/>
                </a:cubicBezTo>
                <a:lnTo>
                  <a:pt x="8884" y="17"/>
                </a:lnTo>
                <a:cubicBezTo>
                  <a:pt x="8845" y="18"/>
                  <a:pt x="8768" y="13"/>
                  <a:pt x="8752" y="17"/>
                </a:cubicBezTo>
                <a:cubicBezTo>
                  <a:pt x="8710" y="7"/>
                  <a:pt x="8565" y="14"/>
                  <a:pt x="8498" y="12"/>
                </a:cubicBezTo>
                <a:lnTo>
                  <a:pt x="8495" y="17"/>
                </a:lnTo>
                <a:cubicBezTo>
                  <a:pt x="8449" y="17"/>
                  <a:pt x="8404" y="18"/>
                  <a:pt x="8346" y="20"/>
                </a:cubicBezTo>
                <a:lnTo>
                  <a:pt x="8350" y="25"/>
                </a:lnTo>
                <a:cubicBezTo>
                  <a:pt x="8300" y="28"/>
                  <a:pt x="8222" y="21"/>
                  <a:pt x="8143" y="22"/>
                </a:cubicBezTo>
                <a:cubicBezTo>
                  <a:pt x="8149" y="20"/>
                  <a:pt x="8169" y="20"/>
                  <a:pt x="8183" y="21"/>
                </a:cubicBezTo>
                <a:cubicBezTo>
                  <a:pt x="8089" y="11"/>
                  <a:pt x="7984" y="28"/>
                  <a:pt x="7899" y="21"/>
                </a:cubicBezTo>
                <a:cubicBezTo>
                  <a:pt x="7878" y="22"/>
                  <a:pt x="7862" y="22"/>
                  <a:pt x="7848" y="21"/>
                </a:cubicBezTo>
                <a:cubicBezTo>
                  <a:pt x="7850" y="21"/>
                  <a:pt x="7851" y="21"/>
                  <a:pt x="7853" y="20"/>
                </a:cubicBezTo>
                <a:lnTo>
                  <a:pt x="7844" y="20"/>
                </a:lnTo>
                <a:lnTo>
                  <a:pt x="7815" y="18"/>
                </a:lnTo>
                <a:cubicBezTo>
                  <a:pt x="7823" y="19"/>
                  <a:pt x="7832" y="20"/>
                  <a:pt x="7839" y="20"/>
                </a:cubicBezTo>
                <a:cubicBezTo>
                  <a:pt x="7823" y="20"/>
                  <a:pt x="7798" y="21"/>
                  <a:pt x="7774" y="22"/>
                </a:cubicBezTo>
                <a:lnTo>
                  <a:pt x="7763" y="17"/>
                </a:lnTo>
                <a:lnTo>
                  <a:pt x="7758" y="17"/>
                </a:lnTo>
                <a:cubicBezTo>
                  <a:pt x="7734" y="15"/>
                  <a:pt x="7739" y="19"/>
                  <a:pt x="7751" y="23"/>
                </a:cubicBezTo>
                <a:cubicBezTo>
                  <a:pt x="7739" y="24"/>
                  <a:pt x="7728" y="25"/>
                  <a:pt x="7719" y="26"/>
                </a:cubicBezTo>
                <a:cubicBezTo>
                  <a:pt x="7700" y="18"/>
                  <a:pt x="7655" y="29"/>
                  <a:pt x="7629" y="20"/>
                </a:cubicBezTo>
                <a:cubicBezTo>
                  <a:pt x="7612" y="24"/>
                  <a:pt x="7506" y="23"/>
                  <a:pt x="7493" y="32"/>
                </a:cubicBezTo>
                <a:cubicBezTo>
                  <a:pt x="7492" y="30"/>
                  <a:pt x="7485" y="30"/>
                  <a:pt x="7498" y="30"/>
                </a:cubicBezTo>
                <a:cubicBezTo>
                  <a:pt x="7471" y="29"/>
                  <a:pt x="7444" y="28"/>
                  <a:pt x="7420" y="30"/>
                </a:cubicBezTo>
                <a:lnTo>
                  <a:pt x="7408" y="24"/>
                </a:lnTo>
                <a:lnTo>
                  <a:pt x="7349" y="32"/>
                </a:lnTo>
                <a:cubicBezTo>
                  <a:pt x="7313" y="28"/>
                  <a:pt x="7298" y="26"/>
                  <a:pt x="7334" y="21"/>
                </a:cubicBezTo>
                <a:cubicBezTo>
                  <a:pt x="7247" y="28"/>
                  <a:pt x="7263" y="24"/>
                  <a:pt x="7190" y="31"/>
                </a:cubicBezTo>
                <a:lnTo>
                  <a:pt x="7194" y="27"/>
                </a:lnTo>
                <a:cubicBezTo>
                  <a:pt x="7167" y="27"/>
                  <a:pt x="7125" y="32"/>
                  <a:pt x="7109" y="29"/>
                </a:cubicBezTo>
                <a:cubicBezTo>
                  <a:pt x="7051" y="21"/>
                  <a:pt x="6819" y="27"/>
                  <a:pt x="6668" y="20"/>
                </a:cubicBezTo>
                <a:cubicBezTo>
                  <a:pt x="6697" y="32"/>
                  <a:pt x="6598" y="14"/>
                  <a:pt x="6592" y="24"/>
                </a:cubicBezTo>
                <a:cubicBezTo>
                  <a:pt x="6583" y="21"/>
                  <a:pt x="6562" y="19"/>
                  <a:pt x="6586" y="17"/>
                </a:cubicBezTo>
                <a:cubicBezTo>
                  <a:pt x="6509" y="19"/>
                  <a:pt x="6471" y="12"/>
                  <a:pt x="6418" y="20"/>
                </a:cubicBezTo>
                <a:cubicBezTo>
                  <a:pt x="6409" y="17"/>
                  <a:pt x="6434" y="16"/>
                  <a:pt x="6426" y="14"/>
                </a:cubicBezTo>
                <a:cubicBezTo>
                  <a:pt x="6420" y="14"/>
                  <a:pt x="6402" y="16"/>
                  <a:pt x="6394" y="15"/>
                </a:cubicBezTo>
                <a:cubicBezTo>
                  <a:pt x="6386" y="13"/>
                  <a:pt x="6405" y="12"/>
                  <a:pt x="6417" y="11"/>
                </a:cubicBezTo>
                <a:cubicBezTo>
                  <a:pt x="6339" y="11"/>
                  <a:pt x="6331" y="20"/>
                  <a:pt x="6325" y="28"/>
                </a:cubicBezTo>
                <a:cubicBezTo>
                  <a:pt x="6285" y="24"/>
                  <a:pt x="6265" y="25"/>
                  <a:pt x="6236" y="30"/>
                </a:cubicBezTo>
                <a:cubicBezTo>
                  <a:pt x="6223" y="27"/>
                  <a:pt x="6199" y="24"/>
                  <a:pt x="6248" y="24"/>
                </a:cubicBezTo>
                <a:cubicBezTo>
                  <a:pt x="6221" y="23"/>
                  <a:pt x="6080" y="19"/>
                  <a:pt x="6078" y="26"/>
                </a:cubicBezTo>
                <a:cubicBezTo>
                  <a:pt x="6069" y="24"/>
                  <a:pt x="6039" y="25"/>
                  <a:pt x="6032" y="26"/>
                </a:cubicBezTo>
                <a:cubicBezTo>
                  <a:pt x="5970" y="25"/>
                  <a:pt x="5965" y="25"/>
                  <a:pt x="5904" y="25"/>
                </a:cubicBezTo>
                <a:lnTo>
                  <a:pt x="5921" y="26"/>
                </a:lnTo>
                <a:cubicBezTo>
                  <a:pt x="5897" y="34"/>
                  <a:pt x="5871" y="28"/>
                  <a:pt x="5822" y="29"/>
                </a:cubicBezTo>
                <a:lnTo>
                  <a:pt x="5823" y="28"/>
                </a:lnTo>
                <a:cubicBezTo>
                  <a:pt x="5711" y="22"/>
                  <a:pt x="5775" y="31"/>
                  <a:pt x="5665" y="24"/>
                </a:cubicBezTo>
                <a:lnTo>
                  <a:pt x="5671" y="29"/>
                </a:lnTo>
                <a:cubicBezTo>
                  <a:pt x="5660" y="39"/>
                  <a:pt x="5573" y="22"/>
                  <a:pt x="5509" y="26"/>
                </a:cubicBezTo>
                <a:lnTo>
                  <a:pt x="5532" y="29"/>
                </a:lnTo>
                <a:cubicBezTo>
                  <a:pt x="5497" y="33"/>
                  <a:pt x="5434" y="15"/>
                  <a:pt x="5399" y="13"/>
                </a:cubicBezTo>
                <a:cubicBezTo>
                  <a:pt x="5391" y="12"/>
                  <a:pt x="5411" y="12"/>
                  <a:pt x="5422" y="11"/>
                </a:cubicBezTo>
                <a:cubicBezTo>
                  <a:pt x="5330" y="6"/>
                  <a:pt x="5410" y="17"/>
                  <a:pt x="5341" y="19"/>
                </a:cubicBezTo>
                <a:cubicBezTo>
                  <a:pt x="5328" y="15"/>
                  <a:pt x="5357" y="10"/>
                  <a:pt x="5311" y="9"/>
                </a:cubicBezTo>
                <a:cubicBezTo>
                  <a:pt x="5288" y="7"/>
                  <a:pt x="5177" y="20"/>
                  <a:pt x="5114" y="13"/>
                </a:cubicBezTo>
                <a:cubicBezTo>
                  <a:pt x="5128" y="16"/>
                  <a:pt x="5142" y="19"/>
                  <a:pt x="5110" y="21"/>
                </a:cubicBezTo>
                <a:cubicBezTo>
                  <a:pt x="5061" y="21"/>
                  <a:pt x="4978" y="10"/>
                  <a:pt x="4934" y="19"/>
                </a:cubicBezTo>
                <a:cubicBezTo>
                  <a:pt x="4928" y="18"/>
                  <a:pt x="4925" y="17"/>
                  <a:pt x="4925" y="16"/>
                </a:cubicBezTo>
                <a:cubicBezTo>
                  <a:pt x="4888" y="19"/>
                  <a:pt x="4804" y="20"/>
                  <a:pt x="4781" y="24"/>
                </a:cubicBezTo>
                <a:cubicBezTo>
                  <a:pt x="4747" y="8"/>
                  <a:pt x="4549" y="32"/>
                  <a:pt x="4550" y="16"/>
                </a:cubicBezTo>
                <a:lnTo>
                  <a:pt x="4435" y="17"/>
                </a:lnTo>
                <a:lnTo>
                  <a:pt x="4438" y="15"/>
                </a:lnTo>
                <a:cubicBezTo>
                  <a:pt x="4365" y="14"/>
                  <a:pt x="4339" y="18"/>
                  <a:pt x="4313" y="22"/>
                </a:cubicBezTo>
                <a:cubicBezTo>
                  <a:pt x="4296" y="20"/>
                  <a:pt x="4309" y="19"/>
                  <a:pt x="4310" y="18"/>
                </a:cubicBezTo>
                <a:cubicBezTo>
                  <a:pt x="4203" y="15"/>
                  <a:pt x="4192" y="15"/>
                  <a:pt x="4102" y="23"/>
                </a:cubicBezTo>
                <a:lnTo>
                  <a:pt x="4093" y="18"/>
                </a:lnTo>
                <a:cubicBezTo>
                  <a:pt x="4068" y="21"/>
                  <a:pt x="3938" y="10"/>
                  <a:pt x="3833" y="15"/>
                </a:cubicBezTo>
                <a:cubicBezTo>
                  <a:pt x="3834" y="15"/>
                  <a:pt x="3836" y="14"/>
                  <a:pt x="3844" y="13"/>
                </a:cubicBezTo>
                <a:cubicBezTo>
                  <a:pt x="3726" y="19"/>
                  <a:pt x="3561" y="0"/>
                  <a:pt x="3518" y="17"/>
                </a:cubicBezTo>
                <a:lnTo>
                  <a:pt x="3439" y="21"/>
                </a:lnTo>
                <a:cubicBezTo>
                  <a:pt x="3540" y="23"/>
                  <a:pt x="3424" y="29"/>
                  <a:pt x="3466" y="32"/>
                </a:cubicBezTo>
                <a:cubicBezTo>
                  <a:pt x="3426" y="33"/>
                  <a:pt x="3363" y="27"/>
                  <a:pt x="3412" y="26"/>
                </a:cubicBezTo>
                <a:lnTo>
                  <a:pt x="3420" y="27"/>
                </a:lnTo>
                <a:cubicBezTo>
                  <a:pt x="3438" y="17"/>
                  <a:pt x="3294" y="23"/>
                  <a:pt x="3297" y="16"/>
                </a:cubicBezTo>
                <a:cubicBezTo>
                  <a:pt x="3098" y="17"/>
                  <a:pt x="2904" y="11"/>
                  <a:pt x="2718" y="10"/>
                </a:cubicBezTo>
                <a:lnTo>
                  <a:pt x="2740" y="18"/>
                </a:lnTo>
                <a:lnTo>
                  <a:pt x="2675" y="17"/>
                </a:lnTo>
                <a:cubicBezTo>
                  <a:pt x="2658" y="15"/>
                  <a:pt x="2652" y="11"/>
                  <a:pt x="2698" y="12"/>
                </a:cubicBezTo>
                <a:cubicBezTo>
                  <a:pt x="2674" y="8"/>
                  <a:pt x="2620" y="15"/>
                  <a:pt x="2619" y="17"/>
                </a:cubicBezTo>
                <a:cubicBezTo>
                  <a:pt x="2528" y="14"/>
                  <a:pt x="2655" y="9"/>
                  <a:pt x="2627" y="9"/>
                </a:cubicBezTo>
                <a:lnTo>
                  <a:pt x="2589" y="9"/>
                </a:lnTo>
                <a:lnTo>
                  <a:pt x="2597" y="9"/>
                </a:lnTo>
                <a:cubicBezTo>
                  <a:pt x="2567" y="12"/>
                  <a:pt x="2564" y="15"/>
                  <a:pt x="2508" y="15"/>
                </a:cubicBezTo>
                <a:cubicBezTo>
                  <a:pt x="2473" y="13"/>
                  <a:pt x="2490" y="10"/>
                  <a:pt x="2476" y="10"/>
                </a:cubicBezTo>
                <a:cubicBezTo>
                  <a:pt x="2477" y="10"/>
                  <a:pt x="2472" y="9"/>
                  <a:pt x="2455" y="10"/>
                </a:cubicBezTo>
                <a:lnTo>
                  <a:pt x="2373" y="9"/>
                </a:lnTo>
                <a:lnTo>
                  <a:pt x="2406" y="15"/>
                </a:lnTo>
                <a:cubicBezTo>
                  <a:pt x="2370" y="18"/>
                  <a:pt x="2329" y="15"/>
                  <a:pt x="2367" y="21"/>
                </a:cubicBezTo>
                <a:cubicBezTo>
                  <a:pt x="2311" y="11"/>
                  <a:pt x="2062" y="17"/>
                  <a:pt x="2028" y="14"/>
                </a:cubicBezTo>
                <a:cubicBezTo>
                  <a:pt x="1977" y="18"/>
                  <a:pt x="1927" y="18"/>
                  <a:pt x="1864" y="17"/>
                </a:cubicBezTo>
                <a:cubicBezTo>
                  <a:pt x="1880" y="19"/>
                  <a:pt x="1889" y="25"/>
                  <a:pt x="1836" y="24"/>
                </a:cubicBezTo>
                <a:cubicBezTo>
                  <a:pt x="1855" y="11"/>
                  <a:pt x="1737" y="18"/>
                  <a:pt x="1694" y="9"/>
                </a:cubicBezTo>
                <a:cubicBezTo>
                  <a:pt x="1733" y="15"/>
                  <a:pt x="1542" y="10"/>
                  <a:pt x="1603" y="19"/>
                </a:cubicBezTo>
                <a:cubicBezTo>
                  <a:pt x="1558" y="18"/>
                  <a:pt x="1600" y="14"/>
                  <a:pt x="1566" y="11"/>
                </a:cubicBezTo>
                <a:cubicBezTo>
                  <a:pt x="1460" y="16"/>
                  <a:pt x="1331" y="8"/>
                  <a:pt x="1200" y="9"/>
                </a:cubicBezTo>
                <a:cubicBezTo>
                  <a:pt x="1198" y="11"/>
                  <a:pt x="1220" y="13"/>
                  <a:pt x="1192" y="16"/>
                </a:cubicBezTo>
                <a:lnTo>
                  <a:pt x="1122" y="8"/>
                </a:lnTo>
                <a:cubicBezTo>
                  <a:pt x="1096" y="9"/>
                  <a:pt x="1098" y="17"/>
                  <a:pt x="1051" y="11"/>
                </a:cubicBezTo>
                <a:cubicBezTo>
                  <a:pt x="1058" y="13"/>
                  <a:pt x="1068" y="15"/>
                  <a:pt x="1050" y="15"/>
                </a:cubicBezTo>
                <a:cubicBezTo>
                  <a:pt x="792" y="7"/>
                  <a:pt x="524" y="22"/>
                  <a:pt x="262" y="7"/>
                </a:cubicBezTo>
                <a:cubicBezTo>
                  <a:pt x="297" y="9"/>
                  <a:pt x="274" y="10"/>
                  <a:pt x="247" y="10"/>
                </a:cubicBezTo>
                <a:cubicBezTo>
                  <a:pt x="264" y="11"/>
                  <a:pt x="246" y="14"/>
                  <a:pt x="250" y="17"/>
                </a:cubicBezTo>
                <a:lnTo>
                  <a:pt x="140" y="10"/>
                </a:lnTo>
                <a:cubicBezTo>
                  <a:pt x="120" y="17"/>
                  <a:pt x="23" y="10"/>
                  <a:pt x="11" y="17"/>
                </a:cubicBezTo>
                <a:lnTo>
                  <a:pt x="46" y="15"/>
                </a:lnTo>
                <a:cubicBezTo>
                  <a:pt x="0" y="23"/>
                  <a:pt x="111" y="32"/>
                  <a:pt x="104" y="42"/>
                </a:cubicBezTo>
                <a:cubicBezTo>
                  <a:pt x="156" y="33"/>
                  <a:pt x="240" y="55"/>
                  <a:pt x="325" y="43"/>
                </a:cubicBezTo>
                <a:cubicBezTo>
                  <a:pt x="344" y="45"/>
                  <a:pt x="309" y="46"/>
                  <a:pt x="319" y="48"/>
                </a:cubicBezTo>
                <a:cubicBezTo>
                  <a:pt x="340" y="44"/>
                  <a:pt x="366" y="43"/>
                  <a:pt x="414" y="45"/>
                </a:cubicBezTo>
                <a:lnTo>
                  <a:pt x="409" y="46"/>
                </a:lnTo>
                <a:cubicBezTo>
                  <a:pt x="544" y="45"/>
                  <a:pt x="602" y="49"/>
                  <a:pt x="754" y="52"/>
                </a:cubicBezTo>
                <a:lnTo>
                  <a:pt x="742" y="47"/>
                </a:lnTo>
                <a:cubicBezTo>
                  <a:pt x="775" y="48"/>
                  <a:pt x="782" y="49"/>
                  <a:pt x="797" y="50"/>
                </a:cubicBezTo>
                <a:cubicBezTo>
                  <a:pt x="835" y="43"/>
                  <a:pt x="706" y="50"/>
                  <a:pt x="740" y="42"/>
                </a:cubicBezTo>
                <a:cubicBezTo>
                  <a:pt x="783" y="52"/>
                  <a:pt x="970" y="42"/>
                  <a:pt x="999" y="53"/>
                </a:cubicBezTo>
                <a:cubicBezTo>
                  <a:pt x="1049" y="54"/>
                  <a:pt x="984" y="48"/>
                  <a:pt x="1034" y="48"/>
                </a:cubicBezTo>
                <a:lnTo>
                  <a:pt x="1048" y="51"/>
                </a:lnTo>
                <a:lnTo>
                  <a:pt x="1060" y="47"/>
                </a:lnTo>
                <a:cubicBezTo>
                  <a:pt x="1093" y="48"/>
                  <a:pt x="1110" y="52"/>
                  <a:pt x="1111" y="54"/>
                </a:cubicBezTo>
                <a:cubicBezTo>
                  <a:pt x="1103" y="54"/>
                  <a:pt x="1088" y="55"/>
                  <a:pt x="1080" y="55"/>
                </a:cubicBezTo>
                <a:cubicBezTo>
                  <a:pt x="1122" y="59"/>
                  <a:pt x="1200" y="54"/>
                  <a:pt x="1215" y="55"/>
                </a:cubicBezTo>
                <a:lnTo>
                  <a:pt x="1166" y="53"/>
                </a:lnTo>
                <a:cubicBezTo>
                  <a:pt x="1303" y="50"/>
                  <a:pt x="1470" y="55"/>
                  <a:pt x="1603" y="49"/>
                </a:cubicBezTo>
                <a:lnTo>
                  <a:pt x="1593" y="46"/>
                </a:lnTo>
                <a:cubicBezTo>
                  <a:pt x="1694" y="42"/>
                  <a:pt x="1674" y="49"/>
                  <a:pt x="1784" y="47"/>
                </a:cubicBezTo>
                <a:lnTo>
                  <a:pt x="1780" y="48"/>
                </a:lnTo>
                <a:cubicBezTo>
                  <a:pt x="1803" y="45"/>
                  <a:pt x="1832" y="44"/>
                  <a:pt x="1863" y="45"/>
                </a:cubicBezTo>
                <a:cubicBezTo>
                  <a:pt x="1835" y="47"/>
                  <a:pt x="1915" y="50"/>
                  <a:pt x="1879" y="53"/>
                </a:cubicBezTo>
                <a:cubicBezTo>
                  <a:pt x="1988" y="48"/>
                  <a:pt x="1933" y="49"/>
                  <a:pt x="2005" y="41"/>
                </a:cubicBezTo>
                <a:lnTo>
                  <a:pt x="2022" y="45"/>
                </a:lnTo>
                <a:cubicBezTo>
                  <a:pt x="2046" y="41"/>
                  <a:pt x="2048" y="40"/>
                  <a:pt x="2104" y="39"/>
                </a:cubicBezTo>
                <a:cubicBezTo>
                  <a:pt x="2058" y="42"/>
                  <a:pt x="2139" y="44"/>
                  <a:pt x="2088" y="49"/>
                </a:cubicBezTo>
                <a:cubicBezTo>
                  <a:pt x="2205" y="57"/>
                  <a:pt x="2261" y="41"/>
                  <a:pt x="2314" y="53"/>
                </a:cubicBezTo>
                <a:cubicBezTo>
                  <a:pt x="2368" y="42"/>
                  <a:pt x="2214" y="47"/>
                  <a:pt x="2244" y="45"/>
                </a:cubicBezTo>
                <a:cubicBezTo>
                  <a:pt x="2219" y="41"/>
                  <a:pt x="2288" y="37"/>
                  <a:pt x="2324" y="38"/>
                </a:cubicBezTo>
                <a:cubicBezTo>
                  <a:pt x="2361" y="38"/>
                  <a:pt x="2387" y="51"/>
                  <a:pt x="2481" y="51"/>
                </a:cubicBezTo>
                <a:cubicBezTo>
                  <a:pt x="2471" y="51"/>
                  <a:pt x="2471" y="52"/>
                  <a:pt x="2461" y="52"/>
                </a:cubicBezTo>
                <a:cubicBezTo>
                  <a:pt x="2496" y="55"/>
                  <a:pt x="2530" y="48"/>
                  <a:pt x="2573" y="53"/>
                </a:cubicBezTo>
                <a:cubicBezTo>
                  <a:pt x="2597" y="47"/>
                  <a:pt x="2628" y="53"/>
                  <a:pt x="2635" y="45"/>
                </a:cubicBezTo>
                <a:lnTo>
                  <a:pt x="2550" y="47"/>
                </a:lnTo>
                <a:cubicBezTo>
                  <a:pt x="2598" y="45"/>
                  <a:pt x="2644" y="36"/>
                  <a:pt x="2724" y="40"/>
                </a:cubicBezTo>
                <a:cubicBezTo>
                  <a:pt x="2718" y="42"/>
                  <a:pt x="2694" y="44"/>
                  <a:pt x="2677" y="45"/>
                </a:cubicBezTo>
                <a:cubicBezTo>
                  <a:pt x="2701" y="48"/>
                  <a:pt x="2722" y="44"/>
                  <a:pt x="2747" y="46"/>
                </a:cubicBezTo>
                <a:cubicBezTo>
                  <a:pt x="2740" y="54"/>
                  <a:pt x="2643" y="48"/>
                  <a:pt x="2591" y="54"/>
                </a:cubicBezTo>
                <a:cubicBezTo>
                  <a:pt x="2616" y="57"/>
                  <a:pt x="2689" y="48"/>
                  <a:pt x="2663" y="57"/>
                </a:cubicBezTo>
                <a:cubicBezTo>
                  <a:pt x="2700" y="46"/>
                  <a:pt x="2755" y="58"/>
                  <a:pt x="2818" y="50"/>
                </a:cubicBezTo>
                <a:lnTo>
                  <a:pt x="2814" y="55"/>
                </a:lnTo>
                <a:cubicBezTo>
                  <a:pt x="2824" y="54"/>
                  <a:pt x="2845" y="52"/>
                  <a:pt x="2863" y="52"/>
                </a:cubicBezTo>
                <a:lnTo>
                  <a:pt x="2830" y="58"/>
                </a:lnTo>
                <a:cubicBezTo>
                  <a:pt x="2881" y="53"/>
                  <a:pt x="2928" y="63"/>
                  <a:pt x="2977" y="60"/>
                </a:cubicBezTo>
                <a:cubicBezTo>
                  <a:pt x="2875" y="60"/>
                  <a:pt x="2954" y="54"/>
                  <a:pt x="2911" y="51"/>
                </a:cubicBezTo>
                <a:cubicBezTo>
                  <a:pt x="3038" y="45"/>
                  <a:pt x="2984" y="64"/>
                  <a:pt x="3126" y="62"/>
                </a:cubicBezTo>
                <a:cubicBezTo>
                  <a:pt x="3107" y="62"/>
                  <a:pt x="3054" y="58"/>
                  <a:pt x="3084" y="56"/>
                </a:cubicBezTo>
                <a:cubicBezTo>
                  <a:pt x="3111" y="57"/>
                  <a:pt x="3146" y="59"/>
                  <a:pt x="3163" y="62"/>
                </a:cubicBezTo>
                <a:cubicBezTo>
                  <a:pt x="3257" y="61"/>
                  <a:pt x="3149" y="57"/>
                  <a:pt x="3189" y="54"/>
                </a:cubicBezTo>
                <a:cubicBezTo>
                  <a:pt x="3221" y="60"/>
                  <a:pt x="3235" y="52"/>
                  <a:pt x="3276" y="50"/>
                </a:cubicBezTo>
                <a:lnTo>
                  <a:pt x="3276" y="55"/>
                </a:lnTo>
                <a:cubicBezTo>
                  <a:pt x="3384" y="58"/>
                  <a:pt x="3305" y="45"/>
                  <a:pt x="3401" y="49"/>
                </a:cubicBezTo>
                <a:lnTo>
                  <a:pt x="3361" y="55"/>
                </a:lnTo>
                <a:lnTo>
                  <a:pt x="3411" y="54"/>
                </a:lnTo>
                <a:lnTo>
                  <a:pt x="3400" y="59"/>
                </a:lnTo>
                <a:cubicBezTo>
                  <a:pt x="3455" y="55"/>
                  <a:pt x="3472" y="56"/>
                  <a:pt x="3526" y="58"/>
                </a:cubicBezTo>
                <a:cubicBezTo>
                  <a:pt x="3513" y="54"/>
                  <a:pt x="3533" y="49"/>
                  <a:pt x="3580" y="49"/>
                </a:cubicBezTo>
                <a:cubicBezTo>
                  <a:pt x="3613" y="52"/>
                  <a:pt x="3562" y="54"/>
                  <a:pt x="3630" y="53"/>
                </a:cubicBezTo>
                <a:cubicBezTo>
                  <a:pt x="3614" y="56"/>
                  <a:pt x="3598" y="60"/>
                  <a:pt x="3568" y="55"/>
                </a:cubicBezTo>
                <a:cubicBezTo>
                  <a:pt x="3565" y="57"/>
                  <a:pt x="3553" y="58"/>
                  <a:pt x="3550" y="60"/>
                </a:cubicBezTo>
                <a:cubicBezTo>
                  <a:pt x="3585" y="63"/>
                  <a:pt x="3638" y="61"/>
                  <a:pt x="3662" y="61"/>
                </a:cubicBezTo>
                <a:cubicBezTo>
                  <a:pt x="3653" y="61"/>
                  <a:pt x="3642" y="60"/>
                  <a:pt x="3636" y="60"/>
                </a:cubicBezTo>
                <a:lnTo>
                  <a:pt x="3734" y="53"/>
                </a:lnTo>
                <a:cubicBezTo>
                  <a:pt x="3749" y="55"/>
                  <a:pt x="3737" y="56"/>
                  <a:pt x="3725" y="58"/>
                </a:cubicBezTo>
                <a:cubicBezTo>
                  <a:pt x="3744" y="57"/>
                  <a:pt x="3758" y="55"/>
                  <a:pt x="3787" y="55"/>
                </a:cubicBezTo>
                <a:cubicBezTo>
                  <a:pt x="3780" y="59"/>
                  <a:pt x="3781" y="63"/>
                  <a:pt x="3740" y="65"/>
                </a:cubicBezTo>
                <a:lnTo>
                  <a:pt x="3833" y="60"/>
                </a:lnTo>
                <a:cubicBezTo>
                  <a:pt x="3839" y="62"/>
                  <a:pt x="3881" y="65"/>
                  <a:pt x="3869" y="67"/>
                </a:cubicBezTo>
                <a:cubicBezTo>
                  <a:pt x="3920" y="69"/>
                  <a:pt x="3995" y="59"/>
                  <a:pt x="4064" y="62"/>
                </a:cubicBezTo>
                <a:cubicBezTo>
                  <a:pt x="4067" y="62"/>
                  <a:pt x="4074" y="61"/>
                  <a:pt x="4089" y="60"/>
                </a:cubicBezTo>
                <a:cubicBezTo>
                  <a:pt x="4153" y="62"/>
                  <a:pt x="4210" y="67"/>
                  <a:pt x="4286" y="61"/>
                </a:cubicBezTo>
                <a:lnTo>
                  <a:pt x="4329" y="68"/>
                </a:lnTo>
                <a:cubicBezTo>
                  <a:pt x="4389" y="67"/>
                  <a:pt x="4271" y="59"/>
                  <a:pt x="4370" y="57"/>
                </a:cubicBezTo>
                <a:cubicBezTo>
                  <a:pt x="4440" y="55"/>
                  <a:pt x="4396" y="63"/>
                  <a:pt x="4421" y="65"/>
                </a:cubicBezTo>
                <a:cubicBezTo>
                  <a:pt x="4456" y="62"/>
                  <a:pt x="4517" y="54"/>
                  <a:pt x="4581" y="60"/>
                </a:cubicBezTo>
                <a:cubicBezTo>
                  <a:pt x="4560" y="62"/>
                  <a:pt x="4543" y="60"/>
                  <a:pt x="4523" y="61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ln>
                <a:noFill/>
              </a:ln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110" y="1066800"/>
            <a:ext cx="7655179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8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>
                <a:latin typeface="DK Crayon Crumble"/>
                <a:cs typeface="DK Crayon Crumble"/>
              </a:rPr>
              <a:t>Synchronous Transmission</a:t>
            </a:r>
            <a:endParaRPr lang="en-US" dirty="0">
              <a:latin typeface="DK Crayon Crumble"/>
              <a:cs typeface="DK Crayon Crumbl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2414" y="1791879"/>
            <a:ext cx="982833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Arial" charset="0"/>
              <a:buChar char="•"/>
            </a:pPr>
            <a:r>
              <a:rPr lang="en-US" sz="2400" dirty="0" smtClean="0">
                <a:latin typeface="DK Crayon Crumble" charset="0"/>
                <a:ea typeface="DK Crayon Crumble" charset="0"/>
                <a:cs typeface="DK Crayon Crumble" charset="0"/>
              </a:rPr>
              <a:t>Efficient </a:t>
            </a:r>
            <a:r>
              <a:rPr lang="en-US" sz="2400" dirty="0">
                <a:latin typeface="DK Crayon Crumble" charset="0"/>
                <a:ea typeface="DK Crayon Crumble" charset="0"/>
                <a:cs typeface="DK Crayon Crumble" charset="0"/>
              </a:rPr>
              <a:t>Network Flooding and Time Synchronization with </a:t>
            </a:r>
            <a:r>
              <a:rPr lang="en-US" sz="2400" dirty="0" smtClean="0">
                <a:latin typeface="DK Crayon Crumble" charset="0"/>
                <a:ea typeface="DK Crayon Crumble" charset="0"/>
                <a:cs typeface="DK Crayon Crumble" charset="0"/>
              </a:rPr>
              <a:t>Glossy - </a:t>
            </a:r>
            <a:r>
              <a:rPr lang="en-US" sz="24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IPSN</a:t>
            </a:r>
            <a:endParaRPr lang="en-US" sz="2400" dirty="0">
              <a:solidFill>
                <a:schemeClr val="accent1"/>
              </a:solidFill>
              <a:latin typeface="DK Crayon Crumble" charset="0"/>
              <a:ea typeface="DK Crayon Crumble" charset="0"/>
              <a:cs typeface="DK Crayon Crumble" charset="0"/>
            </a:endParaRPr>
          </a:p>
          <a:p>
            <a:pPr marL="571500" indent="-571500" algn="just">
              <a:buFont typeface="Arial" charset="0"/>
              <a:buChar char="•"/>
            </a:pPr>
            <a:r>
              <a:rPr lang="en-US" sz="2400" dirty="0" smtClean="0">
                <a:latin typeface="DK Crayon Crumble" charset="0"/>
                <a:ea typeface="DK Crayon Crumble" charset="0"/>
                <a:cs typeface="DK Crayon Crumble" charset="0"/>
              </a:rPr>
              <a:t>LWB: Low-Power </a:t>
            </a:r>
            <a:r>
              <a:rPr lang="en-US" sz="2400" dirty="0">
                <a:latin typeface="DK Crayon Crumble" charset="0"/>
                <a:ea typeface="DK Crayon Crumble" charset="0"/>
                <a:cs typeface="DK Crayon Crumble" charset="0"/>
              </a:rPr>
              <a:t>Wireless Bus </a:t>
            </a:r>
            <a:r>
              <a:rPr lang="en-US" sz="2400" dirty="0" smtClean="0">
                <a:latin typeface="DK Crayon Crumble" charset="0"/>
                <a:ea typeface="DK Crayon Crumble" charset="0"/>
                <a:cs typeface="DK Crayon Crumble" charset="0"/>
              </a:rPr>
              <a:t>- </a:t>
            </a:r>
            <a:r>
              <a:rPr lang="en-US" sz="2400" dirty="0" err="1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SenSys</a:t>
            </a:r>
            <a:endParaRPr lang="en-US" sz="2400" dirty="0" smtClean="0">
              <a:solidFill>
                <a:schemeClr val="accent1"/>
              </a:solidFill>
              <a:latin typeface="DK Crayon Crumble" charset="0"/>
              <a:ea typeface="DK Crayon Crumble" charset="0"/>
              <a:cs typeface="DK Crayon Crumble" charset="0"/>
            </a:endParaRPr>
          </a:p>
          <a:p>
            <a:pPr marL="571500" indent="-571500" algn="just">
              <a:buFont typeface="Arial" charset="0"/>
              <a:buChar char="•"/>
            </a:pPr>
            <a:r>
              <a:rPr lang="en-US" sz="2400" dirty="0" err="1">
                <a:latin typeface="DK Crayon Crumble" charset="0"/>
                <a:ea typeface="DK Crayon Crumble" charset="0"/>
                <a:cs typeface="DK Crayon Crumble" charset="0"/>
              </a:rPr>
              <a:t>Strawman</a:t>
            </a:r>
            <a:r>
              <a:rPr lang="en-US" sz="2400" dirty="0">
                <a:latin typeface="DK Crayon Crumble" charset="0"/>
                <a:ea typeface="DK Crayon Crumble" charset="0"/>
                <a:cs typeface="DK Crayon Crumble" charset="0"/>
              </a:rPr>
              <a:t>: resolving collisions in </a:t>
            </a:r>
            <a:r>
              <a:rPr lang="en-US" sz="2400" dirty="0" err="1">
                <a:latin typeface="DK Crayon Crumble" charset="0"/>
                <a:ea typeface="DK Crayon Crumble" charset="0"/>
                <a:cs typeface="DK Crayon Crumble" charset="0"/>
              </a:rPr>
              <a:t>bursty</a:t>
            </a:r>
            <a:r>
              <a:rPr lang="en-US" sz="2400" dirty="0">
                <a:latin typeface="DK Crayon Crumble" charset="0"/>
                <a:ea typeface="DK Crayon Crumble" charset="0"/>
                <a:cs typeface="DK Crayon Crumble" charset="0"/>
              </a:rPr>
              <a:t> low-power wireless networks - </a:t>
            </a:r>
            <a:r>
              <a:rPr lang="en-US" sz="24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IPSN</a:t>
            </a:r>
            <a:endParaRPr lang="en-US" sz="2400" dirty="0">
              <a:solidFill>
                <a:schemeClr val="accent1"/>
              </a:solidFill>
              <a:latin typeface="DK Crayon Crumble" charset="0"/>
              <a:ea typeface="DK Crayon Crumble" charset="0"/>
              <a:cs typeface="DK Crayon Crumble" charset="0"/>
            </a:endParaRPr>
          </a:p>
          <a:p>
            <a:pPr marL="571500" indent="-571500" algn="just">
              <a:buFont typeface="Arial" charset="0"/>
              <a:buChar char="•"/>
            </a:pPr>
            <a:r>
              <a:rPr lang="en-US" sz="2400" dirty="0">
                <a:latin typeface="DK Crayon Crumble" charset="0"/>
                <a:ea typeface="DK Crayon Crumble" charset="0"/>
                <a:cs typeface="DK Crayon Crumble" charset="0"/>
              </a:rPr>
              <a:t>Splash: Fast Data Dissemination with Constructive Interference in Wireless Sensor </a:t>
            </a:r>
            <a:r>
              <a:rPr lang="en-US" sz="2400" dirty="0" smtClean="0">
                <a:latin typeface="DK Crayon Crumble" charset="0"/>
                <a:ea typeface="DK Crayon Crumble" charset="0"/>
                <a:cs typeface="DK Crayon Crumble" charset="0"/>
              </a:rPr>
              <a:t>Networks</a:t>
            </a:r>
            <a:r>
              <a:rPr lang="en-US" sz="2400" dirty="0">
                <a:latin typeface="DK Crayon Crumble" charset="0"/>
                <a:ea typeface="DK Crayon Crumble" charset="0"/>
                <a:cs typeface="DK Crayon Crumble" charset="0"/>
              </a:rPr>
              <a:t> </a:t>
            </a:r>
            <a:r>
              <a:rPr lang="en-US" sz="2400" dirty="0" smtClean="0">
                <a:latin typeface="DK Crayon Crumble" charset="0"/>
                <a:ea typeface="DK Crayon Crumble" charset="0"/>
                <a:cs typeface="DK Crayon Crumble" charset="0"/>
              </a:rPr>
              <a:t>- </a:t>
            </a:r>
            <a:r>
              <a:rPr lang="en-US" sz="24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NSDI</a:t>
            </a:r>
            <a:endParaRPr lang="en-US" sz="2400" dirty="0">
              <a:solidFill>
                <a:schemeClr val="accent1"/>
              </a:solidFill>
              <a:latin typeface="DK Crayon Crumble" charset="0"/>
              <a:ea typeface="DK Crayon Crumble" charset="0"/>
              <a:cs typeface="DK Crayon Crumble" charset="0"/>
            </a:endParaRPr>
          </a:p>
          <a:p>
            <a:pPr marL="571500" indent="-571500" algn="just">
              <a:buFont typeface="Arial" charset="0"/>
              <a:buChar char="•"/>
            </a:pPr>
            <a:r>
              <a:rPr lang="en-US" sz="2400" dirty="0">
                <a:latin typeface="DK Crayon Crumble" charset="0"/>
                <a:ea typeface="DK Crayon Crumble" charset="0"/>
                <a:cs typeface="DK Crayon Crumble" charset="0"/>
              </a:rPr>
              <a:t>Chaos: Versatile and Efficient All-to-All Data Sharing and In-Network Processing at Scale </a:t>
            </a:r>
            <a:r>
              <a:rPr lang="en-US" sz="2400" dirty="0" smtClean="0">
                <a:latin typeface="DK Crayon Crumble" charset="0"/>
                <a:ea typeface="DK Crayon Crumble" charset="0"/>
                <a:cs typeface="DK Crayon Crumble" charset="0"/>
              </a:rPr>
              <a:t>- </a:t>
            </a:r>
            <a:r>
              <a:rPr lang="en-US" sz="2400" dirty="0" err="1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SenSys</a:t>
            </a:r>
            <a:endParaRPr lang="en-US" sz="2400" dirty="0" smtClean="0">
              <a:solidFill>
                <a:schemeClr val="accent1"/>
              </a:solidFill>
              <a:latin typeface="DK Crayon Crumble" charset="0"/>
              <a:ea typeface="DK Crayon Crumble" charset="0"/>
              <a:cs typeface="DK Crayon Crumble" charset="0"/>
            </a:endParaRPr>
          </a:p>
          <a:p>
            <a:pPr algn="just"/>
            <a:endParaRPr lang="en-US" sz="2400" dirty="0" smtClean="0">
              <a:solidFill>
                <a:schemeClr val="accent1"/>
              </a:solidFill>
              <a:latin typeface="DK Crayon Crumble" charset="0"/>
              <a:ea typeface="DK Crayon Crumble" charset="0"/>
              <a:cs typeface="DK Crayon Crumble" charset="0"/>
            </a:endParaRPr>
          </a:p>
          <a:p>
            <a:pPr algn="just"/>
            <a:endParaRPr lang="en-US" sz="2400" dirty="0">
              <a:solidFill>
                <a:schemeClr val="accent1"/>
              </a:solidFill>
              <a:latin typeface="DK Crayon Crumble" charset="0"/>
              <a:ea typeface="DK Crayon Crumble" charset="0"/>
              <a:cs typeface="DK Crayon Crumble" charset="0"/>
            </a:endParaRPr>
          </a:p>
          <a:p>
            <a:pPr algn="just"/>
            <a:endParaRPr lang="en-US" sz="2400" dirty="0" smtClean="0">
              <a:solidFill>
                <a:schemeClr val="accent1"/>
              </a:solidFill>
              <a:latin typeface="DK Crayon Crumble" charset="0"/>
              <a:ea typeface="DK Crayon Crumble" charset="0"/>
              <a:cs typeface="DK Crayon Crumble" charset="0"/>
            </a:endParaRPr>
          </a:p>
          <a:p>
            <a:pPr algn="just"/>
            <a:endParaRPr lang="en-US" sz="2400" dirty="0">
              <a:solidFill>
                <a:schemeClr val="accent1"/>
              </a:solidFill>
              <a:latin typeface="DK Crayon Crumble" charset="0"/>
              <a:ea typeface="DK Crayon Crumble" charset="0"/>
              <a:cs typeface="DK Crayon Crumble" charset="0"/>
            </a:endParaRPr>
          </a:p>
          <a:p>
            <a:pPr marL="571500" indent="-571500" algn="just">
              <a:buFont typeface="Arial" charset="0"/>
              <a:buChar char="•"/>
            </a:pPr>
            <a:r>
              <a:rPr lang="en-US" sz="2400" dirty="0">
                <a:latin typeface="DK Crayon Crumble" charset="0"/>
                <a:ea typeface="DK Crayon Crumble" charset="0"/>
                <a:cs typeface="DK Crayon Crumble" charset="0"/>
              </a:rPr>
              <a:t>When Pipelines Meet Fountain: Fast Data Dissemination in Wireless Sensor </a:t>
            </a:r>
            <a:r>
              <a:rPr lang="en-US" sz="2400" dirty="0" smtClean="0">
                <a:latin typeface="DK Crayon Crumble" charset="0"/>
                <a:ea typeface="DK Crayon Crumble" charset="0"/>
                <a:cs typeface="DK Crayon Crumble" charset="0"/>
              </a:rPr>
              <a:t>Networks</a:t>
            </a:r>
            <a:r>
              <a:rPr lang="en-US" sz="2400" dirty="0">
                <a:latin typeface="DK Crayon Crumble" charset="0"/>
                <a:ea typeface="DK Crayon Crumble" charset="0"/>
                <a:cs typeface="DK Crayon Crumble" charset="0"/>
              </a:rPr>
              <a:t> - </a:t>
            </a:r>
            <a:r>
              <a:rPr lang="en-US" sz="2400" dirty="0" err="1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SenSys</a:t>
            </a:r>
            <a:endParaRPr lang="en-US" sz="2400" dirty="0">
              <a:solidFill>
                <a:schemeClr val="accent1"/>
              </a:solidFill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4780" y="1791879"/>
            <a:ext cx="69442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2011</a:t>
            </a:r>
            <a:endParaRPr lang="en-US" sz="2400" dirty="0">
              <a:solidFill>
                <a:schemeClr val="accent1"/>
              </a:solidFill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588" y="2358807"/>
            <a:ext cx="69442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2012</a:t>
            </a:r>
            <a:endParaRPr lang="en-US" sz="2400" dirty="0">
              <a:solidFill>
                <a:schemeClr val="accent1"/>
              </a:solidFill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587" y="3315879"/>
            <a:ext cx="69442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2013</a:t>
            </a:r>
            <a:endParaRPr lang="en-US" sz="2400" dirty="0">
              <a:solidFill>
                <a:schemeClr val="accent1"/>
              </a:solidFill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2586" y="6028599"/>
            <a:ext cx="694421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accent1"/>
                </a:solidFill>
                <a:latin typeface="DK Crayon Crumble" charset="0"/>
                <a:ea typeface="DK Crayon Crumble" charset="0"/>
                <a:cs typeface="DK Crayon Crumble" charset="0"/>
              </a:rPr>
              <a:t>2015</a:t>
            </a:r>
            <a:endParaRPr lang="en-US" sz="2400" dirty="0">
              <a:solidFill>
                <a:schemeClr val="accent1"/>
              </a:solidFill>
              <a:latin typeface="DK Crayon Crumble" charset="0"/>
              <a:ea typeface="DK Crayon Crumble" charset="0"/>
              <a:cs typeface="DK Crayon Crumble" charset="0"/>
            </a:endParaRPr>
          </a:p>
        </p:txBody>
      </p:sp>
      <p:sp>
        <p:nvSpPr>
          <p:cNvPr id="11" name="Left Brace 10"/>
          <p:cNvSpPr/>
          <p:nvPr/>
        </p:nvSpPr>
        <p:spPr>
          <a:xfrm>
            <a:off x="1377696" y="1816263"/>
            <a:ext cx="144718" cy="305145"/>
          </a:xfrm>
          <a:prstGeom prst="leftBrac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/>
          <p:cNvSpPr/>
          <p:nvPr/>
        </p:nvSpPr>
        <p:spPr>
          <a:xfrm>
            <a:off x="1373186" y="2228803"/>
            <a:ext cx="137036" cy="579465"/>
          </a:xfrm>
          <a:prstGeom prst="leftBrac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>
            <a:off x="1357821" y="2915663"/>
            <a:ext cx="152400" cy="1083313"/>
          </a:xfrm>
          <a:prstGeom prst="leftBrac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Brace 13"/>
          <p:cNvSpPr/>
          <p:nvPr/>
        </p:nvSpPr>
        <p:spPr>
          <a:xfrm>
            <a:off x="1365503" y="5885170"/>
            <a:ext cx="137036" cy="579465"/>
          </a:xfrm>
          <a:prstGeom prst="leftBrace">
            <a:avLst/>
          </a:prstGeom>
          <a:ln w="25400">
            <a:miter lim="800000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436583" y="4596384"/>
            <a:ext cx="591829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 charset="0"/>
              <a:buChar char="•"/>
            </a:pPr>
            <a:r>
              <a:rPr lang="en-US" sz="2400" dirty="0" smtClean="0"/>
              <a:t> </a:t>
            </a:r>
          </a:p>
          <a:p>
            <a:pPr marL="342900" indent="-342900">
              <a:lnSpc>
                <a:spcPct val="90000"/>
              </a:lnSpc>
              <a:buFont typeface="Arial" charset="0"/>
              <a:buChar char="•"/>
            </a:pPr>
            <a:r>
              <a:rPr lang="en-US" sz="2400" dirty="0"/>
              <a:t> </a:t>
            </a:r>
            <a:endParaRPr lang="en-US" sz="2400" dirty="0" smtClean="0"/>
          </a:p>
          <a:p>
            <a:pPr marL="342900" indent="-342900">
              <a:lnSpc>
                <a:spcPct val="90000"/>
              </a:lnSpc>
              <a:buFont typeface="Arial" charset="0"/>
              <a:buChar char="•"/>
            </a:pP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189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DK Crayon Crumble"/>
                <a:cs typeface="DK Crayon Crumble"/>
              </a:rPr>
              <a:t>Synchronous Transmission</a:t>
            </a:r>
            <a:endParaRPr lang="en-US" sz="5400" dirty="0">
              <a:latin typeface="DK Crayon Crumble"/>
              <a:cs typeface="DK Crayon Crumble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75012" y="23622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S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293812" y="23622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S</a:t>
            </a:r>
            <a:r>
              <a:rPr lang="en-US" baseline="-25000" dirty="0" smtClean="0">
                <a:solidFill>
                  <a:schemeClr val="bg1"/>
                </a:solidFill>
              </a:rPr>
              <a:t>1</a:t>
            </a:r>
            <a:endParaRPr lang="en-US" baseline="-25000" dirty="0">
              <a:solidFill>
                <a:schemeClr val="bg1"/>
              </a:solidFill>
            </a:endParaRPr>
          </a:p>
        </p:txBody>
      </p:sp>
      <p:cxnSp>
        <p:nvCxnSpPr>
          <p:cNvPr id="13" name="Straight Connector 12"/>
          <p:cNvCxnSpPr>
            <a:stCxn id="12" idx="4"/>
            <a:endCxn id="14" idx="1"/>
          </p:cNvCxnSpPr>
          <p:nvPr/>
        </p:nvCxnSpPr>
        <p:spPr>
          <a:xfrm>
            <a:off x="1598612" y="2971800"/>
            <a:ext cx="775074" cy="990974"/>
          </a:xfrm>
          <a:prstGeom prst="line">
            <a:avLst/>
          </a:prstGeom>
          <a:ln w="25400">
            <a:solidFill>
              <a:schemeClr val="tx1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284412" y="3873500"/>
            <a:ext cx="609600" cy="609600"/>
          </a:xfrm>
          <a:prstGeom prst="ellipse">
            <a:avLst/>
          </a:prstGeom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</a:t>
            </a:r>
            <a:r>
              <a:rPr lang="en-US" baseline="-25000" dirty="0" smtClean="0">
                <a:solidFill>
                  <a:srgbClr val="000000"/>
                </a:solidFill>
              </a:rPr>
              <a:t>1</a:t>
            </a:r>
            <a:endParaRPr lang="en-US" baseline="-25000" dirty="0">
              <a:solidFill>
                <a:srgbClr val="000000"/>
              </a:solidFill>
            </a:endParaRPr>
          </a:p>
        </p:txBody>
      </p:sp>
      <p:cxnSp>
        <p:nvCxnSpPr>
          <p:cNvPr id="17" name="Straight Connector 16"/>
          <p:cNvCxnSpPr>
            <a:stCxn id="11" idx="4"/>
            <a:endCxn id="14" idx="7"/>
          </p:cNvCxnSpPr>
          <p:nvPr/>
        </p:nvCxnSpPr>
        <p:spPr>
          <a:xfrm flipH="1">
            <a:off x="2804738" y="2971800"/>
            <a:ext cx="775074" cy="990974"/>
          </a:xfrm>
          <a:prstGeom prst="line">
            <a:avLst/>
          </a:prstGeom>
          <a:ln w="25400">
            <a:solidFill>
              <a:srgbClr val="FFFFFF"/>
            </a:solidFill>
            <a:miter lim="800000"/>
            <a:tailEnd type="triangle" w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494212" y="3492500"/>
            <a:ext cx="1160013" cy="19609"/>
          </a:xfrm>
          <a:prstGeom prst="line">
            <a:avLst/>
          </a:prstGeom>
          <a:ln w="76200" cmpd="sng">
            <a:miter lim="800000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733" y="2120900"/>
            <a:ext cx="4667458" cy="2679700"/>
          </a:xfrm>
          <a:prstGeom prst="rect">
            <a:avLst/>
          </a:prstGeom>
        </p:spPr>
      </p:pic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1293812" y="5029200"/>
            <a:ext cx="9905998" cy="1371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latin typeface="DK Crayon Crumble"/>
                <a:cs typeface="DK Crayon Crumble"/>
              </a:rPr>
              <a:t>When </a:t>
            </a:r>
            <a:r>
              <a:rPr lang="el-GR" sz="3200" dirty="0">
                <a:solidFill>
                  <a:schemeClr val="accent1"/>
                </a:solidFill>
                <a:latin typeface="DK Crayon Crumble"/>
                <a:cs typeface="DK Crayon Crumble"/>
              </a:rPr>
              <a:t>δ</a:t>
            </a:r>
            <a:r>
              <a:rPr lang="en-US" sz="3200" dirty="0">
                <a:latin typeface="DK Crayon Crumble"/>
                <a:cs typeface="DK Crayon Crumble"/>
              </a:rPr>
              <a:t> is small</a:t>
            </a:r>
          </a:p>
          <a:p>
            <a:pPr marL="0" indent="0" algn="ctr">
              <a:buNone/>
            </a:pPr>
            <a:r>
              <a:rPr lang="en-US" sz="3200" dirty="0">
                <a:latin typeface="DK Crayon Crumble"/>
                <a:cs typeface="DK Crayon Crumble"/>
              </a:rPr>
              <a:t>High probability of successful packet reception</a:t>
            </a:r>
            <a:endParaRPr lang="el-GR" sz="3200" dirty="0">
              <a:latin typeface="DK Crayon Crumble"/>
              <a:cs typeface="DK Crayon Crumble"/>
            </a:endParaRPr>
          </a:p>
          <a:p>
            <a:pPr algn="ctr"/>
            <a:endParaRPr lang="en-US" sz="2800" dirty="0">
              <a:latin typeface="DK Crayon Crumble"/>
              <a:cs typeface="DK Crayon Crumble"/>
            </a:endParaRPr>
          </a:p>
        </p:txBody>
      </p:sp>
    </p:spTree>
    <p:extLst>
      <p:ext uri="{BB962C8B-B14F-4D97-AF65-F5344CB8AC3E}">
        <p14:creationId xmlns:p14="http://schemas.microsoft.com/office/powerpoint/2010/main" val="156752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3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DK Crayon Crumble"/>
                <a:cs typeface="DK Crayon Crumble"/>
              </a:rPr>
              <a:t>Synchronous Transmission</a:t>
            </a:r>
            <a:endParaRPr lang="en-US" sz="5400" dirty="0">
              <a:latin typeface="DK Crayon Crumble"/>
              <a:cs typeface="DK Crayon Crumb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6" r="1369" b="7096"/>
          <a:stretch/>
        </p:blipFill>
        <p:spPr>
          <a:xfrm>
            <a:off x="912812" y="2057400"/>
            <a:ext cx="10497756" cy="386926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122612" y="2769512"/>
            <a:ext cx="1905000" cy="43088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l-GR" sz="2400" dirty="0">
                <a:solidFill>
                  <a:srgbClr val="333333"/>
                </a:solidFill>
              </a:rPr>
              <a:t>δ</a:t>
            </a:r>
            <a:r>
              <a:rPr lang="en-US" sz="2400" baseline="-25000" dirty="0" smtClean="0">
                <a:solidFill>
                  <a:schemeClr val="bg2"/>
                </a:solidFill>
              </a:rPr>
              <a:t>max </a:t>
            </a:r>
            <a:r>
              <a:rPr lang="en-US" sz="2400" dirty="0" smtClean="0">
                <a:solidFill>
                  <a:schemeClr val="bg2"/>
                </a:solidFill>
              </a:rPr>
              <a:t>= 0.5 </a:t>
            </a:r>
            <a:r>
              <a:rPr lang="en-US" sz="2400" dirty="0">
                <a:solidFill>
                  <a:schemeClr val="bg2"/>
                </a:solidFill>
              </a:rPr>
              <a:t>µ</a:t>
            </a:r>
            <a:r>
              <a:rPr lang="en-US" sz="2400" dirty="0" smtClean="0">
                <a:solidFill>
                  <a:schemeClr val="bg2"/>
                </a:solidFill>
              </a:rPr>
              <a:t>s</a:t>
            </a:r>
            <a:endParaRPr lang="en-US" sz="2400" baseline="-25000" dirty="0">
              <a:solidFill>
                <a:schemeClr val="bg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6812" y="5943599"/>
            <a:ext cx="81434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Temporal Distance </a:t>
            </a:r>
            <a:r>
              <a:rPr lang="el-GR" sz="2400" dirty="0">
                <a:solidFill>
                  <a:schemeClr val="accent1"/>
                </a:solidFill>
              </a:rPr>
              <a:t>δ</a:t>
            </a:r>
            <a:r>
              <a:rPr lang="en-US" sz="2400" dirty="0" smtClean="0"/>
              <a:t> between two concurrent transmitters [µs]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274788" y="3728512"/>
            <a:ext cx="19443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Reliability [%]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3854336" y="6460958"/>
            <a:ext cx="835837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5"/>
                </a:solidFill>
              </a:rPr>
              <a:t>Efficient Network Flooding and Time Synchronization with </a:t>
            </a:r>
            <a:r>
              <a:rPr lang="en-US" sz="2000" dirty="0" smtClean="0">
                <a:solidFill>
                  <a:schemeClr val="accent5"/>
                </a:solidFill>
              </a:rPr>
              <a:t>Glossy (IPSN 2011)</a:t>
            </a:r>
            <a:endParaRPr lang="en-US" sz="2000" dirty="0">
              <a:solidFill>
                <a:schemeClr val="accent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986" y="2299155"/>
            <a:ext cx="219456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5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DK Crayon Crumble"/>
                <a:cs typeface="DK Crayon Crumble"/>
              </a:rPr>
              <a:t>Synchronous Transmission</a:t>
            </a:r>
            <a:endParaRPr lang="en-US" sz="5400" baseline="30000" dirty="0">
              <a:latin typeface="DK Crayon Crumble"/>
              <a:cs typeface="DK Crayon Crumble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150812" y="4419600"/>
            <a:ext cx="11887200" cy="2133600"/>
            <a:chOff x="150812" y="4419600"/>
            <a:chExt cx="11887200" cy="2133600"/>
          </a:xfrm>
        </p:grpSpPr>
        <p:grpSp>
          <p:nvGrpSpPr>
            <p:cNvPr id="14" name="Group 13"/>
            <p:cNvGrpSpPr/>
            <p:nvPr/>
          </p:nvGrpSpPr>
          <p:grpSpPr>
            <a:xfrm>
              <a:off x="303213" y="4572000"/>
              <a:ext cx="2701746" cy="1828800"/>
              <a:chOff x="303212" y="4343400"/>
              <a:chExt cx="3390283" cy="2294868"/>
            </a:xfrm>
          </p:grpSpPr>
          <p:grpSp>
            <p:nvGrpSpPr>
              <p:cNvPr id="15" name="Group 14"/>
              <p:cNvGrpSpPr>
                <a:grpSpLocks noChangeAspect="1"/>
              </p:cNvGrpSpPr>
              <p:nvPr/>
            </p:nvGrpSpPr>
            <p:grpSpPr>
              <a:xfrm>
                <a:off x="493095" y="4504668"/>
                <a:ext cx="3036804" cy="1492560"/>
                <a:chOff x="6019800" y="1413047"/>
                <a:chExt cx="2530670" cy="1243800"/>
              </a:xfrm>
            </p:grpSpPr>
            <p:grpSp>
              <p:nvGrpSpPr>
                <p:cNvPr id="18" name="Group 17"/>
                <p:cNvGrpSpPr/>
                <p:nvPr/>
              </p:nvGrpSpPr>
              <p:grpSpPr>
                <a:xfrm>
                  <a:off x="6019800" y="1783843"/>
                  <a:ext cx="2530670" cy="384251"/>
                  <a:chOff x="1243003" y="1424878"/>
                  <a:chExt cx="6932453" cy="1470025"/>
                </a:xfrm>
              </p:grpSpPr>
              <p:sp>
                <p:nvSpPr>
                  <p:cNvPr id="44" name="Left-Right Arrow 43"/>
                  <p:cNvSpPr/>
                  <p:nvPr/>
                </p:nvSpPr>
                <p:spPr>
                  <a:xfrm>
                    <a:off x="1243004" y="1564576"/>
                    <a:ext cx="6932452" cy="1225550"/>
                  </a:xfrm>
                  <a:prstGeom prst="leftRightArrow">
                    <a:avLst>
                      <a:gd name="adj1" fmla="val 52749"/>
                      <a:gd name="adj2" fmla="val 53494"/>
                    </a:avLst>
                  </a:prstGeom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5" name="Title 1"/>
                  <p:cNvSpPr txBox="1">
                    <a:spLocks/>
                  </p:cNvSpPr>
                  <p:nvPr/>
                </p:nvSpPr>
                <p:spPr>
                  <a:xfrm>
                    <a:off x="1243003" y="1424878"/>
                    <a:ext cx="6932453" cy="1470025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ctr">
                    <a:normAutofit/>
                  </a:bodyPr>
                  <a:lstStyle>
                    <a:lvl1pPr algn="ctr" defTabSz="457200" rtl="0" eaLnBrk="1" latinLnBrk="0" hangingPunct="1">
                      <a:spcBef>
                        <a:spcPct val="0"/>
                      </a:spcBef>
                      <a:buNone/>
                      <a:defRPr sz="44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r>
                      <a:rPr lang="en-US" sz="1400" dirty="0" smtClean="0"/>
                      <a:t>Low-Power Wireless Bus</a:t>
                    </a:r>
                    <a:endParaRPr lang="en-US" sz="1400" dirty="0"/>
                  </a:p>
                </p:txBody>
              </p:sp>
            </p:grpSp>
            <p:cxnSp>
              <p:nvCxnSpPr>
                <p:cNvPr id="19" name="Straight Arrow Connector 18"/>
                <p:cNvCxnSpPr>
                  <a:stCxn id="33" idx="4"/>
                </p:cNvCxnSpPr>
                <p:nvPr/>
              </p:nvCxnSpPr>
              <p:spPr>
                <a:xfrm>
                  <a:off x="6301490" y="1694395"/>
                  <a:ext cx="0" cy="200683"/>
                </a:xfrm>
                <a:prstGeom prst="straightConnector1">
                  <a:avLst/>
                </a:prstGeom>
                <a:ln w="28575" cmpd="sng"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>
                  <a:stCxn id="34" idx="0"/>
                </p:cNvCxnSpPr>
                <p:nvPr/>
              </p:nvCxnSpPr>
              <p:spPr>
                <a:xfrm flipV="1">
                  <a:off x="6242907" y="2073399"/>
                  <a:ext cx="0" cy="95469"/>
                </a:xfrm>
                <a:prstGeom prst="straightConnector1">
                  <a:avLst/>
                </a:prstGeom>
                <a:ln w="28575" cmpd="sng"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>
                  <a:stCxn id="42" idx="4"/>
                </p:cNvCxnSpPr>
                <p:nvPr/>
              </p:nvCxnSpPr>
              <p:spPr>
                <a:xfrm>
                  <a:off x="7018013" y="1819507"/>
                  <a:ext cx="0" cy="75571"/>
                </a:xfrm>
                <a:prstGeom prst="straightConnector1">
                  <a:avLst/>
                </a:prstGeom>
                <a:ln w="28575" cmpd="sng"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Arrow Connector 21"/>
                <p:cNvCxnSpPr>
                  <a:stCxn id="32" idx="4"/>
                </p:cNvCxnSpPr>
                <p:nvPr/>
              </p:nvCxnSpPr>
              <p:spPr>
                <a:xfrm>
                  <a:off x="7362931" y="1525134"/>
                  <a:ext cx="0" cy="369944"/>
                </a:xfrm>
                <a:prstGeom prst="straightConnector1">
                  <a:avLst/>
                </a:prstGeom>
                <a:ln w="28575" cmpd="sng"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>
                  <a:stCxn id="38" idx="4"/>
                </p:cNvCxnSpPr>
                <p:nvPr/>
              </p:nvCxnSpPr>
              <p:spPr>
                <a:xfrm>
                  <a:off x="7788745" y="1767542"/>
                  <a:ext cx="0" cy="127537"/>
                </a:xfrm>
                <a:prstGeom prst="straightConnector1">
                  <a:avLst/>
                </a:prstGeom>
                <a:ln w="28575" cmpd="sng"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/>
                <p:cNvCxnSpPr>
                  <a:stCxn id="35" idx="4"/>
                </p:cNvCxnSpPr>
                <p:nvPr/>
              </p:nvCxnSpPr>
              <p:spPr>
                <a:xfrm>
                  <a:off x="8262358" y="1671755"/>
                  <a:ext cx="0" cy="223323"/>
                </a:xfrm>
                <a:prstGeom prst="straightConnector1">
                  <a:avLst/>
                </a:prstGeom>
                <a:ln w="28575" cmpd="sng"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/>
                <p:cNvCxnSpPr>
                  <a:stCxn id="39" idx="0"/>
                </p:cNvCxnSpPr>
                <p:nvPr/>
              </p:nvCxnSpPr>
              <p:spPr>
                <a:xfrm flipV="1">
                  <a:off x="6474290" y="2073399"/>
                  <a:ext cx="0" cy="415317"/>
                </a:xfrm>
                <a:prstGeom prst="straightConnector1">
                  <a:avLst/>
                </a:prstGeom>
                <a:ln w="28575" cmpd="sng"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/>
                <p:cNvCxnSpPr>
                  <a:endCxn id="40" idx="0"/>
                </p:cNvCxnSpPr>
                <p:nvPr/>
              </p:nvCxnSpPr>
              <p:spPr>
                <a:xfrm>
                  <a:off x="6734496" y="2073399"/>
                  <a:ext cx="0" cy="79055"/>
                </a:xfrm>
                <a:prstGeom prst="straightConnector1">
                  <a:avLst/>
                </a:prstGeom>
                <a:ln w="28575" cmpd="sng"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Arrow Connector 26"/>
                <p:cNvCxnSpPr>
                  <a:endCxn id="41" idx="0"/>
                </p:cNvCxnSpPr>
                <p:nvPr/>
              </p:nvCxnSpPr>
              <p:spPr>
                <a:xfrm>
                  <a:off x="7245764" y="2065023"/>
                  <a:ext cx="0" cy="280627"/>
                </a:xfrm>
                <a:prstGeom prst="straightConnector1">
                  <a:avLst/>
                </a:prstGeom>
                <a:ln w="28575" cmpd="sng"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>
                  <a:endCxn id="43" idx="0"/>
                </p:cNvCxnSpPr>
                <p:nvPr/>
              </p:nvCxnSpPr>
              <p:spPr>
                <a:xfrm>
                  <a:off x="7813011" y="2073399"/>
                  <a:ext cx="0" cy="471360"/>
                </a:xfrm>
                <a:prstGeom prst="straightConnector1">
                  <a:avLst/>
                </a:prstGeom>
                <a:ln w="28575" cmpd="sng"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>
                  <a:endCxn id="36" idx="0"/>
                </p:cNvCxnSpPr>
                <p:nvPr/>
              </p:nvCxnSpPr>
              <p:spPr>
                <a:xfrm>
                  <a:off x="7979807" y="2073399"/>
                  <a:ext cx="0" cy="75052"/>
                </a:xfrm>
                <a:prstGeom prst="straightConnector1">
                  <a:avLst/>
                </a:prstGeom>
                <a:ln w="28575" cmpd="sng"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>
                  <a:endCxn id="37" idx="0"/>
                </p:cNvCxnSpPr>
                <p:nvPr/>
              </p:nvCxnSpPr>
              <p:spPr>
                <a:xfrm>
                  <a:off x="8343467" y="2073399"/>
                  <a:ext cx="0" cy="170725"/>
                </a:xfrm>
                <a:prstGeom prst="straightConnector1">
                  <a:avLst/>
                </a:prstGeom>
                <a:ln w="28575" cmpd="sng">
                  <a:headEnd type="none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" name="Group 30"/>
                <p:cNvGrpSpPr/>
                <p:nvPr/>
              </p:nvGrpSpPr>
              <p:grpSpPr>
                <a:xfrm>
                  <a:off x="6184323" y="1413047"/>
                  <a:ext cx="2217727" cy="1243800"/>
                  <a:chOff x="1693693" y="2057070"/>
                  <a:chExt cx="6075184" cy="3407232"/>
                </a:xfrm>
              </p:grpSpPr>
              <p:sp>
                <p:nvSpPr>
                  <p:cNvPr id="32" name="Oval 31"/>
                  <p:cNvSpPr/>
                  <p:nvPr/>
                </p:nvSpPr>
                <p:spPr>
                  <a:xfrm>
                    <a:off x="4761859" y="2057070"/>
                    <a:ext cx="320964" cy="307049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Oval 32"/>
                  <p:cNvSpPr/>
                  <p:nvPr/>
                </p:nvSpPr>
                <p:spPr>
                  <a:xfrm>
                    <a:off x="1854175" y="2520739"/>
                    <a:ext cx="320964" cy="307049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>
                  <a:xfrm>
                    <a:off x="1693693" y="4127547"/>
                    <a:ext cx="320964" cy="307049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Oval 34"/>
                  <p:cNvSpPr/>
                  <p:nvPr/>
                </p:nvSpPr>
                <p:spPr>
                  <a:xfrm>
                    <a:off x="7225727" y="2458720"/>
                    <a:ext cx="320964" cy="307049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Oval 35"/>
                  <p:cNvSpPr/>
                  <p:nvPr/>
                </p:nvSpPr>
                <p:spPr>
                  <a:xfrm>
                    <a:off x="6451713" y="4071617"/>
                    <a:ext cx="320964" cy="307049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al 36"/>
                  <p:cNvSpPr/>
                  <p:nvPr/>
                </p:nvSpPr>
                <p:spPr>
                  <a:xfrm>
                    <a:off x="7447913" y="4333700"/>
                    <a:ext cx="320964" cy="307049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Oval 37"/>
                  <p:cNvSpPr/>
                  <p:nvPr/>
                </p:nvSpPr>
                <p:spPr>
                  <a:xfrm>
                    <a:off x="5928323" y="2721114"/>
                    <a:ext cx="320964" cy="307049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Oval 38"/>
                  <p:cNvSpPr/>
                  <p:nvPr/>
                </p:nvSpPr>
                <p:spPr>
                  <a:xfrm>
                    <a:off x="2327539" y="5003729"/>
                    <a:ext cx="320964" cy="307049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0" name="Oval 39"/>
                  <p:cNvSpPr/>
                  <p:nvPr/>
                </p:nvSpPr>
                <p:spPr>
                  <a:xfrm>
                    <a:off x="3040341" y="4082581"/>
                    <a:ext cx="320964" cy="307049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1" name="Oval 40"/>
                  <p:cNvSpPr/>
                  <p:nvPr/>
                </p:nvSpPr>
                <p:spPr>
                  <a:xfrm>
                    <a:off x="4440895" y="4611817"/>
                    <a:ext cx="320964" cy="307049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2" name="Oval 41"/>
                  <p:cNvSpPr/>
                  <p:nvPr/>
                </p:nvSpPr>
                <p:spPr>
                  <a:xfrm>
                    <a:off x="3817000" y="2863467"/>
                    <a:ext cx="320964" cy="307049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3" name="Oval 42"/>
                  <p:cNvSpPr/>
                  <p:nvPr/>
                </p:nvSpPr>
                <p:spPr>
                  <a:xfrm>
                    <a:off x="5994797" y="5157253"/>
                    <a:ext cx="320964" cy="307049"/>
                  </a:xfrm>
                  <a:prstGeom prst="ellipse">
                    <a:avLst/>
                  </a:prstGeom>
                </p:spPr>
                <p:style>
                  <a:lnRef idx="2">
                    <a:schemeClr val="accent5">
                      <a:shade val="50000"/>
                    </a:schemeClr>
                  </a:lnRef>
                  <a:fillRef idx="1">
                    <a:schemeClr val="accent5"/>
                  </a:fillRef>
                  <a:effectRef idx="0">
                    <a:schemeClr val="accent5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6" name="Rounded Rectangle 15"/>
              <p:cNvSpPr/>
              <p:nvPr/>
            </p:nvSpPr>
            <p:spPr>
              <a:xfrm>
                <a:off x="303212" y="4343400"/>
                <a:ext cx="3390283" cy="2294868"/>
              </a:xfrm>
              <a:prstGeom prst="roundRect">
                <a:avLst/>
              </a:prstGeom>
              <a:solidFill>
                <a:schemeClr val="accent1">
                  <a:alpha val="27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solidFill>
                    <a:schemeClr val="bg1"/>
                  </a:solidFill>
                  <a:latin typeface="DK Crayon Crumble"/>
                  <a:cs typeface="DK Crayon Crumble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636095" y="6064551"/>
                <a:ext cx="736347" cy="515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3000" dirty="0" smtClean="0">
                    <a:latin typeface="DK Crayon Crumble"/>
                    <a:cs typeface="DK Crayon Crumble"/>
                  </a:rPr>
                  <a:t>LWB</a:t>
                </a:r>
                <a:endParaRPr lang="en-US" sz="3000" dirty="0">
                  <a:latin typeface="DK Crayon Crumble"/>
                  <a:cs typeface="DK Crayon Crumble"/>
                </a:endParaRP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275012" y="4572000"/>
              <a:ext cx="2688645" cy="1819932"/>
              <a:chOff x="3922095" y="4352268"/>
              <a:chExt cx="3390283" cy="2294868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3922095" y="4352268"/>
                <a:ext cx="3390283" cy="2294868"/>
              </a:xfrm>
              <a:prstGeom prst="roundRect">
                <a:avLst/>
              </a:prstGeom>
              <a:solidFill>
                <a:schemeClr val="accent1">
                  <a:alpha val="27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solidFill>
                    <a:schemeClr val="bg1"/>
                  </a:solidFill>
                  <a:latin typeface="DK Crayon Crumble"/>
                  <a:cs typeface="DK Crayon Crumble"/>
                </a:endParaRPr>
              </a:p>
            </p:txBody>
          </p:sp>
          <p:grpSp>
            <p:nvGrpSpPr>
              <p:cNvPr id="48" name="Group 47"/>
              <p:cNvGrpSpPr/>
              <p:nvPr/>
            </p:nvGrpSpPr>
            <p:grpSpPr>
              <a:xfrm>
                <a:off x="4226895" y="4504668"/>
                <a:ext cx="2895600" cy="1455701"/>
                <a:chOff x="4735350" y="241590"/>
                <a:chExt cx="4189096" cy="2105979"/>
              </a:xfrm>
            </p:grpSpPr>
            <p:sp>
              <p:nvSpPr>
                <p:cNvPr id="50" name="Oval 49"/>
                <p:cNvSpPr/>
                <p:nvPr/>
              </p:nvSpPr>
              <p:spPr>
                <a:xfrm>
                  <a:off x="4735350" y="1250383"/>
                  <a:ext cx="274320" cy="27432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7064063" y="2073249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5004907" y="751229"/>
                  <a:ext cx="1108712" cy="636314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>
                  <a:stCxn id="50" idx="6"/>
                </p:cNvCxnSpPr>
                <p:nvPr/>
              </p:nvCxnSpPr>
              <p:spPr>
                <a:xfrm>
                  <a:off x="5009670" y="1387543"/>
                  <a:ext cx="1108712" cy="573361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prstDash val="solid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Oval 53"/>
                <p:cNvSpPr/>
                <p:nvPr/>
              </p:nvSpPr>
              <p:spPr>
                <a:xfrm>
                  <a:off x="6106950" y="590254"/>
                  <a:ext cx="274320" cy="274320"/>
                </a:xfrm>
                <a:prstGeom prst="ellipse">
                  <a:avLst/>
                </a:prstGeom>
                <a:solidFill>
                  <a:srgbClr val="3BFF0A"/>
                </a:solidFill>
                <a:ln>
                  <a:solidFill>
                    <a:srgbClr val="3BFF0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6106950" y="1823744"/>
                  <a:ext cx="274320" cy="274320"/>
                </a:xfrm>
                <a:prstGeom prst="ellipse">
                  <a:avLst/>
                </a:prstGeom>
                <a:solidFill>
                  <a:srgbClr val="3BFF0A"/>
                </a:solidFill>
                <a:ln>
                  <a:solidFill>
                    <a:srgbClr val="3BFF0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7034535" y="255879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Oval 56"/>
                <p:cNvSpPr/>
                <p:nvPr/>
              </p:nvSpPr>
              <p:spPr>
                <a:xfrm>
                  <a:off x="7064063" y="828407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7044061" y="1480344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7821450" y="241590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0" name="Oval 59"/>
                <p:cNvSpPr/>
                <p:nvPr/>
              </p:nvSpPr>
              <p:spPr>
                <a:xfrm>
                  <a:off x="7869074" y="827476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7821450" y="1473624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7869074" y="2046978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3" name="Oval 62"/>
                <p:cNvSpPr/>
                <p:nvPr/>
              </p:nvSpPr>
              <p:spPr>
                <a:xfrm>
                  <a:off x="8650126" y="255879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4" name="Oval 63"/>
                <p:cNvSpPr/>
                <p:nvPr/>
              </p:nvSpPr>
              <p:spPr>
                <a:xfrm>
                  <a:off x="8650126" y="827476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5" name="Oval 64"/>
                <p:cNvSpPr/>
                <p:nvPr/>
              </p:nvSpPr>
              <p:spPr>
                <a:xfrm>
                  <a:off x="8646043" y="1483149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Oval 65"/>
                <p:cNvSpPr/>
                <p:nvPr/>
              </p:nvSpPr>
              <p:spPr>
                <a:xfrm>
                  <a:off x="8650126" y="2046978"/>
                  <a:ext cx="274320" cy="274320"/>
                </a:xfrm>
                <a:prstGeom prst="ellipse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7" name="Straight Arrow Connector 66"/>
                <p:cNvCxnSpPr/>
                <p:nvPr/>
              </p:nvCxnSpPr>
              <p:spPr>
                <a:xfrm flipV="1">
                  <a:off x="6381270" y="441667"/>
                  <a:ext cx="653265" cy="285747"/>
                </a:xfrm>
                <a:prstGeom prst="straightConnector1">
                  <a:avLst/>
                </a:prstGeom>
                <a:ln w="25400">
                  <a:solidFill>
                    <a:srgbClr val="C0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Arrow Connector 67"/>
                <p:cNvCxnSpPr>
                  <a:endCxn id="57" idx="2"/>
                </p:cNvCxnSpPr>
                <p:nvPr/>
              </p:nvCxnSpPr>
              <p:spPr>
                <a:xfrm>
                  <a:off x="6381270" y="727414"/>
                  <a:ext cx="682793" cy="238153"/>
                </a:xfrm>
                <a:prstGeom prst="straightConnector1">
                  <a:avLst/>
                </a:prstGeom>
                <a:ln w="25400">
                  <a:solidFill>
                    <a:srgbClr val="C0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Arrow Connector 68"/>
                <p:cNvCxnSpPr>
                  <a:endCxn id="58" idx="2"/>
                </p:cNvCxnSpPr>
                <p:nvPr/>
              </p:nvCxnSpPr>
              <p:spPr>
                <a:xfrm flipV="1">
                  <a:off x="6381270" y="1617504"/>
                  <a:ext cx="662791" cy="343400"/>
                </a:xfrm>
                <a:prstGeom prst="straightConnector1">
                  <a:avLst/>
                </a:prstGeom>
                <a:ln w="25400">
                  <a:solidFill>
                    <a:srgbClr val="C0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Arrow Connector 69"/>
                <p:cNvCxnSpPr>
                  <a:stCxn id="55" idx="6"/>
                  <a:endCxn id="51" idx="2"/>
                </p:cNvCxnSpPr>
                <p:nvPr/>
              </p:nvCxnSpPr>
              <p:spPr>
                <a:xfrm>
                  <a:off x="6381270" y="1960904"/>
                  <a:ext cx="682793" cy="249505"/>
                </a:xfrm>
                <a:prstGeom prst="straightConnector1">
                  <a:avLst/>
                </a:prstGeom>
                <a:ln w="25400">
                  <a:solidFill>
                    <a:srgbClr val="C0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Arrow Connector 72"/>
                <p:cNvCxnSpPr>
                  <a:stCxn id="56" idx="6"/>
                  <a:endCxn id="59" idx="2"/>
                </p:cNvCxnSpPr>
                <p:nvPr/>
              </p:nvCxnSpPr>
              <p:spPr>
                <a:xfrm flipV="1">
                  <a:off x="7308855" y="378750"/>
                  <a:ext cx="512595" cy="14289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>
                  <a:endCxn id="63" idx="2"/>
                </p:cNvCxnSpPr>
                <p:nvPr/>
              </p:nvCxnSpPr>
              <p:spPr>
                <a:xfrm>
                  <a:off x="8095770" y="378750"/>
                  <a:ext cx="554356" cy="14289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Arrow Connector 74"/>
                <p:cNvCxnSpPr>
                  <a:endCxn id="60" idx="2"/>
                </p:cNvCxnSpPr>
                <p:nvPr/>
              </p:nvCxnSpPr>
              <p:spPr>
                <a:xfrm>
                  <a:off x="7338383" y="964636"/>
                  <a:ext cx="530691" cy="0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/>
                <p:cNvCxnSpPr>
                  <a:stCxn id="60" idx="6"/>
                </p:cNvCxnSpPr>
                <p:nvPr/>
              </p:nvCxnSpPr>
              <p:spPr>
                <a:xfrm>
                  <a:off x="8143394" y="964636"/>
                  <a:ext cx="506732" cy="931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/>
                <p:cNvCxnSpPr>
                  <a:endCxn id="61" idx="2"/>
                </p:cNvCxnSpPr>
                <p:nvPr/>
              </p:nvCxnSpPr>
              <p:spPr>
                <a:xfrm flipV="1">
                  <a:off x="7318381" y="1610784"/>
                  <a:ext cx="503069" cy="6720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/>
                <p:cNvCxnSpPr>
                  <a:endCxn id="65" idx="2"/>
                </p:cNvCxnSpPr>
                <p:nvPr/>
              </p:nvCxnSpPr>
              <p:spPr>
                <a:xfrm>
                  <a:off x="8095770" y="1620309"/>
                  <a:ext cx="550273" cy="0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/>
                <p:cNvCxnSpPr>
                  <a:endCxn id="62" idx="2"/>
                </p:cNvCxnSpPr>
                <p:nvPr/>
              </p:nvCxnSpPr>
              <p:spPr>
                <a:xfrm>
                  <a:off x="7338383" y="2184138"/>
                  <a:ext cx="530691" cy="0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Arrow Connector 79"/>
                <p:cNvCxnSpPr>
                  <a:stCxn id="62" idx="6"/>
                  <a:endCxn id="66" idx="2"/>
                </p:cNvCxnSpPr>
                <p:nvPr/>
              </p:nvCxnSpPr>
              <p:spPr>
                <a:xfrm>
                  <a:off x="8143394" y="2184138"/>
                  <a:ext cx="506732" cy="0"/>
                </a:xfrm>
                <a:prstGeom prst="straightConnector1">
                  <a:avLst/>
                </a:prstGeom>
                <a:ln w="19050">
                  <a:solidFill>
                    <a:srgbClr val="C0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9" name="TextBox 48"/>
              <p:cNvSpPr txBox="1"/>
              <p:nvPr/>
            </p:nvSpPr>
            <p:spPr>
              <a:xfrm>
                <a:off x="5065095" y="6081806"/>
                <a:ext cx="1060013" cy="5155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3000" dirty="0" smtClean="0">
                    <a:latin typeface="DK Crayon Crumble"/>
                    <a:cs typeface="DK Crayon Crumble"/>
                  </a:rPr>
                  <a:t>Splash</a:t>
                </a:r>
                <a:endParaRPr lang="en-US" sz="3000" dirty="0">
                  <a:latin typeface="DK Crayon Crumble"/>
                  <a:cs typeface="DK Crayon Crumble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6246812" y="4572000"/>
              <a:ext cx="2701746" cy="1887126"/>
              <a:chOff x="7542212" y="4419600"/>
              <a:chExt cx="3390283" cy="2368058"/>
            </a:xfrm>
          </p:grpSpPr>
          <p:sp>
            <p:nvSpPr>
              <p:cNvPr id="81" name="Rounded Rectangle 80"/>
              <p:cNvSpPr/>
              <p:nvPr/>
            </p:nvSpPr>
            <p:spPr>
              <a:xfrm>
                <a:off x="7542212" y="4419600"/>
                <a:ext cx="3390283" cy="2294868"/>
              </a:xfrm>
              <a:prstGeom prst="roundRect">
                <a:avLst/>
              </a:prstGeom>
              <a:solidFill>
                <a:schemeClr val="accent1">
                  <a:alpha val="27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solidFill>
                    <a:schemeClr val="bg1"/>
                  </a:solidFill>
                  <a:latin typeface="DK Crayon Crumble"/>
                  <a:cs typeface="DK Crayon Crumble"/>
                </a:endParaRPr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8761412" y="6140751"/>
                <a:ext cx="605225" cy="6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3000" dirty="0" smtClean="0">
                    <a:latin typeface="DK Crayon Crumble"/>
                    <a:cs typeface="DK Crayon Crumble"/>
                  </a:rPr>
                  <a:t>P</a:t>
                </a:r>
                <a:r>
                  <a:rPr lang="en-US" sz="3000" baseline="30000" dirty="0" smtClean="0">
                    <a:latin typeface="DK Crayon Crumble"/>
                    <a:cs typeface="DK Crayon Crumble"/>
                  </a:rPr>
                  <a:t>3</a:t>
                </a:r>
                <a:endParaRPr lang="en-US" sz="3000" baseline="30000" dirty="0">
                  <a:latin typeface="DK Crayon Crumble"/>
                  <a:cs typeface="DK Crayon Crumble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9218614" y="4572000"/>
              <a:ext cx="2701747" cy="1828800"/>
              <a:chOff x="7542212" y="4419600"/>
              <a:chExt cx="3390283" cy="2294868"/>
            </a:xfrm>
          </p:grpSpPr>
          <p:sp>
            <p:nvSpPr>
              <p:cNvPr id="98" name="Rounded Rectangle 97"/>
              <p:cNvSpPr/>
              <p:nvPr/>
            </p:nvSpPr>
            <p:spPr>
              <a:xfrm>
                <a:off x="7542212" y="4419600"/>
                <a:ext cx="3390283" cy="2294868"/>
              </a:xfrm>
              <a:prstGeom prst="roundRect">
                <a:avLst/>
              </a:prstGeom>
              <a:solidFill>
                <a:schemeClr val="accent1">
                  <a:alpha val="27000"/>
                </a:schemeClr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 dirty="0">
                  <a:solidFill>
                    <a:schemeClr val="bg1"/>
                  </a:solidFill>
                  <a:latin typeface="DK Crayon Crumble"/>
                  <a:cs typeface="DK Crayon Crumble"/>
                </a:endParaRPr>
              </a:p>
            </p:txBody>
          </p:sp>
          <p:grpSp>
            <p:nvGrpSpPr>
              <p:cNvPr id="99" name="Group 98"/>
              <p:cNvGrpSpPr/>
              <p:nvPr/>
            </p:nvGrpSpPr>
            <p:grpSpPr>
              <a:xfrm>
                <a:off x="8075616" y="4572001"/>
                <a:ext cx="914401" cy="1524001"/>
                <a:chOff x="6793286" y="1841874"/>
                <a:chExt cx="1905000" cy="3124200"/>
              </a:xfrm>
            </p:grpSpPr>
            <p:sp>
              <p:nvSpPr>
                <p:cNvPr id="108" name="Oval 107"/>
                <p:cNvSpPr/>
                <p:nvPr/>
              </p:nvSpPr>
              <p:spPr>
                <a:xfrm>
                  <a:off x="6793286" y="1841874"/>
                  <a:ext cx="609600" cy="6096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en-US" baseline="-25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9" name="Oval 108"/>
                <p:cNvSpPr/>
                <p:nvPr/>
              </p:nvSpPr>
              <p:spPr>
                <a:xfrm>
                  <a:off x="6793286" y="4356474"/>
                  <a:ext cx="609600" cy="609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en-US" baseline="-25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8088686" y="3061074"/>
                  <a:ext cx="609600" cy="6096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en-US" baseline="-250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11" name="Straight Connector 110"/>
                <p:cNvCxnSpPr>
                  <a:stCxn id="108" idx="4"/>
                  <a:endCxn id="109" idx="0"/>
                </p:cNvCxnSpPr>
                <p:nvPr/>
              </p:nvCxnSpPr>
              <p:spPr>
                <a:xfrm>
                  <a:off x="7098086" y="2451474"/>
                  <a:ext cx="0" cy="1905000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800000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>
                  <a:stCxn id="108" idx="5"/>
                  <a:endCxn id="110" idx="1"/>
                </p:cNvCxnSpPr>
                <p:nvPr/>
              </p:nvCxnSpPr>
              <p:spPr>
                <a:xfrm>
                  <a:off x="7313612" y="2362200"/>
                  <a:ext cx="864348" cy="78814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800000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>
                  <a:stCxn id="109" idx="7"/>
                  <a:endCxn id="110" idx="3"/>
                </p:cNvCxnSpPr>
                <p:nvPr/>
              </p:nvCxnSpPr>
              <p:spPr>
                <a:xfrm flipV="1">
                  <a:off x="7313612" y="3581400"/>
                  <a:ext cx="864348" cy="86434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800000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0" name="TextBox 99"/>
              <p:cNvSpPr txBox="1"/>
              <p:nvPr/>
            </p:nvSpPr>
            <p:spPr>
              <a:xfrm>
                <a:off x="8689643" y="6045132"/>
                <a:ext cx="1200132" cy="6469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3000" dirty="0" smtClean="0">
                    <a:latin typeface="DK Crayon Crumble"/>
                    <a:cs typeface="DK Crayon Crumble"/>
                  </a:rPr>
                  <a:t>Chaos</a:t>
                </a:r>
                <a:endParaRPr lang="en-US" sz="3000" baseline="30000" dirty="0">
                  <a:latin typeface="DK Crayon Crumble"/>
                  <a:cs typeface="DK Crayon Crumble"/>
                </a:endParaRPr>
              </a:p>
            </p:txBody>
          </p:sp>
          <p:grpSp>
            <p:nvGrpSpPr>
              <p:cNvPr id="101" name="Group 100"/>
              <p:cNvGrpSpPr/>
              <p:nvPr/>
            </p:nvGrpSpPr>
            <p:grpSpPr>
              <a:xfrm>
                <a:off x="9599612" y="4572000"/>
                <a:ext cx="935999" cy="1548000"/>
                <a:chOff x="4202486" y="1003674"/>
                <a:chExt cx="2057400" cy="3124200"/>
              </a:xfrm>
            </p:grpSpPr>
            <p:sp>
              <p:nvSpPr>
                <p:cNvPr id="102" name="Oval 101"/>
                <p:cNvSpPr/>
                <p:nvPr/>
              </p:nvSpPr>
              <p:spPr>
                <a:xfrm>
                  <a:off x="4354886" y="1003674"/>
                  <a:ext cx="609600" cy="609600"/>
                </a:xfrm>
                <a:prstGeom prst="ellipse">
                  <a:avLst/>
                </a:prstGeom>
                <a:solidFill>
                  <a:schemeClr val="tx2"/>
                </a:solidFill>
                <a:ln>
                  <a:solidFill>
                    <a:schemeClr val="tx2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en-US" baseline="-25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3" name="Oval 102"/>
                <p:cNvSpPr/>
                <p:nvPr/>
              </p:nvSpPr>
              <p:spPr>
                <a:xfrm>
                  <a:off x="4354886" y="3518274"/>
                  <a:ext cx="609600" cy="609600"/>
                </a:xfrm>
                <a:prstGeom prst="ellipse">
                  <a:avLst/>
                </a:prstGeom>
                <a:solidFill>
                  <a:schemeClr val="accent5"/>
                </a:solidFill>
                <a:ln>
                  <a:solidFill>
                    <a:schemeClr val="accent5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en-US" baseline="-25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4" name="Oval 103"/>
                <p:cNvSpPr/>
                <p:nvPr/>
              </p:nvSpPr>
              <p:spPr>
                <a:xfrm>
                  <a:off x="5650286" y="2222874"/>
                  <a:ext cx="609600" cy="609600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chemeClr val="accent2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algn="ctr"/>
                  <a:endParaRPr lang="en-US" baseline="-250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05" name="Straight Connector 104"/>
                <p:cNvCxnSpPr>
                  <a:stCxn id="104" idx="1"/>
                  <a:endCxn id="102" idx="5"/>
                </p:cNvCxnSpPr>
                <p:nvPr/>
              </p:nvCxnSpPr>
              <p:spPr>
                <a:xfrm flipH="1" flipV="1">
                  <a:off x="4875212" y="1524000"/>
                  <a:ext cx="864348" cy="788148"/>
                </a:xfrm>
                <a:prstGeom prst="line">
                  <a:avLst/>
                </a:prstGeom>
                <a:ln w="25400">
                  <a:solidFill>
                    <a:schemeClr val="tx1"/>
                  </a:solidFill>
                  <a:miter lim="800000"/>
                  <a:tailEnd type="triangle" w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Arrow Connector 105"/>
                <p:cNvCxnSpPr>
                  <a:stCxn id="103" idx="0"/>
                  <a:endCxn id="102" idx="4"/>
                </p:cNvCxnSpPr>
                <p:nvPr/>
              </p:nvCxnSpPr>
              <p:spPr>
                <a:xfrm flipV="1">
                  <a:off x="4659686" y="1613274"/>
                  <a:ext cx="0" cy="190500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miter lim="800000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Multiply 106"/>
                <p:cNvSpPr/>
                <p:nvPr/>
              </p:nvSpPr>
              <p:spPr>
                <a:xfrm>
                  <a:off x="4202486" y="2196561"/>
                  <a:ext cx="914400" cy="914400"/>
                </a:xfrm>
                <a:prstGeom prst="mathMultiply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  <a:miter lim="800000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</p:grpSp>
        <p:sp>
          <p:nvSpPr>
            <p:cNvPr id="146" name="Rounded Rectangle 145"/>
            <p:cNvSpPr/>
            <p:nvPr/>
          </p:nvSpPr>
          <p:spPr>
            <a:xfrm>
              <a:off x="150812" y="4419600"/>
              <a:ext cx="11887200" cy="2133600"/>
            </a:xfrm>
            <a:prstGeom prst="round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dirty="0">
                <a:solidFill>
                  <a:schemeClr val="bg1"/>
                </a:solidFill>
                <a:latin typeface="DK Crayon Crumble"/>
                <a:cs typeface="DK Crayon Crumble"/>
              </a:endParaRPr>
            </a:p>
          </p:txBody>
        </p:sp>
      </p:grpSp>
      <p:sp>
        <p:nvSpPr>
          <p:cNvPr id="148" name="Rounded Rectangle 147"/>
          <p:cNvSpPr/>
          <p:nvPr/>
        </p:nvSpPr>
        <p:spPr>
          <a:xfrm>
            <a:off x="3808412" y="1905000"/>
            <a:ext cx="4800600" cy="1146628"/>
          </a:xfrm>
          <a:prstGeom prst="roundRect">
            <a:avLst/>
          </a:prstGeom>
          <a:solidFill>
            <a:schemeClr val="accent1">
              <a:alpha val="27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DK Crayon Crumble"/>
                <a:cs typeface="DK Crayon Crumble"/>
              </a:rPr>
              <a:t>Synchronous Transmission</a:t>
            </a:r>
            <a:endParaRPr lang="en-US" sz="3600" dirty="0">
              <a:solidFill>
                <a:schemeClr val="bg1"/>
              </a:solidFill>
              <a:latin typeface="DK Crayon Crumble"/>
              <a:cs typeface="DK Crayon Crumble"/>
            </a:endParaRPr>
          </a:p>
        </p:txBody>
      </p:sp>
      <p:sp>
        <p:nvSpPr>
          <p:cNvPr id="149" name="Down Arrow 148"/>
          <p:cNvSpPr/>
          <p:nvPr/>
        </p:nvSpPr>
        <p:spPr>
          <a:xfrm>
            <a:off x="5652452" y="3352800"/>
            <a:ext cx="822960" cy="822960"/>
          </a:xfrm>
          <a:prstGeom prst="downArrow">
            <a:avLst/>
          </a:prstGeom>
          <a:solidFill>
            <a:schemeClr val="accent1">
              <a:alpha val="28000"/>
            </a:schemeClr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pSp>
        <p:nvGrpSpPr>
          <p:cNvPr id="114" name="Shape 939"/>
          <p:cNvGrpSpPr/>
          <p:nvPr/>
        </p:nvGrpSpPr>
        <p:grpSpPr>
          <a:xfrm>
            <a:off x="6937112" y="4724400"/>
            <a:ext cx="1353022" cy="1172496"/>
            <a:chOff x="1514804" y="1499999"/>
            <a:chExt cx="3960875" cy="3658180"/>
          </a:xfrm>
        </p:grpSpPr>
        <p:sp>
          <p:nvSpPr>
            <p:cNvPr id="115" name="Shape 940"/>
            <p:cNvSpPr/>
            <p:nvPr/>
          </p:nvSpPr>
          <p:spPr>
            <a:xfrm>
              <a:off x="1514804" y="3240566"/>
              <a:ext cx="274319" cy="2743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Shape 943"/>
            <p:cNvSpPr/>
            <p:nvPr/>
          </p:nvSpPr>
          <p:spPr>
            <a:xfrm>
              <a:off x="2788461" y="3828394"/>
              <a:ext cx="274319" cy="2743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Shape 944"/>
            <p:cNvSpPr/>
            <p:nvPr/>
          </p:nvSpPr>
          <p:spPr>
            <a:xfrm>
              <a:off x="4014694" y="1499999"/>
              <a:ext cx="274319" cy="2743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Shape 945"/>
            <p:cNvSpPr/>
            <p:nvPr/>
          </p:nvSpPr>
          <p:spPr>
            <a:xfrm>
              <a:off x="4009439" y="2696283"/>
              <a:ext cx="274319" cy="2743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Shape 946"/>
            <p:cNvSpPr/>
            <p:nvPr/>
          </p:nvSpPr>
          <p:spPr>
            <a:xfrm>
              <a:off x="4014898" y="3835655"/>
              <a:ext cx="274319" cy="27431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Shape 947"/>
            <p:cNvSpPr/>
            <p:nvPr/>
          </p:nvSpPr>
          <p:spPr>
            <a:xfrm>
              <a:off x="2783003" y="4851653"/>
              <a:ext cx="274319" cy="27431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Shape 948"/>
            <p:cNvSpPr/>
            <p:nvPr/>
          </p:nvSpPr>
          <p:spPr>
            <a:xfrm>
              <a:off x="4014898" y="4883860"/>
              <a:ext cx="274319" cy="27431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Shape 949"/>
            <p:cNvSpPr/>
            <p:nvPr/>
          </p:nvSpPr>
          <p:spPr>
            <a:xfrm>
              <a:off x="5201360" y="3233899"/>
              <a:ext cx="274319" cy="27431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125" name="Shape 950"/>
            <p:cNvCxnSpPr/>
            <p:nvPr/>
          </p:nvCxnSpPr>
          <p:spPr>
            <a:xfrm rot="10800000" flipH="1">
              <a:off x="1789124" y="1734146"/>
              <a:ext cx="1039511" cy="1643580"/>
            </a:xfrm>
            <a:prstGeom prst="straightConnector1">
              <a:avLst/>
            </a:prstGeom>
            <a:noFill/>
            <a:ln w="25400" cap="flat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sp>
          <p:nvSpPr>
            <p:cNvPr id="126" name="Shape 951"/>
            <p:cNvSpPr/>
            <p:nvPr/>
          </p:nvSpPr>
          <p:spPr>
            <a:xfrm>
              <a:off x="2788461" y="1499999"/>
              <a:ext cx="274319" cy="27431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Shape 952"/>
            <p:cNvSpPr/>
            <p:nvPr/>
          </p:nvSpPr>
          <p:spPr>
            <a:xfrm>
              <a:off x="2783003" y="2683181"/>
              <a:ext cx="274319" cy="274319"/>
            </a:xfrm>
            <a:prstGeom prst="ellipse">
              <a:avLst/>
            </a:prstGeom>
            <a:solidFill>
              <a:srgbClr val="33CC33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endParaRPr/>
            </a:p>
          </p:txBody>
        </p:sp>
        <p:cxnSp>
          <p:nvCxnSpPr>
            <p:cNvPr id="128" name="Shape 953"/>
            <p:cNvCxnSpPr/>
            <p:nvPr/>
          </p:nvCxnSpPr>
          <p:spPr>
            <a:xfrm rot="10800000" flipH="1">
              <a:off x="1789124" y="2820341"/>
              <a:ext cx="993880" cy="557384"/>
            </a:xfrm>
            <a:prstGeom prst="straightConnector1">
              <a:avLst/>
            </a:prstGeom>
            <a:noFill/>
            <a:ln w="25400" cap="flat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31" name="Shape 957"/>
            <p:cNvCxnSpPr/>
            <p:nvPr/>
          </p:nvCxnSpPr>
          <p:spPr>
            <a:xfrm rot="10800000" flipH="1">
              <a:off x="3062782" y="3968132"/>
              <a:ext cx="973230" cy="10413"/>
            </a:xfrm>
            <a:prstGeom prst="straightConnector1">
              <a:avLst/>
            </a:prstGeom>
            <a:noFill/>
            <a:ln w="25400" cap="flat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32" name="Shape 958"/>
            <p:cNvCxnSpPr/>
            <p:nvPr/>
          </p:nvCxnSpPr>
          <p:spPr>
            <a:xfrm>
              <a:off x="3062782" y="3965555"/>
              <a:ext cx="992289" cy="958478"/>
            </a:xfrm>
            <a:prstGeom prst="straightConnector1">
              <a:avLst/>
            </a:prstGeom>
            <a:noFill/>
            <a:ln w="25400" cap="flat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33" name="Shape 959"/>
            <p:cNvCxnSpPr/>
            <p:nvPr/>
          </p:nvCxnSpPr>
          <p:spPr>
            <a:xfrm rot="10800000" flipH="1">
              <a:off x="3036208" y="4993621"/>
              <a:ext cx="973230" cy="10413"/>
            </a:xfrm>
            <a:prstGeom prst="straightConnector1">
              <a:avLst/>
            </a:prstGeom>
            <a:noFill/>
            <a:ln w="25400" cap="flat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34" name="Shape 960"/>
            <p:cNvCxnSpPr/>
            <p:nvPr/>
          </p:nvCxnSpPr>
          <p:spPr>
            <a:xfrm rot="10800000" flipH="1">
              <a:off x="3057324" y="4069801"/>
              <a:ext cx="997746" cy="919010"/>
            </a:xfrm>
            <a:prstGeom prst="straightConnector1">
              <a:avLst/>
            </a:prstGeom>
            <a:noFill/>
            <a:ln w="25400" cap="flat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38" name="Shape 964"/>
            <p:cNvCxnSpPr/>
            <p:nvPr/>
          </p:nvCxnSpPr>
          <p:spPr>
            <a:xfrm>
              <a:off x="4289014" y="1637158"/>
              <a:ext cx="952519" cy="1636913"/>
            </a:xfrm>
            <a:prstGeom prst="straightConnector1">
              <a:avLst/>
            </a:prstGeom>
            <a:noFill/>
            <a:ln w="25400" cap="flat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  <p:cxnSp>
          <p:nvCxnSpPr>
            <p:cNvPr id="139" name="Shape 965"/>
            <p:cNvCxnSpPr/>
            <p:nvPr/>
          </p:nvCxnSpPr>
          <p:spPr>
            <a:xfrm>
              <a:off x="4218519" y="2824136"/>
              <a:ext cx="982839" cy="546921"/>
            </a:xfrm>
            <a:prstGeom prst="straightConnector1">
              <a:avLst/>
            </a:prstGeom>
            <a:noFill/>
            <a:ln w="25400" cap="flat">
              <a:solidFill>
                <a:srgbClr val="C00000"/>
              </a:solidFill>
              <a:prstDash val="solid"/>
              <a:round/>
              <a:headEnd type="none" w="med" len="med"/>
              <a:tailEnd type="stealth" w="lg" len="lg"/>
            </a:ln>
          </p:spPr>
        </p:cxnSp>
      </p:grpSp>
    </p:spTree>
    <p:extLst>
      <p:ext uri="{BB962C8B-B14F-4D97-AF65-F5344CB8AC3E}">
        <p14:creationId xmlns:p14="http://schemas.microsoft.com/office/powerpoint/2010/main" val="178404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DK Crayon Crumble"/>
                <a:cs typeface="DK Crayon Crumble"/>
              </a:rPr>
              <a:t>Synchronous Transmission</a:t>
            </a:r>
            <a:endParaRPr lang="en-US" sz="5400" baseline="30000" dirty="0">
              <a:latin typeface="DK Crayon Crumble"/>
              <a:cs typeface="DK Crayon Crumbl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03612" y="3200400"/>
            <a:ext cx="5712967" cy="15029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0" dirty="0" smtClean="0">
                <a:solidFill>
                  <a:schemeClr val="accent5"/>
                </a:solidFill>
                <a:latin typeface="DK Crayon Crumble"/>
                <a:cs typeface="DK Crayon Crumble"/>
              </a:rPr>
              <a:t>Not Scalable</a:t>
            </a:r>
            <a:endParaRPr lang="en-US" sz="10000" dirty="0">
              <a:solidFill>
                <a:schemeClr val="accent5"/>
              </a:solidFill>
              <a:latin typeface="DK Crayon Crumble"/>
              <a:cs typeface="DK Crayon Crumble"/>
            </a:endParaRPr>
          </a:p>
        </p:txBody>
      </p:sp>
    </p:spTree>
    <p:extLst>
      <p:ext uri="{BB962C8B-B14F-4D97-AF65-F5344CB8AC3E}">
        <p14:creationId xmlns:p14="http://schemas.microsoft.com/office/powerpoint/2010/main" val="168678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S102804846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F09A44C-857D-42FD-9219-94A36248C2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1428</Words>
  <Application>Microsoft Macintosh PowerPoint</Application>
  <PresentationFormat>Custom</PresentationFormat>
  <Paragraphs>429</Paragraphs>
  <Slides>48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Calibri</vt:lpstr>
      <vt:lpstr>Consolas</vt:lpstr>
      <vt:lpstr>Corbel</vt:lpstr>
      <vt:lpstr>DK Crayon Crumble</vt:lpstr>
      <vt:lpstr>Lucida Grande</vt:lpstr>
      <vt:lpstr>Verdana</vt:lpstr>
      <vt:lpstr>宋体</vt:lpstr>
      <vt:lpstr>Arial</vt:lpstr>
      <vt:lpstr>TS102804846</vt:lpstr>
      <vt:lpstr>PowerPoint Presentation</vt:lpstr>
      <vt:lpstr>A global trend towards IoT</vt:lpstr>
      <vt:lpstr>Severe Interference</vt:lpstr>
      <vt:lpstr>Self Interference</vt:lpstr>
      <vt:lpstr>Synchronous Transmission</vt:lpstr>
      <vt:lpstr>Synchronous Transmission</vt:lpstr>
      <vt:lpstr>Synchronous Transmission</vt:lpstr>
      <vt:lpstr>Synchronous Transmission</vt:lpstr>
      <vt:lpstr>Synchronous Transmission</vt:lpstr>
      <vt:lpstr>Scalability Problem</vt:lpstr>
      <vt:lpstr>Scalability Problem</vt:lpstr>
      <vt:lpstr>Scalability Problem</vt:lpstr>
      <vt:lpstr>Scalability Problem</vt:lpstr>
      <vt:lpstr>Scalability Problem</vt:lpstr>
      <vt:lpstr>Scalability Problem</vt:lpstr>
      <vt:lpstr>Scalability Problem</vt:lpstr>
      <vt:lpstr>Capture Effect</vt:lpstr>
      <vt:lpstr>Syncast</vt:lpstr>
      <vt:lpstr>Syncast</vt:lpstr>
      <vt:lpstr>Topology Construction</vt:lpstr>
      <vt:lpstr>Syncast</vt:lpstr>
      <vt:lpstr>Link Classification</vt:lpstr>
      <vt:lpstr>Link Classification</vt:lpstr>
      <vt:lpstr>Link Classification</vt:lpstr>
      <vt:lpstr>Link Classification</vt:lpstr>
      <vt:lpstr>Syncast</vt:lpstr>
      <vt:lpstr>Channel Assignment</vt:lpstr>
      <vt:lpstr>Syncast</vt:lpstr>
      <vt:lpstr>Feasibility</vt:lpstr>
      <vt:lpstr>Evaluation</vt:lpstr>
      <vt:lpstr>Reliability: Channel Variations</vt:lpstr>
      <vt:lpstr>Reliability: Packet Size</vt:lpstr>
      <vt:lpstr>Energy Consumption</vt:lpstr>
      <vt:lpstr>Cross-Technology Interference (CTI)</vt:lpstr>
      <vt:lpstr>Expectation</vt:lpstr>
      <vt:lpstr>Expectation</vt:lpstr>
      <vt:lpstr>Reality</vt:lpstr>
      <vt:lpstr>Reality</vt:lpstr>
      <vt:lpstr>Traditional Approaches to handle CTI</vt:lpstr>
      <vt:lpstr>Rely on Channel/Link Quality Estimators</vt:lpstr>
      <vt:lpstr>Traditional Approaches to handle CTI</vt:lpstr>
      <vt:lpstr>Challenges in urban deployment</vt:lpstr>
      <vt:lpstr>PowerPoint Presentation</vt:lpstr>
      <vt:lpstr>PowerPoint Presentation</vt:lpstr>
      <vt:lpstr>PowerPoint Presentation</vt:lpstr>
      <vt:lpstr>Research Impact</vt:lpstr>
      <vt:lpstr>Conclusion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modified xsi:type="dcterms:W3CDTF">2015-10-31T13:50:02Z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